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94" r:id="rId5"/>
  </p:sldMasterIdLst>
  <p:notesMasterIdLst>
    <p:notesMasterId r:id="rId31"/>
  </p:notesMasterIdLst>
  <p:sldIdLst>
    <p:sldId id="2146847406" r:id="rId6"/>
    <p:sldId id="2146847424" r:id="rId7"/>
    <p:sldId id="2146847417" r:id="rId8"/>
    <p:sldId id="2146847427" r:id="rId9"/>
    <p:sldId id="2146847420" r:id="rId10"/>
    <p:sldId id="2146847454" r:id="rId11"/>
    <p:sldId id="2146847431" r:id="rId12"/>
    <p:sldId id="2146847458" r:id="rId13"/>
    <p:sldId id="2146847419" r:id="rId14"/>
    <p:sldId id="2146847452" r:id="rId15"/>
    <p:sldId id="2146847455" r:id="rId16"/>
    <p:sldId id="2146847421" r:id="rId17"/>
    <p:sldId id="2146847459" r:id="rId18"/>
    <p:sldId id="2146847422" r:id="rId19"/>
    <p:sldId id="2146847430" r:id="rId20"/>
    <p:sldId id="2146847438" r:id="rId21"/>
    <p:sldId id="2146847450" r:id="rId22"/>
    <p:sldId id="2146847437" r:id="rId23"/>
    <p:sldId id="2146847442" r:id="rId24"/>
    <p:sldId id="2146847449" r:id="rId25"/>
    <p:sldId id="2146847443" r:id="rId26"/>
    <p:sldId id="2146847447" r:id="rId27"/>
    <p:sldId id="2146847448" r:id="rId28"/>
    <p:sldId id="2146847439" r:id="rId29"/>
    <p:sldId id="21468474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S congress highlights" id="{964FC794-591E-4BBF-8993-41AAB344435B}">
          <p14:sldIdLst>
            <p14:sldId id="2146847406"/>
            <p14:sldId id="2146847424"/>
            <p14:sldId id="2146847417"/>
            <p14:sldId id="2146847427"/>
            <p14:sldId id="2146847420"/>
            <p14:sldId id="2146847454"/>
            <p14:sldId id="2146847431"/>
            <p14:sldId id="2146847458"/>
            <p14:sldId id="2146847419"/>
            <p14:sldId id="2146847452"/>
            <p14:sldId id="2146847455"/>
            <p14:sldId id="2146847421"/>
            <p14:sldId id="2146847459"/>
            <p14:sldId id="2146847422"/>
            <p14:sldId id="2146847430"/>
            <p14:sldId id="2146847438"/>
            <p14:sldId id="2146847450"/>
            <p14:sldId id="2146847437"/>
            <p14:sldId id="2146847442"/>
          </p14:sldIdLst>
        </p14:section>
        <p14:section name="Preclinical mouse data" id="{8B345113-3A74-4DAA-8334-BAF561B86A50}">
          <p14:sldIdLst>
            <p14:sldId id="2146847449"/>
            <p14:sldId id="2146847443"/>
            <p14:sldId id="2146847447"/>
            <p14:sldId id="2146847448"/>
            <p14:sldId id="2146847439"/>
            <p14:sldId id="2146847440"/>
          </p14:sldIdLst>
        </p14:section>
      </p14:sectionLst>
    </p:ext>
    <p:ext uri="{EFAFB233-063F-42B5-8137-9DF3F51BA10A}">
      <p15:sldGuideLst xmlns:p15="http://schemas.microsoft.com/office/powerpoint/2012/main">
        <p15:guide id="1" orient="horz" pos="1457" userDrawn="1">
          <p15:clr>
            <a:srgbClr val="A4A3A4"/>
          </p15:clr>
        </p15:guide>
        <p15:guide id="2" pos="43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lios Medical Communications" initials="HL" lastIdx="16" clrIdx="6">
    <p:extLst>
      <p:ext uri="{19B8F6BF-5375-455C-9EA6-DF929625EA0E}">
        <p15:presenceInfo xmlns:p15="http://schemas.microsoft.com/office/powerpoint/2012/main" userId="Helios Medical Communications" providerId="None"/>
      </p:ext>
    </p:extLst>
  </p:cmAuthor>
  <p:cmAuthor id="1" name="Bethany Broughton" initials="BB" lastIdx="141" clrIdx="0">
    <p:extLst>
      <p:ext uri="{19B8F6BF-5375-455C-9EA6-DF929625EA0E}">
        <p15:presenceInfo xmlns:p15="http://schemas.microsoft.com/office/powerpoint/2012/main" userId="S::bethany.broughton@heliosmedcomms.com::c940cebe-c760-4a12-8cf8-27f7f57d0429" providerId="AD"/>
      </p:ext>
    </p:extLst>
  </p:cmAuthor>
  <p:cmAuthor id="8" name="Arial Desscan" initials="AD" lastIdx="17" clrIdx="7">
    <p:extLst>
      <p:ext uri="{19B8F6BF-5375-455C-9EA6-DF929625EA0E}">
        <p15:presenceInfo xmlns:p15="http://schemas.microsoft.com/office/powerpoint/2012/main" userId="S::Arial.Desscan@heliosmedcomms.com::4a5f8070-8eb0-4e62-a400-fed214988d8f" providerId="AD"/>
      </p:ext>
    </p:extLst>
  </p:cmAuthor>
  <p:cmAuthor id="2" name="Victoria Steele" initials="VS" lastIdx="56" clrIdx="1">
    <p:extLst>
      <p:ext uri="{19B8F6BF-5375-455C-9EA6-DF929625EA0E}">
        <p15:presenceInfo xmlns:p15="http://schemas.microsoft.com/office/powerpoint/2012/main" userId="S::Victoria.Steele@heliosmedcomms.com::2a8cd7c8-9d03-4324-815d-855f6c9d136e" providerId="AD"/>
      </p:ext>
    </p:extLst>
  </p:cmAuthor>
  <p:cmAuthor id="9" name="Beth Broughton" initials="BB" lastIdx="7" clrIdx="8">
    <p:extLst>
      <p:ext uri="{19B8F6BF-5375-455C-9EA6-DF929625EA0E}">
        <p15:presenceInfo xmlns:p15="http://schemas.microsoft.com/office/powerpoint/2012/main" userId="Beth Broughton" providerId="None"/>
      </p:ext>
    </p:extLst>
  </p:cmAuthor>
  <p:cmAuthor id="3" name="Maria Allen-Davies" initials="MAD" lastIdx="2" clrIdx="2">
    <p:extLst>
      <p:ext uri="{19B8F6BF-5375-455C-9EA6-DF929625EA0E}">
        <p15:presenceInfo xmlns:p15="http://schemas.microsoft.com/office/powerpoint/2012/main" userId="Maria Allen-Davies" providerId="None"/>
      </p:ext>
    </p:extLst>
  </p:cmAuthor>
  <p:cmAuthor id="4" name="Harriet" initials="HL" lastIdx="2" clrIdx="3">
    <p:extLst>
      <p:ext uri="{19B8F6BF-5375-455C-9EA6-DF929625EA0E}">
        <p15:presenceInfo xmlns:p15="http://schemas.microsoft.com/office/powerpoint/2012/main" userId="Harriet" providerId="None"/>
      </p:ext>
    </p:extLst>
  </p:cmAuthor>
  <p:cmAuthor id="5" name="Beth Evans" initials="BE" lastIdx="75" clrIdx="4">
    <p:extLst>
      <p:ext uri="{19B8F6BF-5375-455C-9EA6-DF929625EA0E}">
        <p15:presenceInfo xmlns:p15="http://schemas.microsoft.com/office/powerpoint/2012/main" userId="S::Beth.Evans@heliosmedcomms.com::9360068d-3687-4d79-a6c8-b4bee4496f27" providerId="AD"/>
      </p:ext>
    </p:extLst>
  </p:cmAuthor>
  <p:cmAuthor id="6" name="Helios" initials="CB" lastIdx="3" clrIdx="5">
    <p:extLst>
      <p:ext uri="{19B8F6BF-5375-455C-9EA6-DF929625EA0E}">
        <p15:presenceInfo xmlns:p15="http://schemas.microsoft.com/office/powerpoint/2012/main" userId="Heli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3C1658"/>
    <a:srgbClr val="12172F"/>
    <a:srgbClr val="F9F9F9"/>
    <a:srgbClr val="C93841"/>
    <a:srgbClr val="0079C7"/>
    <a:srgbClr val="B0182E"/>
    <a:srgbClr val="B77EB2"/>
    <a:srgbClr val="E76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A6D23-8098-46C5-8DA1-8820AD604555}" v="1" dt="2023-04-12T13:57:59.038"/>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2" y="114"/>
      </p:cViewPr>
      <p:guideLst>
        <p:guide orient="horz" pos="1457"/>
        <p:guide pos="431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4.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9" Type="http://schemas.openxmlformats.org/officeDocument/2006/relationships/slide" Target="slides/slide24.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Broughton" userId="c940cebe-c760-4a12-8cf8-27f7f57d0429" providerId="ADAL" clId="{85A828E5-4AA3-422C-8F79-38C33A42E2D8}"/>
    <pc:docChg chg="modSld">
      <pc:chgData name="Bethany Broughton" userId="c940cebe-c760-4a12-8cf8-27f7f57d0429" providerId="ADAL" clId="{85A828E5-4AA3-422C-8F79-38C33A42E2D8}" dt="2022-06-22T13:49:51.534" v="0" actId="729"/>
      <pc:docMkLst>
        <pc:docMk/>
      </pc:docMkLst>
      <pc:sldChg chg="mod modShow">
        <pc:chgData name="Bethany Broughton" userId="c940cebe-c760-4a12-8cf8-27f7f57d0429" providerId="ADAL" clId="{85A828E5-4AA3-422C-8F79-38C33A42E2D8}" dt="2022-06-22T13:49:51.534" v="0" actId="729"/>
        <pc:sldMkLst>
          <pc:docMk/>
          <pc:sldMk cId="132820201" sldId="283"/>
        </pc:sldMkLst>
      </pc:sldChg>
    </pc:docChg>
  </pc:docChgLst>
  <pc:docChgLst>
    <pc:chgData name="Georgina Greenwood" userId="677b4a1e-8257-4c49-893c-103ba656e18c" providerId="ADAL" clId="{B15A6D23-8098-46C5-8DA1-8820AD604555}"/>
    <pc:docChg chg="custSel delSld modSld modSection">
      <pc:chgData name="Georgina Greenwood" userId="677b4a1e-8257-4c49-893c-103ba656e18c" providerId="ADAL" clId="{B15A6D23-8098-46C5-8DA1-8820AD604555}" dt="2023-04-12T14:08:01.808" v="9" actId="2696"/>
      <pc:docMkLst>
        <pc:docMk/>
      </pc:docMkLst>
      <pc:sldChg chg="addSp modSp mod">
        <pc:chgData name="Georgina Greenwood" userId="677b4a1e-8257-4c49-893c-103ba656e18c" providerId="ADAL" clId="{B15A6D23-8098-46C5-8DA1-8820AD604555}" dt="2023-04-12T14:06:50.149" v="7" actId="20577"/>
        <pc:sldMkLst>
          <pc:docMk/>
          <pc:sldMk cId="2294744628" sldId="2146847406"/>
        </pc:sldMkLst>
        <pc:spChg chg="mod">
          <ac:chgData name="Georgina Greenwood" userId="677b4a1e-8257-4c49-893c-103ba656e18c" providerId="ADAL" clId="{B15A6D23-8098-46C5-8DA1-8820AD604555}" dt="2023-04-12T14:06:50.149" v="7" actId="20577"/>
          <ac:spMkLst>
            <pc:docMk/>
            <pc:sldMk cId="2294744628" sldId="2146847406"/>
            <ac:spMk id="9" creationId="{71AECA1A-01C4-7348-A6C1-7E803B11C9F9}"/>
          </ac:spMkLst>
        </pc:spChg>
        <pc:picChg chg="add mod">
          <ac:chgData name="Georgina Greenwood" userId="677b4a1e-8257-4c49-893c-103ba656e18c" providerId="ADAL" clId="{B15A6D23-8098-46C5-8DA1-8820AD604555}" dt="2023-04-12T13:57:59.038" v="0"/>
          <ac:picMkLst>
            <pc:docMk/>
            <pc:sldMk cId="2294744628" sldId="2146847406"/>
            <ac:picMk id="2" creationId="{6319CBC6-F562-E4FE-4ABE-86256BF0582C}"/>
          </ac:picMkLst>
        </pc:picChg>
      </pc:sldChg>
      <pc:sldChg chg="del">
        <pc:chgData name="Georgina Greenwood" userId="677b4a1e-8257-4c49-893c-103ba656e18c" providerId="ADAL" clId="{B15A6D23-8098-46C5-8DA1-8820AD604555}" dt="2023-04-12T14:08:01.808" v="9" actId="2696"/>
        <pc:sldMkLst>
          <pc:docMk/>
          <pc:sldMk cId="1509565353" sldId="2146847433"/>
        </pc:sldMkLst>
      </pc:sldChg>
      <pc:sldChg chg="del">
        <pc:chgData name="Georgina Greenwood" userId="677b4a1e-8257-4c49-893c-103ba656e18c" providerId="ADAL" clId="{B15A6D23-8098-46C5-8DA1-8820AD604555}" dt="2023-04-12T14:07:19.113" v="8" actId="2696"/>
        <pc:sldMkLst>
          <pc:docMk/>
          <pc:sldMk cId="1270007189" sldId="2146847457"/>
        </pc:sldMkLst>
      </pc:sldChg>
    </pc:docChg>
  </pc:docChgLst>
  <pc:docChgLst>
    <pc:chgData name="Arial Desscan" userId="4a5f8070-8eb0-4e62-a400-fed214988d8f" providerId="ADAL" clId="{D316B9E7-3BAA-44D4-B41B-9859E0B9D30B}"/>
    <pc:docChg chg="undo custSel modSld">
      <pc:chgData name="Arial Desscan" userId="4a5f8070-8eb0-4e62-a400-fed214988d8f" providerId="ADAL" clId="{D316B9E7-3BAA-44D4-B41B-9859E0B9D30B}" dt="2022-07-27T13:53:42.166" v="30" actId="1592"/>
      <pc:docMkLst>
        <pc:docMk/>
      </pc:docMkLst>
      <pc:sldChg chg="delCm">
        <pc:chgData name="Arial Desscan" userId="4a5f8070-8eb0-4e62-a400-fed214988d8f" providerId="ADAL" clId="{D316B9E7-3BAA-44D4-B41B-9859E0B9D30B}" dt="2022-07-27T13:51:34.911" v="2" actId="1592"/>
        <pc:sldMkLst>
          <pc:docMk/>
          <pc:sldMk cId="1771702606" sldId="2146847417"/>
        </pc:sldMkLst>
      </pc:sldChg>
      <pc:sldChg chg="delCm">
        <pc:chgData name="Arial Desscan" userId="4a5f8070-8eb0-4e62-a400-fed214988d8f" providerId="ADAL" clId="{D316B9E7-3BAA-44D4-B41B-9859E0B9D30B}" dt="2022-07-27T13:52:02.865" v="11" actId="1592"/>
        <pc:sldMkLst>
          <pc:docMk/>
          <pc:sldMk cId="1632285211" sldId="2146847430"/>
        </pc:sldMkLst>
      </pc:sldChg>
      <pc:sldChg chg="delCm">
        <pc:chgData name="Arial Desscan" userId="4a5f8070-8eb0-4e62-a400-fed214988d8f" providerId="ADAL" clId="{D316B9E7-3BAA-44D4-B41B-9859E0B9D30B}" dt="2022-07-27T13:51:43.772" v="4" actId="1592"/>
        <pc:sldMkLst>
          <pc:docMk/>
          <pc:sldMk cId="1443598382" sldId="2146847431"/>
        </pc:sldMkLst>
      </pc:sldChg>
      <pc:sldChg chg="modSp mod delCm">
        <pc:chgData name="Arial Desscan" userId="4a5f8070-8eb0-4e62-a400-fed214988d8f" providerId="ADAL" clId="{D316B9E7-3BAA-44D4-B41B-9859E0B9D30B}" dt="2022-07-27T13:53:35.243" v="29" actId="1592"/>
        <pc:sldMkLst>
          <pc:docMk/>
          <pc:sldMk cId="1509565353" sldId="2146847433"/>
        </pc:sldMkLst>
        <pc:spChg chg="mod">
          <ac:chgData name="Arial Desscan" userId="4a5f8070-8eb0-4e62-a400-fed214988d8f" providerId="ADAL" clId="{D316B9E7-3BAA-44D4-B41B-9859E0B9D30B}" dt="2022-07-27T13:53:16.909" v="27"/>
          <ac:spMkLst>
            <pc:docMk/>
            <pc:sldMk cId="1509565353" sldId="2146847433"/>
            <ac:spMk id="19" creationId="{3DBF8609-9A8F-4E35-8A2D-7A5FB64EC62C}"/>
          </ac:spMkLst>
        </pc:spChg>
      </pc:sldChg>
      <pc:sldChg chg="modSp mod delCm">
        <pc:chgData name="Arial Desscan" userId="4a5f8070-8eb0-4e62-a400-fed214988d8f" providerId="ADAL" clId="{D316B9E7-3BAA-44D4-B41B-9859E0B9D30B}" dt="2022-07-27T13:52:36.357" v="24" actId="1592"/>
        <pc:sldMkLst>
          <pc:docMk/>
          <pc:sldMk cId="3556708622" sldId="2146847437"/>
        </pc:sldMkLst>
        <pc:spChg chg="mod">
          <ac:chgData name="Arial Desscan" userId="4a5f8070-8eb0-4e62-a400-fed214988d8f" providerId="ADAL" clId="{D316B9E7-3BAA-44D4-B41B-9859E0B9D30B}" dt="2022-07-27T13:52:32.838" v="23" actId="20577"/>
          <ac:spMkLst>
            <pc:docMk/>
            <pc:sldMk cId="3556708622" sldId="2146847437"/>
            <ac:spMk id="25" creationId="{606199AC-8AB7-4F08-80B8-3F61BA2AE8DD}"/>
          </ac:spMkLst>
        </pc:spChg>
      </pc:sldChg>
      <pc:sldChg chg="delCm">
        <pc:chgData name="Arial Desscan" userId="4a5f8070-8eb0-4e62-a400-fed214988d8f" providerId="ADAL" clId="{D316B9E7-3BAA-44D4-B41B-9859E0B9D30B}" dt="2022-07-27T13:53:42.166" v="30" actId="1592"/>
        <pc:sldMkLst>
          <pc:docMk/>
          <pc:sldMk cId="804898697" sldId="2146847448"/>
        </pc:sldMkLst>
      </pc:sldChg>
      <pc:sldChg chg="delCm">
        <pc:chgData name="Arial Desscan" userId="4a5f8070-8eb0-4e62-a400-fed214988d8f" providerId="ADAL" clId="{D316B9E7-3BAA-44D4-B41B-9859E0B9D30B}" dt="2022-07-27T13:51:40.318" v="3" actId="1592"/>
        <pc:sldMkLst>
          <pc:docMk/>
          <pc:sldMk cId="3063084335" sldId="2146847454"/>
        </pc:sldMkLst>
      </pc:sldChg>
      <pc:sldChg chg="delCm">
        <pc:chgData name="Arial Desscan" userId="4a5f8070-8eb0-4e62-a400-fed214988d8f" providerId="ADAL" clId="{D316B9E7-3BAA-44D4-B41B-9859E0B9D30B}" dt="2022-07-27T13:51:50.374" v="7" actId="1592"/>
        <pc:sldMkLst>
          <pc:docMk/>
          <pc:sldMk cId="1991746571" sldId="2146847455"/>
        </pc:sldMkLst>
      </pc:sldChg>
      <pc:sldChg chg="delCm">
        <pc:chgData name="Arial Desscan" userId="4a5f8070-8eb0-4e62-a400-fed214988d8f" providerId="ADAL" clId="{D316B9E7-3BAA-44D4-B41B-9859E0B9D30B}" dt="2022-07-27T13:51:59.674" v="9" actId="1592"/>
        <pc:sldMkLst>
          <pc:docMk/>
          <pc:sldMk cId="1270007189" sldId="2146847457"/>
        </pc:sldMkLst>
      </pc:sldChg>
      <pc:sldChg chg="delCm">
        <pc:chgData name="Arial Desscan" userId="4a5f8070-8eb0-4e62-a400-fed214988d8f" providerId="ADAL" clId="{D316B9E7-3BAA-44D4-B41B-9859E0B9D30B}" dt="2022-07-27T13:51:53.301" v="8" actId="1592"/>
        <pc:sldMkLst>
          <pc:docMk/>
          <pc:sldMk cId="3218838111" sldId="2146847459"/>
        </pc:sldMkLst>
      </pc:sldChg>
    </pc:docChg>
  </pc:docChgLst>
  <pc:docChgLst>
    <pc:chgData name="Georgina Greenwood" userId="677b4a1e-8257-4c49-893c-103ba656e18c" providerId="ADAL" clId="{02B70D6B-9B07-4314-B92E-6D5E4CF7BBE5}"/>
    <pc:docChg chg="custSel modSld modMainMaster">
      <pc:chgData name="Georgina Greenwood" userId="677b4a1e-8257-4c49-893c-103ba656e18c" providerId="ADAL" clId="{02B70D6B-9B07-4314-B92E-6D5E4CF7BBE5}" dt="2022-12-19T16:24:45.836" v="63" actId="20577"/>
      <pc:docMkLst>
        <pc:docMk/>
      </pc:docMkLst>
      <pc:sldChg chg="modSp mod">
        <pc:chgData name="Georgina Greenwood" userId="677b4a1e-8257-4c49-893c-103ba656e18c" providerId="ADAL" clId="{02B70D6B-9B07-4314-B92E-6D5E4CF7BBE5}" dt="2022-12-19T16:24:45.836" v="63" actId="20577"/>
        <pc:sldMkLst>
          <pc:docMk/>
          <pc:sldMk cId="2294744628" sldId="2146847406"/>
        </pc:sldMkLst>
        <pc:spChg chg="mod">
          <ac:chgData name="Georgina Greenwood" userId="677b4a1e-8257-4c49-893c-103ba656e18c" providerId="ADAL" clId="{02B70D6B-9B07-4314-B92E-6D5E4CF7BBE5}" dt="2022-12-19T16:24:45.836" v="63" actId="20577"/>
          <ac:spMkLst>
            <pc:docMk/>
            <pc:sldMk cId="2294744628" sldId="2146847406"/>
            <ac:spMk id="9" creationId="{71AECA1A-01C4-7348-A6C1-7E803B11C9F9}"/>
          </ac:spMkLst>
        </pc:spChg>
      </pc:sldChg>
      <pc:sldMasterChg chg="modSp mod">
        <pc:chgData name="Georgina Greenwood" userId="677b4a1e-8257-4c49-893c-103ba656e18c" providerId="ADAL" clId="{02B70D6B-9B07-4314-B92E-6D5E4CF7BBE5}" dt="2022-12-19T16:23:44.348" v="38" actId="20577"/>
        <pc:sldMasterMkLst>
          <pc:docMk/>
          <pc:sldMasterMk cId="2665639823" sldId="2147483677"/>
        </pc:sldMasterMkLst>
        <pc:spChg chg="mod">
          <ac:chgData name="Georgina Greenwood" userId="677b4a1e-8257-4c49-893c-103ba656e18c" providerId="ADAL" clId="{02B70D6B-9B07-4314-B92E-6D5E4CF7BBE5}" dt="2022-12-19T16:23:44.348" v="38" actId="20577"/>
          <ac:spMkLst>
            <pc:docMk/>
            <pc:sldMasterMk cId="2665639823" sldId="2147483677"/>
            <ac:spMk id="12" creationId="{FF61FCD6-840F-46CE-A897-5BDCC866EBD1}"/>
          </ac:spMkLst>
        </pc:spChg>
      </pc:sldMasterChg>
    </pc:docChg>
  </pc:docChgLst>
  <pc:docChgLst>
    <pc:chgData name="Bethany Broughton" userId="c940cebe-c760-4a12-8cf8-27f7f57d0429" providerId="ADAL" clId="{20998212-602C-4FA4-8712-EA9AC86BCCEF}"/>
    <pc:docChg chg="custSel modSld">
      <pc:chgData name="Bethany Broughton" userId="c940cebe-c760-4a12-8cf8-27f7f57d0429" providerId="ADAL" clId="{20998212-602C-4FA4-8712-EA9AC86BCCEF}" dt="2022-07-27T13:39:43.163" v="56"/>
      <pc:docMkLst>
        <pc:docMk/>
      </pc:docMkLst>
      <pc:sldChg chg="addCm delCm modCm">
        <pc:chgData name="Bethany Broughton" userId="c940cebe-c760-4a12-8cf8-27f7f57d0429" providerId="ADAL" clId="{20998212-602C-4FA4-8712-EA9AC86BCCEF}" dt="2022-07-27T13:39:43.163" v="56"/>
        <pc:sldMkLst>
          <pc:docMk/>
          <pc:sldMk cId="1509565353" sldId="2146847433"/>
        </pc:sldMkLst>
      </pc:sldChg>
      <pc:sldChg chg="modSp mod addCm delCm modCm">
        <pc:chgData name="Bethany Broughton" userId="c940cebe-c760-4a12-8cf8-27f7f57d0429" providerId="ADAL" clId="{20998212-602C-4FA4-8712-EA9AC86BCCEF}" dt="2022-07-27T13:39:17.736" v="55"/>
        <pc:sldMkLst>
          <pc:docMk/>
          <pc:sldMk cId="3556708622" sldId="2146847437"/>
        </pc:sldMkLst>
        <pc:spChg chg="mod">
          <ac:chgData name="Bethany Broughton" userId="c940cebe-c760-4a12-8cf8-27f7f57d0429" providerId="ADAL" clId="{20998212-602C-4FA4-8712-EA9AC86BCCEF}" dt="2022-07-27T13:23:04.165" v="24" actId="20577"/>
          <ac:spMkLst>
            <pc:docMk/>
            <pc:sldMk cId="3556708622" sldId="2146847437"/>
            <ac:spMk id="24" creationId="{FE7F87E0-424F-43C7-8BD7-0BC0374F7E06}"/>
          </ac:spMkLst>
        </pc:spChg>
        <pc:spChg chg="mod">
          <ac:chgData name="Bethany Broughton" userId="c940cebe-c760-4a12-8cf8-27f7f57d0429" providerId="ADAL" clId="{20998212-602C-4FA4-8712-EA9AC86BCCEF}" dt="2022-07-27T13:25:18.305" v="43" actId="20577"/>
          <ac:spMkLst>
            <pc:docMk/>
            <pc:sldMk cId="3556708622" sldId="2146847437"/>
            <ac:spMk id="25" creationId="{606199AC-8AB7-4F08-80B8-3F61BA2AE8DD}"/>
          </ac:spMkLst>
        </pc:spChg>
        <pc:spChg chg="mod">
          <ac:chgData name="Bethany Broughton" userId="c940cebe-c760-4a12-8cf8-27f7f57d0429" providerId="ADAL" clId="{20998212-602C-4FA4-8712-EA9AC86BCCEF}" dt="2022-07-27T13:23:39.987" v="37" actId="20577"/>
          <ac:spMkLst>
            <pc:docMk/>
            <pc:sldMk cId="3556708622" sldId="2146847437"/>
            <ac:spMk id="27" creationId="{CE45559C-5972-4939-B9EB-4E493810F70B}"/>
          </ac:spMkLst>
        </pc:spChg>
      </pc:sldChg>
      <pc:sldChg chg="modSp mod addCm">
        <pc:chgData name="Bethany Broughton" userId="c940cebe-c760-4a12-8cf8-27f7f57d0429" providerId="ADAL" clId="{20998212-602C-4FA4-8712-EA9AC86BCCEF}" dt="2022-07-27T13:09:47.175" v="3" actId="1589"/>
        <pc:sldMkLst>
          <pc:docMk/>
          <pc:sldMk cId="1270007189" sldId="2146847457"/>
        </pc:sldMkLst>
        <pc:spChg chg="mod">
          <ac:chgData name="Bethany Broughton" userId="c940cebe-c760-4a12-8cf8-27f7f57d0429" providerId="ADAL" clId="{20998212-602C-4FA4-8712-EA9AC86BCCEF}" dt="2022-07-27T13:09:10.698" v="1" actId="14100"/>
          <ac:spMkLst>
            <pc:docMk/>
            <pc:sldMk cId="1270007189" sldId="2146847457"/>
            <ac:spMk id="19" creationId="{A345DA94-B6E8-4B94-96AE-7CA26A10ACA3}"/>
          </ac:spMkLst>
        </pc:spChg>
        <pc:spChg chg="mod">
          <ac:chgData name="Bethany Broughton" userId="c940cebe-c760-4a12-8cf8-27f7f57d0429" providerId="ADAL" clId="{20998212-602C-4FA4-8712-EA9AC86BCCEF}" dt="2022-07-27T13:09:14.703" v="2" actId="14100"/>
          <ac:spMkLst>
            <pc:docMk/>
            <pc:sldMk cId="1270007189" sldId="2146847457"/>
            <ac:spMk id="27" creationId="{61B7E1A9-B306-468E-B282-C7FBAE72D844}"/>
          </ac:spMkLst>
        </pc:spChg>
        <pc:spChg chg="mod">
          <ac:chgData name="Bethany Broughton" userId="c940cebe-c760-4a12-8cf8-27f7f57d0429" providerId="ADAL" clId="{20998212-602C-4FA4-8712-EA9AC86BCCEF}" dt="2022-07-27T13:09:02.266" v="0" actId="14100"/>
          <ac:spMkLst>
            <pc:docMk/>
            <pc:sldMk cId="1270007189" sldId="2146847457"/>
            <ac:spMk id="32" creationId="{F23D7C36-686B-469A-A677-138CDCAB0E9B}"/>
          </ac:spMkLst>
        </pc:spChg>
      </pc:sldChg>
    </pc:docChg>
  </pc:docChgLst>
  <pc:docChgLst>
    <pc:chgData name="Bethany Broughton" userId="c940cebe-c760-4a12-8cf8-27f7f57d0429" providerId="ADAL" clId="{02F56F43-2323-44E0-BB45-56EEDE97FA63}"/>
    <pc:docChg chg="modSld">
      <pc:chgData name="Bethany Broughton" userId="c940cebe-c760-4a12-8cf8-27f7f57d0429" providerId="ADAL" clId="{02F56F43-2323-44E0-BB45-56EEDE97FA63}" dt="2022-09-22T15:21:06.352" v="1" actId="20577"/>
      <pc:docMkLst>
        <pc:docMk/>
      </pc:docMkLst>
      <pc:sldChg chg="modSp mod">
        <pc:chgData name="Bethany Broughton" userId="c940cebe-c760-4a12-8cf8-27f7f57d0429" providerId="ADAL" clId="{02F56F43-2323-44E0-BB45-56EEDE97FA63}" dt="2022-09-22T15:21:06.352" v="1" actId="20577"/>
        <pc:sldMkLst>
          <pc:docMk/>
          <pc:sldMk cId="2294744628" sldId="2146847406"/>
        </pc:sldMkLst>
        <pc:spChg chg="mod">
          <ac:chgData name="Bethany Broughton" userId="c940cebe-c760-4a12-8cf8-27f7f57d0429" providerId="ADAL" clId="{02F56F43-2323-44E0-BB45-56EEDE97FA63}" dt="2022-09-22T15:21:06.352" v="1" actId="20577"/>
          <ac:spMkLst>
            <pc:docMk/>
            <pc:sldMk cId="2294744628" sldId="2146847406"/>
            <ac:spMk id="4" creationId="{EFFA6BFC-0BEE-6742-B0BE-0DAAF034AFD1}"/>
          </ac:spMkLst>
        </pc:spChg>
      </pc:sldChg>
    </pc:docChg>
  </pc:docChgLst>
  <pc:docChgLst>
    <pc:chgData name="Bethany Broughton" userId="c940cebe-c760-4a12-8cf8-27f7f57d0429" providerId="ADAL" clId="{7643E930-4FCC-4743-93F9-EF72BD0232CF}"/>
    <pc:docChg chg="delSld modSld sldOrd delMainMaster delSection modSection">
      <pc:chgData name="Bethany Broughton" userId="c940cebe-c760-4a12-8cf8-27f7f57d0429" providerId="ADAL" clId="{7643E930-4FCC-4743-93F9-EF72BD0232CF}" dt="2022-06-23T07:37:15.545" v="3" actId="17851"/>
      <pc:docMkLst>
        <pc:docMk/>
      </pc:docMkLst>
      <pc:sldChg chg="del">
        <pc:chgData name="Bethany Broughton" userId="c940cebe-c760-4a12-8cf8-27f7f57d0429" providerId="ADAL" clId="{7643E930-4FCC-4743-93F9-EF72BD0232CF}" dt="2022-06-23T07:36:53.658" v="0" actId="47"/>
        <pc:sldMkLst>
          <pc:docMk/>
          <pc:sldMk cId="132820201" sldId="283"/>
        </pc:sldMkLst>
      </pc:sldChg>
      <pc:sldChg chg="ord">
        <pc:chgData name="Bethany Broughton" userId="c940cebe-c760-4a12-8cf8-27f7f57d0429" providerId="ADAL" clId="{7643E930-4FCC-4743-93F9-EF72BD0232CF}" dt="2022-06-23T07:37:10.473" v="2"/>
        <pc:sldMkLst>
          <pc:docMk/>
          <pc:sldMk cId="3782808687" sldId="2146847427"/>
        </pc:sldMkLst>
      </pc:sldChg>
      <pc:sldMasterChg chg="del delSldLayout">
        <pc:chgData name="Bethany Broughton" userId="c940cebe-c760-4a12-8cf8-27f7f57d0429" providerId="ADAL" clId="{7643E930-4FCC-4743-93F9-EF72BD0232CF}" dt="2022-06-23T07:36:53.658" v="0" actId="47"/>
        <pc:sldMasterMkLst>
          <pc:docMk/>
          <pc:sldMasterMk cId="1371657868" sldId="2147483703"/>
        </pc:sldMasterMkLst>
        <pc:sldLayoutChg chg="del">
          <pc:chgData name="Bethany Broughton" userId="c940cebe-c760-4a12-8cf8-27f7f57d0429" providerId="ADAL" clId="{7643E930-4FCC-4743-93F9-EF72BD0232CF}" dt="2022-06-23T07:36:53.658" v="0" actId="47"/>
          <pc:sldLayoutMkLst>
            <pc:docMk/>
            <pc:sldMasterMk cId="1371657868" sldId="2147483703"/>
            <pc:sldLayoutMk cId="3244268261" sldId="2147483704"/>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482662974" sldId="2147483705"/>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558867786" sldId="2147483706"/>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870041413" sldId="2147483707"/>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2956254295" sldId="2147483708"/>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729431405" sldId="2147483709"/>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481505886" sldId="2147483710"/>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242685405" sldId="2147483711"/>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116457588" sldId="2147483712"/>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974413594" sldId="2147483713"/>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1512131692" sldId="2147483714"/>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3654877939" sldId="2147483715"/>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693441906" sldId="2147483716"/>
          </pc:sldLayoutMkLst>
        </pc:sldLayoutChg>
        <pc:sldLayoutChg chg="del">
          <pc:chgData name="Bethany Broughton" userId="c940cebe-c760-4a12-8cf8-27f7f57d0429" providerId="ADAL" clId="{7643E930-4FCC-4743-93F9-EF72BD0232CF}" dt="2022-06-23T07:36:53.658" v="0" actId="47"/>
          <pc:sldLayoutMkLst>
            <pc:docMk/>
            <pc:sldMasterMk cId="1371657868" sldId="2147483703"/>
            <pc:sldLayoutMk cId="2408439860" sldId="2147483717"/>
          </pc:sldLayoutMkLst>
        </pc:sldLayoutChg>
      </pc:sldMasterChg>
    </pc:docChg>
  </pc:docChgLst>
  <pc:docChgLst>
    <pc:chgData name="Arial Desscan" userId="4a5f8070-8eb0-4e62-a400-fed214988d8f" providerId="ADAL" clId="{4D70E776-F57A-4A98-9CE2-4F8A91F9485D}"/>
    <pc:docChg chg="undo redo custSel modSld">
      <pc:chgData name="Arial Desscan" userId="4a5f8070-8eb0-4e62-a400-fed214988d8f" providerId="ADAL" clId="{4D70E776-F57A-4A98-9CE2-4F8A91F9485D}" dt="2022-07-27T10:31:18.595" v="273" actId="20577"/>
      <pc:docMkLst>
        <pc:docMk/>
      </pc:docMkLst>
      <pc:sldChg chg="modSp mod addCm modCm">
        <pc:chgData name="Arial Desscan" userId="4a5f8070-8eb0-4e62-a400-fed214988d8f" providerId="ADAL" clId="{4D70E776-F57A-4A98-9CE2-4F8A91F9485D}" dt="2022-07-27T09:53:12.082" v="240"/>
        <pc:sldMkLst>
          <pc:docMk/>
          <pc:sldMk cId="1771702606" sldId="2146847417"/>
        </pc:sldMkLst>
        <pc:spChg chg="mod">
          <ac:chgData name="Arial Desscan" userId="4a5f8070-8eb0-4e62-a400-fed214988d8f" providerId="ADAL" clId="{4D70E776-F57A-4A98-9CE2-4F8A91F9485D}" dt="2022-07-27T08:27:23.474" v="8" actId="20577"/>
          <ac:spMkLst>
            <pc:docMk/>
            <pc:sldMk cId="1771702606" sldId="2146847417"/>
            <ac:spMk id="4" creationId="{A29608A7-DC09-4ED5-9884-11D29267903C}"/>
          </ac:spMkLst>
        </pc:spChg>
        <pc:spChg chg="mod">
          <ac:chgData name="Arial Desscan" userId="4a5f8070-8eb0-4e62-a400-fed214988d8f" providerId="ADAL" clId="{4D70E776-F57A-4A98-9CE2-4F8A91F9485D}" dt="2022-07-27T08:24:50.877" v="5" actId="20577"/>
          <ac:spMkLst>
            <pc:docMk/>
            <pc:sldMk cId="1771702606" sldId="2146847417"/>
            <ac:spMk id="7" creationId="{A772A76D-CAC7-4FAB-97DE-6C0879E05CED}"/>
          </ac:spMkLst>
        </pc:spChg>
      </pc:sldChg>
      <pc:sldChg chg="modSp mod addCm modCm">
        <pc:chgData name="Arial Desscan" userId="4a5f8070-8eb0-4e62-a400-fed214988d8f" providerId="ADAL" clId="{4D70E776-F57A-4A98-9CE2-4F8A91F9485D}" dt="2022-07-27T09:27:54.427" v="172"/>
        <pc:sldMkLst>
          <pc:docMk/>
          <pc:sldMk cId="1632285211" sldId="2146847430"/>
        </pc:sldMkLst>
        <pc:spChg chg="mod">
          <ac:chgData name="Arial Desscan" userId="4a5f8070-8eb0-4e62-a400-fed214988d8f" providerId="ADAL" clId="{4D70E776-F57A-4A98-9CE2-4F8A91F9485D}" dt="2022-07-27T09:27:12.628" v="167" actId="6549"/>
          <ac:spMkLst>
            <pc:docMk/>
            <pc:sldMk cId="1632285211" sldId="2146847430"/>
            <ac:spMk id="33" creationId="{BB1F663B-3B48-4BDC-8BFE-92474140A9FB}"/>
          </ac:spMkLst>
        </pc:spChg>
        <pc:spChg chg="mod">
          <ac:chgData name="Arial Desscan" userId="4a5f8070-8eb0-4e62-a400-fed214988d8f" providerId="ADAL" clId="{4D70E776-F57A-4A98-9CE2-4F8A91F9485D}" dt="2022-07-27T09:27:46.980" v="170" actId="20577"/>
          <ac:spMkLst>
            <pc:docMk/>
            <pc:sldMk cId="1632285211" sldId="2146847430"/>
            <ac:spMk id="34" creationId="{671F9A09-8B1F-4694-B27A-36589FEEB134}"/>
          </ac:spMkLst>
        </pc:spChg>
      </pc:sldChg>
      <pc:sldChg chg="modSp mod addCm modCm">
        <pc:chgData name="Arial Desscan" userId="4a5f8070-8eb0-4e62-a400-fed214988d8f" providerId="ADAL" clId="{4D70E776-F57A-4A98-9CE2-4F8A91F9485D}" dt="2022-07-27T09:03:10.406" v="34" actId="5900"/>
        <pc:sldMkLst>
          <pc:docMk/>
          <pc:sldMk cId="1443598382" sldId="2146847431"/>
        </pc:sldMkLst>
        <pc:spChg chg="mod">
          <ac:chgData name="Arial Desscan" userId="4a5f8070-8eb0-4e62-a400-fed214988d8f" providerId="ADAL" clId="{4D70E776-F57A-4A98-9CE2-4F8A91F9485D}" dt="2022-07-27T09:02:56.881" v="31" actId="20577"/>
          <ac:spMkLst>
            <pc:docMk/>
            <pc:sldMk cId="1443598382" sldId="2146847431"/>
            <ac:spMk id="7" creationId="{22A24434-7B17-44C8-B3D9-B09461415055}"/>
          </ac:spMkLst>
        </pc:spChg>
      </pc:sldChg>
      <pc:sldChg chg="modSp mod addCm modCm">
        <pc:chgData name="Arial Desscan" userId="4a5f8070-8eb0-4e62-a400-fed214988d8f" providerId="ADAL" clId="{4D70E776-F57A-4A98-9CE2-4F8A91F9485D}" dt="2022-07-27T09:47:05.423" v="203"/>
        <pc:sldMkLst>
          <pc:docMk/>
          <pc:sldMk cId="1509565353" sldId="2146847433"/>
        </pc:sldMkLst>
        <pc:spChg chg="mod">
          <ac:chgData name="Arial Desscan" userId="4a5f8070-8eb0-4e62-a400-fed214988d8f" providerId="ADAL" clId="{4D70E776-F57A-4A98-9CE2-4F8A91F9485D}" dt="2022-07-27T09:46:40.975" v="201" actId="20577"/>
          <ac:spMkLst>
            <pc:docMk/>
            <pc:sldMk cId="1509565353" sldId="2146847433"/>
            <ac:spMk id="19" creationId="{3DBF8609-9A8F-4E35-8A2D-7A5FB64EC62C}"/>
          </ac:spMkLst>
        </pc:spChg>
        <pc:spChg chg="mod">
          <ac:chgData name="Arial Desscan" userId="4a5f8070-8eb0-4e62-a400-fed214988d8f" providerId="ADAL" clId="{4D70E776-F57A-4A98-9CE2-4F8A91F9485D}" dt="2022-07-27T09:44:17.780" v="181" actId="20577"/>
          <ac:spMkLst>
            <pc:docMk/>
            <pc:sldMk cId="1509565353" sldId="2146847433"/>
            <ac:spMk id="209" creationId="{B915F5B4-D9BF-4EF6-9D29-731D6E1B1686}"/>
          </ac:spMkLst>
        </pc:spChg>
      </pc:sldChg>
      <pc:sldChg chg="modSp mod addCm modCm">
        <pc:chgData name="Arial Desscan" userId="4a5f8070-8eb0-4e62-a400-fed214988d8f" providerId="ADAL" clId="{4D70E776-F57A-4A98-9CE2-4F8A91F9485D}" dt="2022-07-27T10:31:18.595" v="273" actId="20577"/>
        <pc:sldMkLst>
          <pc:docMk/>
          <pc:sldMk cId="3556708622" sldId="2146847437"/>
        </pc:sldMkLst>
        <pc:spChg chg="mod">
          <ac:chgData name="Arial Desscan" userId="4a5f8070-8eb0-4e62-a400-fed214988d8f" providerId="ADAL" clId="{4D70E776-F57A-4A98-9CE2-4F8A91F9485D}" dt="2022-07-27T10:31:18.595" v="273" actId="20577"/>
          <ac:spMkLst>
            <pc:docMk/>
            <pc:sldMk cId="3556708622" sldId="2146847437"/>
            <ac:spMk id="25" creationId="{606199AC-8AB7-4F08-80B8-3F61BA2AE8DD}"/>
          </ac:spMkLst>
        </pc:spChg>
      </pc:sldChg>
      <pc:sldChg chg="modSp mod addCm modCm">
        <pc:chgData name="Arial Desscan" userId="4a5f8070-8eb0-4e62-a400-fed214988d8f" providerId="ADAL" clId="{4D70E776-F57A-4A98-9CE2-4F8A91F9485D}" dt="2022-07-27T09:48:06.695" v="210"/>
        <pc:sldMkLst>
          <pc:docMk/>
          <pc:sldMk cId="804898697" sldId="2146847448"/>
        </pc:sldMkLst>
        <pc:spChg chg="mod">
          <ac:chgData name="Arial Desscan" userId="4a5f8070-8eb0-4e62-a400-fed214988d8f" providerId="ADAL" clId="{4D70E776-F57A-4A98-9CE2-4F8A91F9485D}" dt="2022-07-27T09:47:38.228" v="208" actId="6549"/>
          <ac:spMkLst>
            <pc:docMk/>
            <pc:sldMk cId="804898697" sldId="2146847448"/>
            <ac:spMk id="13" creationId="{C921BCF7-D7F5-46FA-8A46-1E0C5315FCA0}"/>
          </ac:spMkLst>
        </pc:spChg>
      </pc:sldChg>
      <pc:sldChg chg="modSp mod addCm modCm">
        <pc:chgData name="Arial Desscan" userId="4a5f8070-8eb0-4e62-a400-fed214988d8f" providerId="ADAL" clId="{4D70E776-F57A-4A98-9CE2-4F8A91F9485D}" dt="2022-07-27T09:02:19.421" v="19"/>
        <pc:sldMkLst>
          <pc:docMk/>
          <pc:sldMk cId="3063084335" sldId="2146847454"/>
        </pc:sldMkLst>
        <pc:spChg chg="mod">
          <ac:chgData name="Arial Desscan" userId="4a5f8070-8eb0-4e62-a400-fed214988d8f" providerId="ADAL" clId="{4D70E776-F57A-4A98-9CE2-4F8A91F9485D}" dt="2022-07-27T09:01:52.004" v="16" actId="20577"/>
          <ac:spMkLst>
            <pc:docMk/>
            <pc:sldMk cId="3063084335" sldId="2146847454"/>
            <ac:spMk id="3" creationId="{EE8D7B3B-F7E0-4937-A84D-68D4AB660B8D}"/>
          </ac:spMkLst>
        </pc:spChg>
      </pc:sldChg>
      <pc:sldChg chg="modSp mod addCm modCm">
        <pc:chgData name="Arial Desscan" userId="4a5f8070-8eb0-4e62-a400-fed214988d8f" providerId="ADAL" clId="{4D70E776-F57A-4A98-9CE2-4F8A91F9485D}" dt="2022-07-27T09:05:31.349" v="102" actId="5900"/>
        <pc:sldMkLst>
          <pc:docMk/>
          <pc:sldMk cId="1991746571" sldId="2146847455"/>
        </pc:sldMkLst>
        <pc:spChg chg="mod">
          <ac:chgData name="Arial Desscan" userId="4a5f8070-8eb0-4e62-a400-fed214988d8f" providerId="ADAL" clId="{4D70E776-F57A-4A98-9CE2-4F8A91F9485D}" dt="2022-07-27T09:04:40.234" v="96" actId="20577"/>
          <ac:spMkLst>
            <pc:docMk/>
            <pc:sldMk cId="1991746571" sldId="2146847455"/>
            <ac:spMk id="7" creationId="{22A24434-7B17-44C8-B3D9-B09461415055}"/>
          </ac:spMkLst>
        </pc:spChg>
        <pc:spChg chg="mod">
          <ac:chgData name="Arial Desscan" userId="4a5f8070-8eb0-4e62-a400-fed214988d8f" providerId="ADAL" clId="{4D70E776-F57A-4A98-9CE2-4F8A91F9485D}" dt="2022-07-27T09:05:22.397" v="99" actId="20577"/>
          <ac:spMkLst>
            <pc:docMk/>
            <pc:sldMk cId="1991746571" sldId="2146847455"/>
            <ac:spMk id="19" creationId="{3DBF8609-9A8F-4E35-8A2D-7A5FB64EC62C}"/>
          </ac:spMkLst>
        </pc:spChg>
      </pc:sldChg>
      <pc:sldChg chg="modSp mod addCm modCm">
        <pc:chgData name="Arial Desscan" userId="4a5f8070-8eb0-4e62-a400-fed214988d8f" providerId="ADAL" clId="{4D70E776-F57A-4A98-9CE2-4F8A91F9485D}" dt="2022-07-27T09:49:34.845" v="237" actId="20577"/>
        <pc:sldMkLst>
          <pc:docMk/>
          <pc:sldMk cId="1270007189" sldId="2146847457"/>
        </pc:sldMkLst>
        <pc:spChg chg="mod">
          <ac:chgData name="Arial Desscan" userId="4a5f8070-8eb0-4e62-a400-fed214988d8f" providerId="ADAL" clId="{4D70E776-F57A-4A98-9CE2-4F8A91F9485D}" dt="2022-07-27T09:49:34.845" v="237" actId="20577"/>
          <ac:spMkLst>
            <pc:docMk/>
            <pc:sldMk cId="1270007189" sldId="2146847457"/>
            <ac:spMk id="32" creationId="{F23D7C36-686B-469A-A677-138CDCAB0E9B}"/>
          </ac:spMkLst>
        </pc:spChg>
      </pc:sldChg>
      <pc:sldChg chg="addCm modCm">
        <pc:chgData name="Arial Desscan" userId="4a5f8070-8eb0-4e62-a400-fed214988d8f" providerId="ADAL" clId="{4D70E776-F57A-4A98-9CE2-4F8A91F9485D}" dt="2022-07-27T09:55:11.269" v="241" actId="1589"/>
        <pc:sldMkLst>
          <pc:docMk/>
          <pc:sldMk cId="3218838111" sldId="2146847459"/>
        </pc:sldMkLst>
      </pc:sldChg>
    </pc:docChg>
  </pc:docChgLst>
  <pc:docChgLst>
    <pc:chgData name="Harriet Levery" userId="431831da-25ef-4d7d-8cb2-3315a8f90c31" providerId="ADAL" clId="{B061FCE5-0291-4BA1-B8AF-0283A1F99112}"/>
    <pc:docChg chg="modSld">
      <pc:chgData name="Harriet Levery" userId="431831da-25ef-4d7d-8cb2-3315a8f90c31" providerId="ADAL" clId="{B061FCE5-0291-4BA1-B8AF-0283A1F99112}" dt="2022-06-17T08:28:32.001" v="0" actId="20577"/>
      <pc:docMkLst>
        <pc:docMk/>
      </pc:docMkLst>
      <pc:sldChg chg="modSp mod">
        <pc:chgData name="Harriet Levery" userId="431831da-25ef-4d7d-8cb2-3315a8f90c31" providerId="ADAL" clId="{B061FCE5-0291-4BA1-B8AF-0283A1F99112}" dt="2022-06-17T08:28:32.001" v="0" actId="20577"/>
        <pc:sldMkLst>
          <pc:docMk/>
          <pc:sldMk cId="1509565353" sldId="2146847433"/>
        </pc:sldMkLst>
        <pc:spChg chg="mod">
          <ac:chgData name="Harriet Levery" userId="431831da-25ef-4d7d-8cb2-3315a8f90c31" providerId="ADAL" clId="{B061FCE5-0291-4BA1-B8AF-0283A1F99112}" dt="2022-06-17T08:28:32.001" v="0" actId="20577"/>
          <ac:spMkLst>
            <pc:docMk/>
            <pc:sldMk cId="1509565353" sldId="2146847433"/>
            <ac:spMk id="13" creationId="{B90457D1-19A4-4057-8305-7A689BF02B15}"/>
          </ac:spMkLst>
        </pc:spChg>
      </pc:sldChg>
    </pc:docChg>
  </pc:docChgLst>
  <pc:docChgLst>
    <pc:chgData name="Arial Desscan" userId="4a5f8070-8eb0-4e62-a400-fed214988d8f" providerId="ADAL" clId="{1CBF28AC-8C06-4572-B62C-5D770CFF10DF}"/>
    <pc:docChg chg="custSel modSld modMainMaster">
      <pc:chgData name="Arial Desscan" userId="4a5f8070-8eb0-4e62-a400-fed214988d8f" providerId="ADAL" clId="{1CBF28AC-8C06-4572-B62C-5D770CFF10DF}" dt="2022-07-13T11:06:09.849" v="194" actId="14100"/>
      <pc:docMkLst>
        <pc:docMk/>
      </pc:docMkLst>
      <pc:sldChg chg="modSp mod">
        <pc:chgData name="Arial Desscan" userId="4a5f8070-8eb0-4e62-a400-fed214988d8f" providerId="ADAL" clId="{1CBF28AC-8C06-4572-B62C-5D770CFF10DF}" dt="2022-07-13T11:05:42.317" v="176" actId="20577"/>
        <pc:sldMkLst>
          <pc:docMk/>
          <pc:sldMk cId="2294744628" sldId="2146847406"/>
        </pc:sldMkLst>
        <pc:spChg chg="mod">
          <ac:chgData name="Arial Desscan" userId="4a5f8070-8eb0-4e62-a400-fed214988d8f" providerId="ADAL" clId="{1CBF28AC-8C06-4572-B62C-5D770CFF10DF}" dt="2022-07-13T11:05:42.317" v="176" actId="20577"/>
          <ac:spMkLst>
            <pc:docMk/>
            <pc:sldMk cId="2294744628" sldId="2146847406"/>
            <ac:spMk id="9" creationId="{71AECA1A-01C4-7348-A6C1-7E803B11C9F9}"/>
          </ac:spMkLst>
        </pc:spChg>
      </pc:sldChg>
      <pc:sldMasterChg chg="modSp mod">
        <pc:chgData name="Arial Desscan" userId="4a5f8070-8eb0-4e62-a400-fed214988d8f" providerId="ADAL" clId="{1CBF28AC-8C06-4572-B62C-5D770CFF10DF}" dt="2022-07-13T11:06:09.849" v="194" actId="14100"/>
        <pc:sldMasterMkLst>
          <pc:docMk/>
          <pc:sldMasterMk cId="2665639823" sldId="2147483677"/>
        </pc:sldMasterMkLst>
        <pc:spChg chg="mod">
          <ac:chgData name="Arial Desscan" userId="4a5f8070-8eb0-4e62-a400-fed214988d8f" providerId="ADAL" clId="{1CBF28AC-8C06-4572-B62C-5D770CFF10DF}" dt="2022-07-13T11:06:09.849" v="194" actId="14100"/>
          <ac:spMkLst>
            <pc:docMk/>
            <pc:sldMasterMk cId="2665639823" sldId="2147483677"/>
            <ac:spMk id="12" creationId="{FF61FCD6-840F-46CE-A897-5BDCC866EBD1}"/>
          </ac:spMkLst>
        </pc:spChg>
      </pc:sldMasterChg>
    </pc:docChg>
  </pc:docChgLst>
  <pc:docChgLst>
    <pc:chgData name="Harriet Levery" userId="431831da-25ef-4d7d-8cb2-3315a8f90c31" providerId="ADAL" clId="{8E11ADBA-01DF-43D9-AFD7-84E578D4056C}"/>
    <pc:docChg chg="modSld sldOrd">
      <pc:chgData name="Harriet Levery" userId="431831da-25ef-4d7d-8cb2-3315a8f90c31" providerId="ADAL" clId="{8E11ADBA-01DF-43D9-AFD7-84E578D4056C}" dt="2022-06-15T14:16:48.326" v="4" actId="20577"/>
      <pc:docMkLst>
        <pc:docMk/>
      </pc:docMkLst>
      <pc:sldChg chg="modSp mod ord">
        <pc:chgData name="Harriet Levery" userId="431831da-25ef-4d7d-8cb2-3315a8f90c31" providerId="ADAL" clId="{8E11ADBA-01DF-43D9-AFD7-84E578D4056C}" dt="2022-06-15T14:16:48.326" v="4" actId="20577"/>
        <pc:sldMkLst>
          <pc:docMk/>
          <pc:sldMk cId="132820201" sldId="283"/>
        </pc:sldMkLst>
        <pc:spChg chg="mod">
          <ac:chgData name="Harriet Levery" userId="431831da-25ef-4d7d-8cb2-3315a8f90c31" providerId="ADAL" clId="{8E11ADBA-01DF-43D9-AFD7-84E578D4056C}" dt="2022-06-15T14:16:48.326" v="4" actId="20577"/>
          <ac:spMkLst>
            <pc:docMk/>
            <pc:sldMk cId="132820201" sldId="283"/>
            <ac:spMk id="47" creationId="{A40AEA2B-F084-45C7-A186-06AC795EFA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a:t>
            </a:fld>
            <a:endParaRPr lang="en-GB"/>
          </a:p>
        </p:txBody>
      </p:sp>
    </p:spTree>
    <p:extLst>
      <p:ext uri="{BB962C8B-B14F-4D97-AF65-F5344CB8AC3E}">
        <p14:creationId xmlns:p14="http://schemas.microsoft.com/office/powerpoint/2010/main" val="244274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156678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49316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41829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14</a:t>
            </a:fld>
            <a:endParaRPr lang="en-GB"/>
          </a:p>
        </p:txBody>
      </p:sp>
    </p:spTree>
    <p:extLst>
      <p:ext uri="{BB962C8B-B14F-4D97-AF65-F5344CB8AC3E}">
        <p14:creationId xmlns:p14="http://schemas.microsoft.com/office/powerpoint/2010/main" val="85783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15</a:t>
            </a:fld>
            <a:endParaRPr lang="en-GB"/>
          </a:p>
        </p:txBody>
      </p:sp>
    </p:spTree>
    <p:extLst>
      <p:ext uri="{BB962C8B-B14F-4D97-AF65-F5344CB8AC3E}">
        <p14:creationId xmlns:p14="http://schemas.microsoft.com/office/powerpoint/2010/main" val="224348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16</a:t>
            </a:fld>
            <a:endParaRPr lang="en-GB"/>
          </a:p>
        </p:txBody>
      </p:sp>
    </p:spTree>
    <p:extLst>
      <p:ext uri="{BB962C8B-B14F-4D97-AF65-F5344CB8AC3E}">
        <p14:creationId xmlns:p14="http://schemas.microsoft.com/office/powerpoint/2010/main" val="3931082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17</a:t>
            </a:fld>
            <a:endParaRPr lang="en-GB"/>
          </a:p>
        </p:txBody>
      </p:sp>
    </p:spTree>
    <p:extLst>
      <p:ext uri="{BB962C8B-B14F-4D97-AF65-F5344CB8AC3E}">
        <p14:creationId xmlns:p14="http://schemas.microsoft.com/office/powerpoint/2010/main" val="246958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18</a:t>
            </a:fld>
            <a:endParaRPr lang="en-GB"/>
          </a:p>
        </p:txBody>
      </p:sp>
    </p:spTree>
    <p:extLst>
      <p:ext uri="{BB962C8B-B14F-4D97-AF65-F5344CB8AC3E}">
        <p14:creationId xmlns:p14="http://schemas.microsoft.com/office/powerpoint/2010/main" val="303052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19</a:t>
            </a:fld>
            <a:endParaRPr lang="en-GB"/>
          </a:p>
        </p:txBody>
      </p:sp>
    </p:spTree>
    <p:extLst>
      <p:ext uri="{BB962C8B-B14F-4D97-AF65-F5344CB8AC3E}">
        <p14:creationId xmlns:p14="http://schemas.microsoft.com/office/powerpoint/2010/main" val="382896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141083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20</a:t>
            </a:fld>
            <a:endParaRPr lang="en-GB"/>
          </a:p>
        </p:txBody>
      </p:sp>
    </p:spTree>
    <p:extLst>
      <p:ext uri="{BB962C8B-B14F-4D97-AF65-F5344CB8AC3E}">
        <p14:creationId xmlns:p14="http://schemas.microsoft.com/office/powerpoint/2010/main" val="390749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21</a:t>
            </a:fld>
            <a:endParaRPr lang="en-GB"/>
          </a:p>
        </p:txBody>
      </p:sp>
    </p:spTree>
    <p:extLst>
      <p:ext uri="{BB962C8B-B14F-4D97-AF65-F5344CB8AC3E}">
        <p14:creationId xmlns:p14="http://schemas.microsoft.com/office/powerpoint/2010/main" val="3421134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22</a:t>
            </a:fld>
            <a:endParaRPr lang="en-GB"/>
          </a:p>
        </p:txBody>
      </p:sp>
    </p:spTree>
    <p:extLst>
      <p:ext uri="{BB962C8B-B14F-4D97-AF65-F5344CB8AC3E}">
        <p14:creationId xmlns:p14="http://schemas.microsoft.com/office/powerpoint/2010/main" val="244312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23</a:t>
            </a:fld>
            <a:endParaRPr lang="en-GB"/>
          </a:p>
        </p:txBody>
      </p:sp>
    </p:spTree>
    <p:extLst>
      <p:ext uri="{BB962C8B-B14F-4D97-AF65-F5344CB8AC3E}">
        <p14:creationId xmlns:p14="http://schemas.microsoft.com/office/powerpoint/2010/main" val="3709421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24</a:t>
            </a:fld>
            <a:endParaRPr lang="en-GB"/>
          </a:p>
        </p:txBody>
      </p:sp>
    </p:spTree>
    <p:extLst>
      <p:ext uri="{BB962C8B-B14F-4D97-AF65-F5344CB8AC3E}">
        <p14:creationId xmlns:p14="http://schemas.microsoft.com/office/powerpoint/2010/main" val="252357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25</a:t>
            </a:fld>
            <a:endParaRPr lang="en-GB"/>
          </a:p>
        </p:txBody>
      </p:sp>
    </p:spTree>
    <p:extLst>
      <p:ext uri="{BB962C8B-B14F-4D97-AF65-F5344CB8AC3E}">
        <p14:creationId xmlns:p14="http://schemas.microsoft.com/office/powerpoint/2010/main" val="411705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233986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249020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130886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371732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74763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185649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3565356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spTree>
    <p:extLst>
      <p:ext uri="{BB962C8B-B14F-4D97-AF65-F5344CB8AC3E}">
        <p14:creationId xmlns:p14="http://schemas.microsoft.com/office/powerpoint/2010/main" val="395067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5514450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7193549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246504"/>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4196887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10" name="Content Placeholder 6">
            <a:extLst>
              <a:ext uri="{FF2B5EF4-FFF2-40B4-BE49-F238E27FC236}">
                <a16:creationId xmlns:a16="http://schemas.microsoft.com/office/drawing/2014/main" id="{CAC87096-F260-406A-9CB5-46FC0F806F76}"/>
              </a:ext>
            </a:extLst>
          </p:cNvPr>
          <p:cNvSpPr>
            <a:spLocks noGrp="1"/>
          </p:cNvSpPr>
          <p:nvPr>
            <p:ph sz="quarter" idx="13"/>
          </p:nvPr>
        </p:nvSpPr>
        <p:spPr>
          <a:xfrm>
            <a:off x="547688" y="6234113"/>
            <a:ext cx="10648950" cy="443887"/>
          </a:xfrm>
        </p:spPr>
        <p:txBody>
          <a:bodyPr vert="horz" lIns="0" tIns="0" rIns="0" bIns="0" rtlCol="0" anchor="b">
            <a:noAutofit/>
          </a:bodyPr>
          <a:lstStyle>
            <a:lvl1pPr>
              <a:defRPr lang="en-US" sz="1100" dirty="0"/>
            </a:lvl1pPr>
          </a:lstStyle>
          <a:p>
            <a:pPr marL="0" lvl="0" indent="0">
              <a:spcBef>
                <a:spcPts val="0"/>
              </a:spcBef>
              <a:buNone/>
            </a:pPr>
            <a:r>
              <a:rPr lang="en-US"/>
              <a:t>Click to edit Master text styles</a:t>
            </a:r>
          </a:p>
        </p:txBody>
      </p:sp>
    </p:spTree>
    <p:extLst>
      <p:ext uri="{BB962C8B-B14F-4D97-AF65-F5344CB8AC3E}">
        <p14:creationId xmlns:p14="http://schemas.microsoft.com/office/powerpoint/2010/main" val="240420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B07320A4-EB7E-45EC-95A1-3FF279231A2A}"/>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53212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7" name="Content Placeholder 6">
            <a:extLst>
              <a:ext uri="{FF2B5EF4-FFF2-40B4-BE49-F238E27FC236}">
                <a16:creationId xmlns:a16="http://schemas.microsoft.com/office/drawing/2014/main" id="{6F5475F3-7DBF-484D-A716-C31CE98B4A8B}"/>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125615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246504"/>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10648950" cy="443887"/>
          </a:xfrm>
        </p:spPr>
        <p:txBody>
          <a:bodyPr anchor="b"/>
          <a:lstStyle>
            <a:lvl1pPr marL="0" indent="0">
              <a:spcBef>
                <a:spcPts val="0"/>
              </a:spcBef>
              <a:buNone/>
              <a:defRPr sz="1000"/>
            </a:lvl1pPr>
          </a:lstStyle>
          <a:p>
            <a:pPr lvl="0"/>
            <a:r>
              <a:rPr lang="en-US"/>
              <a:t>Click to edit Master text styles</a:t>
            </a:r>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10" name="Content Placeholder 6">
            <a:extLst>
              <a:ext uri="{FF2B5EF4-FFF2-40B4-BE49-F238E27FC236}">
                <a16:creationId xmlns:a16="http://schemas.microsoft.com/office/drawing/2014/main" id="{CAC87096-F260-406A-9CB5-46FC0F806F76}"/>
              </a:ext>
            </a:extLst>
          </p:cNvPr>
          <p:cNvSpPr>
            <a:spLocks noGrp="1"/>
          </p:cNvSpPr>
          <p:nvPr>
            <p:ph sz="quarter" idx="13"/>
          </p:nvPr>
        </p:nvSpPr>
        <p:spPr>
          <a:xfrm>
            <a:off x="547688" y="6234113"/>
            <a:ext cx="10648950" cy="443887"/>
          </a:xfrm>
        </p:spPr>
        <p:txBody>
          <a:bodyPr vert="horz" lIns="0" tIns="0" rIns="0" bIns="0" rtlCol="0" anchor="b">
            <a:noAutofit/>
          </a:bodyPr>
          <a:lstStyle>
            <a:lvl1pPr>
              <a:defRPr lang="en-US" sz="1100" dirty="0"/>
            </a:lvl1pPr>
          </a:lstStyle>
          <a:p>
            <a:pPr marL="0" lvl="0" indent="0">
              <a:spcBef>
                <a:spcPts val="0"/>
              </a:spcBef>
              <a:buNone/>
            </a:pPr>
            <a:r>
              <a:rPr lang="en-US"/>
              <a:t>Click to edit Master text styles</a:t>
            </a:r>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9" name="Content Placeholder 6">
            <a:extLst>
              <a:ext uri="{FF2B5EF4-FFF2-40B4-BE49-F238E27FC236}">
                <a16:creationId xmlns:a16="http://schemas.microsoft.com/office/drawing/2014/main" id="{B07320A4-EB7E-45EC-95A1-3FF279231A2A}"/>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
        <p:nvSpPr>
          <p:cNvPr id="7" name="Content Placeholder 6">
            <a:extLst>
              <a:ext uri="{FF2B5EF4-FFF2-40B4-BE49-F238E27FC236}">
                <a16:creationId xmlns:a16="http://schemas.microsoft.com/office/drawing/2014/main" id="{6F5475F3-7DBF-484D-A716-C31CE98B4A8B}"/>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114533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76408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svg"/><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10E142D7-B5B7-4149-AED0-B33B4AD69989}"/>
              </a:ext>
            </a:extLst>
          </p:cNvPr>
          <p:cNvSpPr txBox="1">
            <a:spLocks/>
          </p:cNvSpPr>
          <p:nvPr userDrawn="1"/>
        </p:nvSpPr>
        <p:spPr>
          <a:xfrm>
            <a:off x="547688" y="6234113"/>
            <a:ext cx="10648950" cy="443887"/>
          </a:xfrm>
          <a:prstGeom prst="rect">
            <a:avLst/>
          </a:prstGeom>
        </p:spPr>
        <p:txBody>
          <a:bodyPr anchor="b"/>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id="{FF61FCD6-840F-46CE-A897-5BDCC866EBD1}"/>
              </a:ext>
            </a:extLst>
          </p:cNvPr>
          <p:cNvSpPr txBox="1"/>
          <p:nvPr userDrawn="1"/>
        </p:nvSpPr>
        <p:spPr>
          <a:xfrm>
            <a:off x="466724" y="6661374"/>
            <a:ext cx="10729914" cy="230832"/>
          </a:xfrm>
          <a:prstGeom prst="rect">
            <a:avLst/>
          </a:prstGeom>
          <a:noFill/>
        </p:spPr>
        <p:txBody>
          <a:bodyPr wrap="square" rtlCol="0">
            <a:spAutoFit/>
          </a:bodyPr>
          <a:lstStyle/>
          <a:p>
            <a:pPr marL="0" marR="0" algn="l">
              <a:spcBef>
                <a:spcPts val="0"/>
              </a:spcBef>
              <a:spcAft>
                <a:spcPts val="0"/>
              </a:spcAft>
            </a:pPr>
            <a:r>
              <a:rPr lang="en-US" sz="900" dirty="0">
                <a:solidFill>
                  <a:schemeClr val="tx1"/>
                </a:solidFill>
              </a:rPr>
              <a:t>Veeva ID: GB-41430; date of preparation: January 2023 © 2023 AstraZeneca. All Rights Reserved. </a:t>
            </a:r>
            <a:r>
              <a:rPr lang="en-GB" sz="900" dirty="0">
                <a:solidFill>
                  <a:schemeClr val="tx1"/>
                </a:solidFill>
                <a:effectLst/>
                <a:latin typeface="Calibri" panose="020F0502020204030204" pitchFamily="34" charset="0"/>
              </a:rPr>
              <a:t>This information is intended for healthcare professionals only. EpiCentral is sponsored and developed by AstraZeneca.</a:t>
            </a:r>
            <a:endParaRPr lang="en-US" sz="900" dirty="0">
              <a:solidFill>
                <a:schemeClr val="tx1"/>
              </a:solidFill>
            </a:endParaRPr>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333" userDrawn="1">
          <p15:clr>
            <a:srgbClr val="F26B43"/>
          </p15:clr>
        </p15:guide>
        <p15:guide id="3" pos="347" userDrawn="1">
          <p15:clr>
            <a:srgbClr val="F26B43"/>
          </p15:clr>
        </p15:guide>
        <p15:guide id="4" orient="horz" pos="2160" userDrawn="1">
          <p15:clr>
            <a:srgbClr val="F26B43"/>
          </p15:clr>
        </p15:guide>
        <p15:guide id="5" orient="horz" pos="3793" userDrawn="1">
          <p15:clr>
            <a:srgbClr val="F26B43"/>
          </p15:clr>
        </p15:guide>
        <p15:guide id="6"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10E142D7-B5B7-4149-AED0-B33B4AD69989}"/>
              </a:ext>
            </a:extLst>
          </p:cNvPr>
          <p:cNvSpPr txBox="1">
            <a:spLocks/>
          </p:cNvSpPr>
          <p:nvPr userDrawn="1"/>
        </p:nvSpPr>
        <p:spPr>
          <a:xfrm>
            <a:off x="547688" y="6234113"/>
            <a:ext cx="10648950" cy="443887"/>
          </a:xfrm>
          <a:prstGeom prst="rect">
            <a:avLst/>
          </a:prstGeom>
        </p:spPr>
        <p:txBody>
          <a:bodyPr anchor="b"/>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id="{FF61FCD6-840F-46CE-A897-5BDCC866EBD1}"/>
              </a:ext>
            </a:extLst>
          </p:cNvPr>
          <p:cNvSpPr txBox="1"/>
          <p:nvPr userDrawn="1"/>
        </p:nvSpPr>
        <p:spPr>
          <a:xfrm>
            <a:off x="466724" y="6661374"/>
            <a:ext cx="9749618" cy="230832"/>
          </a:xfrm>
          <a:prstGeom prst="rect">
            <a:avLst/>
          </a:prstGeom>
          <a:noFill/>
        </p:spPr>
        <p:txBody>
          <a:bodyPr wrap="square" rtlCol="0">
            <a:spAutoFit/>
          </a:bodyPr>
          <a:lstStyle/>
          <a:p>
            <a:pPr marL="0" marR="0" algn="l">
              <a:spcBef>
                <a:spcPts val="0"/>
              </a:spcBef>
              <a:spcAft>
                <a:spcPts val="0"/>
              </a:spcAft>
            </a:pPr>
            <a:r>
              <a:rPr lang="en-US" sz="900">
                <a:solidFill>
                  <a:schemeClr val="tx1"/>
                </a:solidFill>
              </a:rPr>
              <a:t>US-64366 Last Updated 6/22. © 2022 AstraZeneca. All Rights Reserved. </a:t>
            </a:r>
            <a:r>
              <a:rPr lang="en-GB" sz="900">
                <a:solidFill>
                  <a:schemeClr val="tx1"/>
                </a:solidFill>
                <a:effectLst/>
                <a:latin typeface="Calibri" panose="020F0502020204030204" pitchFamily="34" charset="0"/>
              </a:rPr>
              <a:t>This information is intended for healthcare professionals only. EpiCentral is sponsored and developed by Amgen and AstraZeneca.</a:t>
            </a:r>
            <a:endParaRPr lang="en-US" sz="900">
              <a:solidFill>
                <a:schemeClr val="tx1"/>
              </a:solidFill>
            </a:endParaRPr>
          </a:p>
        </p:txBody>
      </p:sp>
    </p:spTree>
    <p:extLst>
      <p:ext uri="{BB962C8B-B14F-4D97-AF65-F5344CB8AC3E}">
        <p14:creationId xmlns:p14="http://schemas.microsoft.com/office/powerpoint/2010/main" val="21748649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333">
          <p15:clr>
            <a:srgbClr val="F26B43"/>
          </p15:clr>
        </p15:guide>
        <p15:guide id="3" pos="347">
          <p15:clr>
            <a:srgbClr val="F26B43"/>
          </p15:clr>
        </p15:guide>
        <p15:guide id="4" orient="horz" pos="2160">
          <p15:clr>
            <a:srgbClr val="F26B43"/>
          </p15:clr>
        </p15:guide>
        <p15:guide id="5" orient="horz" pos="3793">
          <p15:clr>
            <a:srgbClr val="F26B43"/>
          </p15:clr>
        </p15:guide>
        <p15:guide id="6" orient="horz" pos="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20.xml"/><Relationship Id="rId4" Type="http://schemas.openxmlformats.org/officeDocument/2006/relationships/hyperlink" Target="https://conference.thoracic.org/index.php" TargetMode="Externa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nference.thoracic.org/index.php"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hyperlink" Target="https://conference.thoracic.org/index.php" TargetMode="External"/><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onference.thoracic.org/index.ph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7999" y="3186000"/>
            <a:ext cx="7190983" cy="1800000"/>
          </a:xfrm>
        </p:spPr>
        <p:txBody>
          <a:bodyPr rIns="0"/>
          <a:lstStyle/>
          <a:p>
            <a:r>
              <a:rPr lang="en-GB" sz="3200" dirty="0"/>
              <a:t>Epithelial science congress highlights: The American Thoracic Society (ATS) International Conference </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dirty="0"/>
              <a:t>May 13</a:t>
            </a:r>
            <a:r>
              <a:rPr lang="en-GB" dirty="0">
                <a:sym typeface="Symbol" panose="05050102010706020507" pitchFamily="18" charset="2"/>
              </a:rPr>
              <a:t>–</a:t>
            </a:r>
            <a:r>
              <a:rPr lang="en-GB" dirty="0"/>
              <a:t>18, 2022 | San Francisco</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7999" y="6073348"/>
            <a:ext cx="6480000" cy="288000"/>
          </a:xfrm>
        </p:spPr>
        <p:txBody>
          <a:bodyPr/>
          <a:lstStyle/>
          <a:p>
            <a:r>
              <a:rPr lang="en-GB" dirty="0"/>
              <a:t>Veeva ID: GB-41430; date of preparation: April 2023</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6319CBC6-F562-E4FE-4ABE-86256BF0582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3889" t="-26268" r="190" b="-6837"/>
          <a:stretch/>
        </p:blipFill>
        <p:spPr>
          <a:xfrm>
            <a:off x="647999" y="6361348"/>
            <a:ext cx="1284792" cy="401217"/>
          </a:xfrm>
          <a:prstGeom prst="rect">
            <a:avLst/>
          </a:prstGeom>
        </p:spPr>
      </p:pic>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24000" cy="1398376"/>
          </a:xfrm>
          <a:prstGeom prst="roundRect">
            <a:avLst/>
          </a:prstGeom>
          <a:solidFill>
            <a:schemeClr val="bg1"/>
          </a:solidFill>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Integration of molecular </a:t>
            </a:r>
            <a:r>
              <a:rPr lang="en-GB" sz="1400">
                <a:solidFill>
                  <a:srgbClr val="656665"/>
                </a:solidFill>
              </a:rPr>
              <a:t>phenotype data from multiple compartments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offers the opportunity to </a:t>
            </a:r>
            <a:r>
              <a:rPr lang="en-GB" sz="1400">
                <a:solidFill>
                  <a:srgbClr val="656665"/>
                </a:solidFill>
              </a:rPr>
              <a:t>better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understand heterogeneity in severe asthma </a:t>
            </a:r>
          </a:p>
          <a:p>
            <a:pPr lvl="0">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Gene network assembly was performed independently for blood, bronchial epithelial cell, and </a:t>
            </a:r>
            <a:r>
              <a:rPr lang="en-GB" sz="1400">
                <a:solidFill>
                  <a:schemeClr val="tx1"/>
                </a:solidFill>
              </a:rPr>
              <a:t>bronchoalveolar lavage</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transcriptional data sets from healthy controls and patients with mild-to-moderate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and severe asthma, and gene expression data across these compartments were used to cluster patients with </a:t>
            </a:r>
            <a:r>
              <a:rPr lang="en-GB" sz="1400">
                <a:solidFill>
                  <a:srgbClr val="656665"/>
                </a:solidFill>
              </a:rPr>
              <a:t>asthma using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unsupervised machine learning</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Multi-compartment clustering of asthma patients using network-based transcriptional profiling</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Critical differences in bronchial epithelial cell, bronchoalveolar lavage, and blood gene expression distinguish patients with </a:t>
            </a:r>
            <a:br>
              <a:rPr lang="en-GB" sz="1400" i="1">
                <a:solidFill>
                  <a:schemeClr val="bg1"/>
                </a:solidFill>
              </a:rPr>
            </a:br>
            <a:r>
              <a:rPr lang="en-GB" sz="1400" i="1">
                <a:solidFill>
                  <a:schemeClr val="bg1"/>
                </a:solidFill>
              </a:rPr>
              <a:t>well-controlled T2-high asthma from those with impaired lung function and high symptom burden, and from patients with T2-low asthma</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600"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Camiolo M. </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Pulmonary Medicine, UPMC, Pittsburgh, PA,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4511" y="3041635"/>
            <a:ext cx="11093451" cy="2314234"/>
          </a:xfrm>
          <a:prstGeom prst="roundRect">
            <a:avLst>
              <a:gd name="adj" fmla="val 10475"/>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Patient clustering broadly recapitulated observed clinical inflammatory phenotypes across the T2 immune axis as gauged by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FeNO</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blood eosinophil count, and bronchial epithelial cell gene expression</a:t>
            </a: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FeNO</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fractional exhaled nitric oxide; T2, Type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Camiolo</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M, et al. Poster P547 presented at ATS 2022 (Abstract A3925)</a:t>
            </a:r>
          </a:p>
        </p:txBody>
      </p:sp>
      <p:grpSp>
        <p:nvGrpSpPr>
          <p:cNvPr id="33" name="Group 32">
            <a:extLst>
              <a:ext uri="{FF2B5EF4-FFF2-40B4-BE49-F238E27FC236}">
                <a16:creationId xmlns:a16="http://schemas.microsoft.com/office/drawing/2014/main" id="{D2A837DB-B19E-4DA0-9ABF-2EC3946432DB}"/>
              </a:ext>
            </a:extLst>
          </p:cNvPr>
          <p:cNvGrpSpPr/>
          <p:nvPr/>
        </p:nvGrpSpPr>
        <p:grpSpPr>
          <a:xfrm>
            <a:off x="721184" y="3664253"/>
            <a:ext cx="10695758" cy="265519"/>
            <a:chOff x="724360" y="3489984"/>
            <a:chExt cx="10695758" cy="265519"/>
          </a:xfrm>
        </p:grpSpPr>
        <p:sp>
          <p:nvSpPr>
            <p:cNvPr id="21" name="Rectangle: Rounded Corners 20">
              <a:extLst>
                <a:ext uri="{FF2B5EF4-FFF2-40B4-BE49-F238E27FC236}">
                  <a16:creationId xmlns:a16="http://schemas.microsoft.com/office/drawing/2014/main" id="{B90E9C6C-F8F6-4CE1-A656-6F5A58AA4156}"/>
                </a:ext>
              </a:extLst>
            </p:cNvPr>
            <p:cNvSpPr/>
            <p:nvPr/>
          </p:nvSpPr>
          <p:spPr>
            <a:xfrm>
              <a:off x="724360" y="3489984"/>
              <a:ext cx="10695758" cy="2655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1400" b="1">
                  <a:solidFill>
                    <a:schemeClr val="tx1"/>
                  </a:solidFill>
                </a:rPr>
                <a:t>Asthma endotype</a:t>
              </a:r>
            </a:p>
          </p:txBody>
        </p:sp>
        <p:sp>
          <p:nvSpPr>
            <p:cNvPr id="8" name="Rectangle: Rounded Corners 7">
              <a:extLst>
                <a:ext uri="{FF2B5EF4-FFF2-40B4-BE49-F238E27FC236}">
                  <a16:creationId xmlns:a16="http://schemas.microsoft.com/office/drawing/2014/main" id="{31D3565A-D92E-4B7D-B632-F5CA074B79AD}"/>
                </a:ext>
              </a:extLst>
            </p:cNvPr>
            <p:cNvSpPr/>
            <p:nvPr/>
          </p:nvSpPr>
          <p:spPr>
            <a:xfrm>
              <a:off x="3449610" y="3489984"/>
              <a:ext cx="5245254" cy="2655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a:t>T2-high (~60% of cohort)</a:t>
              </a:r>
            </a:p>
          </p:txBody>
        </p:sp>
        <p:sp>
          <p:nvSpPr>
            <p:cNvPr id="13" name="Rectangle 12">
              <a:extLst>
                <a:ext uri="{FF2B5EF4-FFF2-40B4-BE49-F238E27FC236}">
                  <a16:creationId xmlns:a16="http://schemas.microsoft.com/office/drawing/2014/main" id="{A8DB07FB-1221-4B00-8D6D-A48C055C1FB0}"/>
                </a:ext>
              </a:extLst>
            </p:cNvPr>
            <p:cNvSpPr/>
            <p:nvPr/>
          </p:nvSpPr>
          <p:spPr>
            <a:xfrm>
              <a:off x="8864118" y="3489984"/>
              <a:ext cx="2556000" cy="2655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a:t>T2-low</a:t>
              </a:r>
            </a:p>
          </p:txBody>
        </p:sp>
      </p:grpSp>
      <p:grpSp>
        <p:nvGrpSpPr>
          <p:cNvPr id="34" name="Group 33">
            <a:extLst>
              <a:ext uri="{FF2B5EF4-FFF2-40B4-BE49-F238E27FC236}">
                <a16:creationId xmlns:a16="http://schemas.microsoft.com/office/drawing/2014/main" id="{581DBDD4-EE00-493A-9AC8-B65D742B15F3}"/>
              </a:ext>
            </a:extLst>
          </p:cNvPr>
          <p:cNvGrpSpPr/>
          <p:nvPr/>
        </p:nvGrpSpPr>
        <p:grpSpPr>
          <a:xfrm>
            <a:off x="721184" y="4028035"/>
            <a:ext cx="10695758" cy="447477"/>
            <a:chOff x="724360" y="3987515"/>
            <a:chExt cx="10695758" cy="447477"/>
          </a:xfrm>
        </p:grpSpPr>
        <p:sp>
          <p:nvSpPr>
            <p:cNvPr id="22" name="Rectangle: Rounded Corners 21">
              <a:extLst>
                <a:ext uri="{FF2B5EF4-FFF2-40B4-BE49-F238E27FC236}">
                  <a16:creationId xmlns:a16="http://schemas.microsoft.com/office/drawing/2014/main" id="{E8EAEC77-9B5A-45BA-A860-71C0AAA78CA3}"/>
                </a:ext>
              </a:extLst>
            </p:cNvPr>
            <p:cNvSpPr/>
            <p:nvPr/>
          </p:nvSpPr>
          <p:spPr>
            <a:xfrm>
              <a:off x="724360" y="3987516"/>
              <a:ext cx="10695758" cy="4474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1400" b="1">
                  <a:solidFill>
                    <a:schemeClr val="tx1"/>
                  </a:solidFill>
                </a:rPr>
                <a:t>Asthma control</a:t>
              </a:r>
            </a:p>
          </p:txBody>
        </p:sp>
        <p:sp>
          <p:nvSpPr>
            <p:cNvPr id="14" name="Rectangle: Rounded Corners 13">
              <a:extLst>
                <a:ext uri="{FF2B5EF4-FFF2-40B4-BE49-F238E27FC236}">
                  <a16:creationId xmlns:a16="http://schemas.microsoft.com/office/drawing/2014/main" id="{A5AA98BE-4647-4BC7-B274-5BEAE1E375D2}"/>
                </a:ext>
              </a:extLst>
            </p:cNvPr>
            <p:cNvSpPr/>
            <p:nvPr/>
          </p:nvSpPr>
          <p:spPr>
            <a:xfrm>
              <a:off x="3449609" y="3987515"/>
              <a:ext cx="2555999" cy="44747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a:t>Well controlled</a:t>
              </a:r>
            </a:p>
          </p:txBody>
        </p:sp>
        <p:sp>
          <p:nvSpPr>
            <p:cNvPr id="15" name="Rectangle 14">
              <a:extLst>
                <a:ext uri="{FF2B5EF4-FFF2-40B4-BE49-F238E27FC236}">
                  <a16:creationId xmlns:a16="http://schemas.microsoft.com/office/drawing/2014/main" id="{E2BB7C2E-754C-42F6-852C-8332AF53B6A2}"/>
                </a:ext>
              </a:extLst>
            </p:cNvPr>
            <p:cNvSpPr/>
            <p:nvPr/>
          </p:nvSpPr>
          <p:spPr>
            <a:xfrm>
              <a:off x="6138864" y="3987516"/>
              <a:ext cx="2556000" cy="44747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a:t>High symptom burden and impaired lung function</a:t>
              </a:r>
            </a:p>
          </p:txBody>
        </p:sp>
      </p:grpSp>
      <p:grpSp>
        <p:nvGrpSpPr>
          <p:cNvPr id="36" name="Group 35">
            <a:extLst>
              <a:ext uri="{FF2B5EF4-FFF2-40B4-BE49-F238E27FC236}">
                <a16:creationId xmlns:a16="http://schemas.microsoft.com/office/drawing/2014/main" id="{83316363-1C4D-46AA-A84F-BC77BAB0FC7D}"/>
              </a:ext>
            </a:extLst>
          </p:cNvPr>
          <p:cNvGrpSpPr/>
          <p:nvPr/>
        </p:nvGrpSpPr>
        <p:grpSpPr>
          <a:xfrm>
            <a:off x="721180" y="4573776"/>
            <a:ext cx="10695762" cy="677025"/>
            <a:chOff x="724356" y="4443051"/>
            <a:chExt cx="10695762" cy="677025"/>
          </a:xfrm>
        </p:grpSpPr>
        <p:sp>
          <p:nvSpPr>
            <p:cNvPr id="23" name="Rectangle: Rounded Corners 22">
              <a:extLst>
                <a:ext uri="{FF2B5EF4-FFF2-40B4-BE49-F238E27FC236}">
                  <a16:creationId xmlns:a16="http://schemas.microsoft.com/office/drawing/2014/main" id="{7108F1B6-8B26-4E14-89EB-03F2345D2E81}"/>
                </a:ext>
              </a:extLst>
            </p:cNvPr>
            <p:cNvSpPr/>
            <p:nvPr/>
          </p:nvSpPr>
          <p:spPr>
            <a:xfrm>
              <a:off x="724356" y="4443052"/>
              <a:ext cx="10695762" cy="6770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812000" bIns="0" rtlCol="0" anchor="ctr"/>
            <a:lstStyle/>
            <a:p>
              <a:r>
                <a:rPr lang="en-GB" sz="1400" b="1">
                  <a:solidFill>
                    <a:schemeClr val="tx1"/>
                  </a:solidFill>
                </a:rPr>
                <a:t>Transcription profile in </a:t>
              </a:r>
              <a:br>
                <a:rPr lang="en-GB" sz="1400" b="1">
                  <a:solidFill>
                    <a:schemeClr val="tx1"/>
                  </a:solidFill>
                </a:rPr>
              </a:br>
              <a:r>
                <a:rPr lang="en-GB" sz="1400" b="1">
                  <a:solidFill>
                    <a:schemeClr val="tx1"/>
                  </a:solidFill>
                </a:rPr>
                <a:t>bronchial epithelial cells, bronchoalveolar lavage, and blood</a:t>
              </a:r>
            </a:p>
          </p:txBody>
        </p:sp>
        <p:sp>
          <p:nvSpPr>
            <p:cNvPr id="17" name="Rectangle 16">
              <a:extLst>
                <a:ext uri="{FF2B5EF4-FFF2-40B4-BE49-F238E27FC236}">
                  <a16:creationId xmlns:a16="http://schemas.microsoft.com/office/drawing/2014/main" id="{E182B646-D0E4-438E-86FA-DD36797D1476}"/>
                </a:ext>
              </a:extLst>
            </p:cNvPr>
            <p:cNvSpPr/>
            <p:nvPr/>
          </p:nvSpPr>
          <p:spPr>
            <a:xfrm>
              <a:off x="8864118" y="4443051"/>
              <a:ext cx="2556000" cy="67702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0" lang="en-GB" sz="1400" b="0" i="0" u="none" strike="noStrike" kern="1200" cap="none" spc="0" normalizeH="0" baseline="0" noProof="0">
                  <a:ln>
                    <a:noFill/>
                  </a:ln>
                  <a:solidFill>
                    <a:schemeClr val="bg1"/>
                  </a:solidFill>
                  <a:effectLst/>
                  <a:uLnTx/>
                  <a:uFillTx/>
                  <a:ea typeface="Roboto" panose="02000000000000000000" pitchFamily="2" charset="0"/>
                  <a:cs typeface="Calibri" panose="020F0502020204030204" pitchFamily="34" charset="0"/>
                </a:rPr>
                <a:t>Systemic inflammatory response featuring prominent neutrophil activation</a:t>
              </a:r>
              <a:endParaRPr lang="en-GB" sz="1400">
                <a:solidFill>
                  <a:schemeClr val="bg1"/>
                </a:solidFill>
              </a:endParaRPr>
            </a:p>
          </p:txBody>
        </p:sp>
        <p:sp>
          <p:nvSpPr>
            <p:cNvPr id="20" name="Rectangle 19">
              <a:extLst>
                <a:ext uri="{FF2B5EF4-FFF2-40B4-BE49-F238E27FC236}">
                  <a16:creationId xmlns:a16="http://schemas.microsoft.com/office/drawing/2014/main" id="{1415DB20-DFFE-4B90-85C6-93301C1CF7BC}"/>
                </a:ext>
              </a:extLst>
            </p:cNvPr>
            <p:cNvSpPr/>
            <p:nvPr/>
          </p:nvSpPr>
          <p:spPr>
            <a:xfrm>
              <a:off x="6138864" y="4443052"/>
              <a:ext cx="2556000" cy="67702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0" lang="en-GB" sz="1400" b="0" i="0" u="none" strike="noStrike" kern="1200" cap="none" spc="0" normalizeH="0" baseline="0" noProof="0">
                  <a:ln>
                    <a:noFill/>
                  </a:ln>
                  <a:solidFill>
                    <a:schemeClr val="bg1"/>
                  </a:solidFill>
                  <a:effectLst/>
                  <a:uLnTx/>
                  <a:uFillTx/>
                  <a:ea typeface="Roboto" panose="02000000000000000000" pitchFamily="2" charset="0"/>
                  <a:cs typeface="Calibri" panose="020F0502020204030204" pitchFamily="34" charset="0"/>
                </a:rPr>
                <a:t>Hallmarks </a:t>
              </a:r>
              <a:r>
                <a:rPr lang="en-GB" sz="1400">
                  <a:solidFill>
                    <a:schemeClr val="bg1"/>
                  </a:solidFill>
                  <a:ea typeface="Roboto" panose="02000000000000000000" pitchFamily="2" charset="0"/>
                  <a:cs typeface="Calibri" panose="020F0502020204030204" pitchFamily="34" charset="0"/>
                </a:rPr>
                <a:t>of intra-epithelial cytotoxic T </a:t>
              </a:r>
              <a:r>
                <a:rPr kumimoji="0" lang="en-GB" sz="1400" b="0" i="0" u="none" strike="noStrike" kern="1200" cap="none" spc="0" normalizeH="0" baseline="0" noProof="0">
                  <a:ln>
                    <a:noFill/>
                  </a:ln>
                  <a:solidFill>
                    <a:schemeClr val="bg1"/>
                  </a:solidFill>
                  <a:effectLst/>
                  <a:uLnTx/>
                  <a:uFillTx/>
                  <a:ea typeface="Roboto" panose="02000000000000000000" pitchFamily="2" charset="0"/>
                  <a:cs typeface="Calibri" panose="020F0502020204030204" pitchFamily="34" charset="0"/>
                </a:rPr>
                <a:t>cells</a:t>
              </a:r>
              <a:endParaRPr lang="en-GB" sz="1400">
                <a:solidFill>
                  <a:schemeClr val="bg1"/>
                </a:solidFill>
              </a:endParaRPr>
            </a:p>
          </p:txBody>
        </p:sp>
      </p:grpSp>
      <p:cxnSp>
        <p:nvCxnSpPr>
          <p:cNvPr id="30" name="Straight Connector 29">
            <a:extLst>
              <a:ext uri="{FF2B5EF4-FFF2-40B4-BE49-F238E27FC236}">
                <a16:creationId xmlns:a16="http://schemas.microsoft.com/office/drawing/2014/main" id="{099DB926-7920-495E-AAF8-D41A77074C79}"/>
              </a:ext>
            </a:extLst>
          </p:cNvPr>
          <p:cNvCxnSpPr>
            <a:cxnSpLocks/>
          </p:cNvCxnSpPr>
          <p:nvPr/>
        </p:nvCxnSpPr>
        <p:spPr>
          <a:xfrm>
            <a:off x="8772806" y="3542386"/>
            <a:ext cx="0" cy="17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14">
            <a:extLst>
              <a:ext uri="{FF2B5EF4-FFF2-40B4-BE49-F238E27FC236}">
                <a16:creationId xmlns:a16="http://schemas.microsoft.com/office/drawing/2014/main" id="{C3385468-D5FD-4944-BEFF-A95AEB905B67}"/>
              </a:ext>
            </a:extLst>
          </p:cNvPr>
          <p:cNvSpPr/>
          <p:nvPr/>
        </p:nvSpPr>
        <p:spPr>
          <a:xfrm>
            <a:off x="8860942" y="4028036"/>
            <a:ext cx="2556000" cy="44747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a:t>Not reported</a:t>
            </a:r>
          </a:p>
        </p:txBody>
      </p:sp>
      <p:sp>
        <p:nvSpPr>
          <p:cNvPr id="25" name="Rectangle 19">
            <a:extLst>
              <a:ext uri="{FF2B5EF4-FFF2-40B4-BE49-F238E27FC236}">
                <a16:creationId xmlns:a16="http://schemas.microsoft.com/office/drawing/2014/main" id="{0879A2F5-210C-4C80-8F59-776480B0E5BE}"/>
              </a:ext>
            </a:extLst>
          </p:cNvPr>
          <p:cNvSpPr/>
          <p:nvPr/>
        </p:nvSpPr>
        <p:spPr>
          <a:xfrm>
            <a:off x="3446434" y="4573777"/>
            <a:ext cx="2556000" cy="67702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0" lang="en-GB" sz="1400" b="0" i="0" u="none" strike="noStrike" kern="1200" cap="none" spc="0" normalizeH="0" baseline="0" noProof="0">
                <a:ln>
                  <a:noFill/>
                </a:ln>
                <a:solidFill>
                  <a:schemeClr val="bg1"/>
                </a:solidFill>
                <a:effectLst/>
                <a:uLnTx/>
                <a:uFillTx/>
                <a:ea typeface="Roboto" panose="02000000000000000000" pitchFamily="2" charset="0"/>
                <a:cs typeface="Calibri" panose="020F0502020204030204" pitchFamily="34" charset="0"/>
              </a:rPr>
              <a:t>No hallmarks </a:t>
            </a:r>
            <a:r>
              <a:rPr lang="en-GB" sz="1400">
                <a:solidFill>
                  <a:schemeClr val="bg1"/>
                </a:solidFill>
                <a:ea typeface="Roboto" panose="02000000000000000000" pitchFamily="2" charset="0"/>
                <a:cs typeface="Calibri" panose="020F0502020204030204" pitchFamily="34" charset="0"/>
              </a:rPr>
              <a:t>of intra-epithelial cytotoxic T </a:t>
            </a:r>
            <a:r>
              <a:rPr kumimoji="0" lang="en-GB" sz="1400" b="0" i="0" u="none" strike="noStrike" kern="1200" cap="none" spc="0" normalizeH="0" baseline="0" noProof="0">
                <a:ln>
                  <a:noFill/>
                </a:ln>
                <a:solidFill>
                  <a:schemeClr val="bg1"/>
                </a:solidFill>
                <a:effectLst/>
                <a:uLnTx/>
                <a:uFillTx/>
                <a:ea typeface="Roboto" panose="02000000000000000000" pitchFamily="2" charset="0"/>
                <a:cs typeface="Calibri" panose="020F0502020204030204" pitchFamily="34" charset="0"/>
              </a:rPr>
              <a:t>cells</a:t>
            </a:r>
            <a:endParaRPr lang="en-GB" sz="1400">
              <a:solidFill>
                <a:schemeClr val="bg1"/>
              </a:solidFill>
            </a:endParaRPr>
          </a:p>
        </p:txBody>
      </p:sp>
    </p:spTree>
    <p:extLst>
      <p:ext uri="{BB962C8B-B14F-4D97-AF65-F5344CB8AC3E}">
        <p14:creationId xmlns:p14="http://schemas.microsoft.com/office/powerpoint/2010/main" val="118438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Heterogeneity in clinically and molecularly defined airway type 2 inflammation among children with exacerbation-prone asthma</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T2 inflammation is complex and heterogeneous across children with asthma who are prone to exacerbations</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600"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Goldfarbmuren</a:t>
            </a: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K.C. </a:t>
            </a:r>
            <a:br>
              <a:rPr kumimoji="0" lang="en-GB" sz="12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Genetics, National Jewish Health, Denver, CO,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4"/>
            <a:ext cx="8424000" cy="960614"/>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400">
                <a:solidFill>
                  <a:srgbClr val="656665"/>
                </a:solidFill>
              </a:rPr>
              <a:t>T2 endotype classifications based on common clinical biomarkers (blood eosinophil count, </a:t>
            </a:r>
            <a:r>
              <a:rPr lang="en-GB" sz="1400" err="1">
                <a:solidFill>
                  <a:srgbClr val="656665"/>
                </a:solidFill>
              </a:rPr>
              <a:t>FeNO</a:t>
            </a:r>
            <a:r>
              <a:rPr lang="en-GB" sz="1400">
                <a:solidFill>
                  <a:srgbClr val="656665"/>
                </a:solidFill>
              </a:rPr>
              <a:t>, and serum </a:t>
            </a:r>
            <a:r>
              <a:rPr lang="en-GB" sz="1400" err="1">
                <a:solidFill>
                  <a:srgbClr val="656665"/>
                </a:solidFill>
              </a:rPr>
              <a:t>IgE</a:t>
            </a:r>
            <a:r>
              <a:rPr lang="en-GB" sz="1400">
                <a:solidFill>
                  <a:srgbClr val="656665"/>
                </a:solidFill>
              </a:rPr>
              <a:t>) were compared with classifications based on T2 inflammation-related nasal airway gene expression networks,* within a cohort of children without asthma (n=48), with asthma and prone to exacerbations (n=53), and those with exacerbation-resistant asthma (n=25)</a:t>
            </a:r>
          </a:p>
          <a:p>
            <a:pPr lvl="0">
              <a:defRPr/>
            </a:pPr>
            <a:endParaRPr lang="en-GB" sz="1400">
              <a:solidFill>
                <a:srgbClr val="656665"/>
              </a:solidFill>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7" y="2428213"/>
            <a:ext cx="11090275" cy="3038666"/>
          </a:xfrm>
          <a:prstGeom prst="roundRect">
            <a:avLst>
              <a:gd name="adj" fmla="val 9838"/>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Children with asthma and prone to exacerbations exhibited elevated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IgE</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blood eosinophils, and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FeNO</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levels relative to controls and those with exacerbation-resistant asthma </a:t>
            </a:r>
          </a:p>
          <a:p>
            <a:pPr lvl="1" indent="-288000">
              <a:spcBef>
                <a:spcPts val="0"/>
              </a:spcBef>
              <a:spcAft>
                <a:spcPts val="300"/>
              </a:spcAft>
              <a:buClrTx/>
              <a:buBlip>
                <a:blip r:embed="rId3"/>
              </a:buBlip>
              <a:defRPr/>
            </a:pP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Hierarchical clustering of subjects based on any one of these measures revealed subgroups with low, moderate, or high trait levels</a:t>
            </a:r>
          </a:p>
          <a:p>
            <a:pPr lvl="1" indent="-288000">
              <a:spcBef>
                <a:spcPts val="0"/>
              </a:spcBef>
              <a:spcAft>
                <a:spcPts val="300"/>
              </a:spcAft>
              <a:buClrTx/>
              <a:buBlip>
                <a:blip r:embed="rId3"/>
              </a:buBlip>
              <a:defRPr/>
            </a:pP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Children with asthma and prone to exacerbations were more prevalent in ‘high</a:t>
            </a: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a:t>
            </a: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groups for all three measures, but the individuals assigned ‘high</a:t>
            </a: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a:t>
            </a: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for each measure only partially overlapped</a:t>
            </a:r>
          </a:p>
          <a:p>
            <a:pPr marL="0" indent="0">
              <a:spcAft>
                <a:spcPts val="300"/>
              </a:spcAft>
              <a:buNone/>
              <a:defRPr/>
            </a:pPr>
            <a:endParaRPr lang="en-GB" sz="1400">
              <a:solidFill>
                <a:srgbClr val="656665"/>
              </a:solidFill>
            </a:endParaRPr>
          </a:p>
          <a:p>
            <a:pPr marL="0" indent="0">
              <a:spcAft>
                <a:spcPts val="300"/>
              </a:spcAft>
              <a:buNone/>
              <a:defRPr/>
            </a:pPr>
            <a:br>
              <a:rPr lang="en-GB" sz="1200">
                <a:solidFill>
                  <a:srgbClr val="656665"/>
                </a:solidFill>
              </a:rPr>
            </a:br>
            <a:endParaRPr lang="en-GB" sz="1200">
              <a:solidFill>
                <a:srgbClr val="656665"/>
              </a:solidFill>
            </a:endParaRPr>
          </a:p>
          <a:p>
            <a:pPr>
              <a:spcBef>
                <a:spcPts val="0"/>
              </a:spcBef>
              <a:defRPr/>
            </a:pPr>
            <a:r>
              <a:rPr lang="en-GB" sz="1400">
                <a:solidFill>
                  <a:srgbClr val="656665"/>
                </a:solidFill>
              </a:rPr>
              <a:t>Several</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transcriptional networks whose eigengene expression is significantly correlated with at least one T2 clinical measure, including a classic epithelial T2 response network and independent modules corresponding to eosinophil, mast cell, and mucus production</a:t>
            </a:r>
          </a:p>
          <a:p>
            <a:pPr>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Hierarchical clustering of patients by both clinical measures and transcriptional eigengenes revealed asthmatic sub-endotypes with different cellular and molecular aspects of airway T2 inflammation</a:t>
            </a: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a:solidFill>
                  <a:srgbClr val="656665"/>
                </a:solidFill>
              </a:rPr>
              <a:t>*Data from whole transcriptome RNA-sequencing on nasal brushings from a subset of the overall cohort (n=72)</a:t>
            </a:r>
          </a:p>
          <a:p>
            <a:pPr>
              <a:defRPr/>
            </a:pP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FeNO</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fractional exhaled nitric oxide; </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IgE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immunoglobulin E; RNA, ribonucleic acid; T2, Type 2</a:t>
            </a:r>
            <a:endParaRPr kumimoji="0" lang="en-GB" sz="1000" b="0" i="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a:defRPr/>
            </a:pP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Goldfarbmuren</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KC, et al. Poster P509 presented at ATS 2022 (Abstract A3478)</a:t>
            </a:r>
          </a:p>
        </p:txBody>
      </p:sp>
      <p:graphicFrame>
        <p:nvGraphicFramePr>
          <p:cNvPr id="4" name="Table 7">
            <a:extLst>
              <a:ext uri="{FF2B5EF4-FFF2-40B4-BE49-F238E27FC236}">
                <a16:creationId xmlns:a16="http://schemas.microsoft.com/office/drawing/2014/main" id="{5E9BAE17-0368-4978-AB6D-3024353AF93C}"/>
              </a:ext>
            </a:extLst>
          </p:cNvPr>
          <p:cNvGraphicFramePr>
            <a:graphicFrameLocks noGrp="1"/>
          </p:cNvGraphicFramePr>
          <p:nvPr>
            <p:extLst>
              <p:ext uri="{D42A27DB-BD31-4B8C-83A1-F6EECF244321}">
                <p14:modId xmlns:p14="http://schemas.microsoft.com/office/powerpoint/2010/main" val="1586418038"/>
              </p:ext>
            </p:extLst>
          </p:nvPr>
        </p:nvGraphicFramePr>
        <p:xfrm>
          <a:off x="1223887" y="3650379"/>
          <a:ext cx="10280671" cy="914400"/>
        </p:xfrm>
        <a:graphic>
          <a:graphicData uri="http://schemas.openxmlformats.org/drawingml/2006/table">
            <a:tbl>
              <a:tblPr firstRow="1" bandRow="1">
                <a:tableStyleId>{00A15C55-8517-42AA-B614-E9B94910E393}</a:tableStyleId>
              </a:tblPr>
              <a:tblGrid>
                <a:gridCol w="3461911">
                  <a:extLst>
                    <a:ext uri="{9D8B030D-6E8A-4147-A177-3AD203B41FA5}">
                      <a16:colId xmlns:a16="http://schemas.microsoft.com/office/drawing/2014/main" val="2391037521"/>
                    </a:ext>
                  </a:extLst>
                </a:gridCol>
                <a:gridCol w="947654">
                  <a:extLst>
                    <a:ext uri="{9D8B030D-6E8A-4147-A177-3AD203B41FA5}">
                      <a16:colId xmlns:a16="http://schemas.microsoft.com/office/drawing/2014/main" val="70626928"/>
                    </a:ext>
                  </a:extLst>
                </a:gridCol>
                <a:gridCol w="2456225">
                  <a:extLst>
                    <a:ext uri="{9D8B030D-6E8A-4147-A177-3AD203B41FA5}">
                      <a16:colId xmlns:a16="http://schemas.microsoft.com/office/drawing/2014/main" val="912929871"/>
                    </a:ext>
                  </a:extLst>
                </a:gridCol>
                <a:gridCol w="2456225">
                  <a:extLst>
                    <a:ext uri="{9D8B030D-6E8A-4147-A177-3AD203B41FA5}">
                      <a16:colId xmlns:a16="http://schemas.microsoft.com/office/drawing/2014/main" val="2525524541"/>
                    </a:ext>
                  </a:extLst>
                </a:gridCol>
                <a:gridCol w="958656">
                  <a:extLst>
                    <a:ext uri="{9D8B030D-6E8A-4147-A177-3AD203B41FA5}">
                      <a16:colId xmlns:a16="http://schemas.microsoft.com/office/drawing/2014/main" val="1451476958"/>
                    </a:ext>
                  </a:extLst>
                </a:gridCol>
              </a:tblGrid>
              <a:tr h="254882">
                <a:tc>
                  <a:txBody>
                    <a:bodyPr/>
                    <a:lstStyle/>
                    <a:p>
                      <a:endParaRPr lang="en-GB" sz="1400"/>
                    </a:p>
                  </a:txBody>
                  <a:tcPr/>
                </a:tc>
                <a:tc>
                  <a:txBody>
                    <a:bodyPr/>
                    <a:lstStyle/>
                    <a:p>
                      <a:r>
                        <a:rPr lang="en-GB" sz="1400"/>
                        <a:t>Group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Asthma exacerbation-prone</a:t>
                      </a:r>
                    </a:p>
                  </a:txBody>
                  <a:tcPr/>
                </a:tc>
                <a:tc>
                  <a:txBody>
                    <a:bodyPr/>
                    <a:lstStyle/>
                    <a:p>
                      <a:pPr algn="ctr"/>
                      <a:r>
                        <a:rPr lang="en-GB" sz="1400"/>
                        <a:t>Asthma exacerbation-resistant</a:t>
                      </a:r>
                    </a:p>
                  </a:txBody>
                  <a:tcPr/>
                </a:tc>
                <a:tc>
                  <a:txBody>
                    <a:bodyPr/>
                    <a:lstStyle/>
                    <a:p>
                      <a:pPr algn="ctr"/>
                      <a:r>
                        <a:rPr lang="en-GB" sz="1400"/>
                        <a:t>Controls</a:t>
                      </a:r>
                    </a:p>
                  </a:txBody>
                  <a:tcPr/>
                </a:tc>
                <a:extLst>
                  <a:ext uri="{0D108BD9-81ED-4DB2-BD59-A6C34878D82A}">
                    <a16:rowId xmlns:a16="http://schemas.microsoft.com/office/drawing/2014/main" val="563710821"/>
                  </a:ext>
                </a:extLst>
              </a:tr>
              <a:tr h="254882">
                <a:tc rowSpan="2">
                  <a:txBody>
                    <a:bodyPr/>
                    <a:lstStyle/>
                    <a:p>
                      <a:r>
                        <a:rPr lang="en-GB" sz="1400"/>
                        <a:t>% children in group based on clustering by </a:t>
                      </a:r>
                      <a:r>
                        <a:rPr lang="en-GB" sz="1400">
                          <a:solidFill>
                            <a:srgbClr val="656665"/>
                          </a:solidFill>
                        </a:rPr>
                        <a:t>blood eosinophil count, </a:t>
                      </a:r>
                      <a:r>
                        <a:rPr lang="en-GB" sz="1400" err="1">
                          <a:solidFill>
                            <a:srgbClr val="656665"/>
                          </a:solidFill>
                        </a:rPr>
                        <a:t>FeNO</a:t>
                      </a:r>
                      <a:r>
                        <a:rPr lang="en-GB" sz="1400">
                          <a:solidFill>
                            <a:srgbClr val="656665"/>
                          </a:solidFill>
                        </a:rPr>
                        <a:t>, and serum </a:t>
                      </a:r>
                      <a:r>
                        <a:rPr lang="en-GB" sz="1400" err="1">
                          <a:solidFill>
                            <a:srgbClr val="656665"/>
                          </a:solidFill>
                        </a:rPr>
                        <a:t>IgE</a:t>
                      </a:r>
                      <a:endParaRPr lang="en-GB" sz="1400"/>
                    </a:p>
                  </a:txBody>
                  <a:tcPr/>
                </a:tc>
                <a:tc>
                  <a:txBody>
                    <a:bodyPr/>
                    <a:lstStyle/>
                    <a:p>
                      <a:r>
                        <a:rPr lang="en-GB" sz="1400"/>
                        <a:t>High</a:t>
                      </a:r>
                    </a:p>
                  </a:txBody>
                  <a:tcPr/>
                </a:tc>
                <a:tc>
                  <a:txBody>
                    <a:bodyPr/>
                    <a:lstStyle/>
                    <a:p>
                      <a:pPr algn="ctr"/>
                      <a:r>
                        <a:rPr lang="en-GB" sz="1400"/>
                        <a:t>43</a:t>
                      </a:r>
                    </a:p>
                  </a:txBody>
                  <a:tcPr/>
                </a:tc>
                <a:tc>
                  <a:txBody>
                    <a:bodyPr/>
                    <a:lstStyle/>
                    <a:p>
                      <a:pPr algn="ctr"/>
                      <a:r>
                        <a:rPr lang="en-GB" sz="1400"/>
                        <a:t>20</a:t>
                      </a:r>
                    </a:p>
                  </a:txBody>
                  <a:tcPr/>
                </a:tc>
                <a:tc>
                  <a:txBody>
                    <a:bodyPr/>
                    <a:lstStyle/>
                    <a:p>
                      <a:pPr algn="ctr"/>
                      <a:r>
                        <a:rPr lang="en-GB" sz="1400"/>
                        <a:t>15</a:t>
                      </a:r>
                    </a:p>
                  </a:txBody>
                  <a:tcPr/>
                </a:tc>
                <a:extLst>
                  <a:ext uri="{0D108BD9-81ED-4DB2-BD59-A6C34878D82A}">
                    <a16:rowId xmlns:a16="http://schemas.microsoft.com/office/drawing/2014/main" val="1888319248"/>
                  </a:ext>
                </a:extLst>
              </a:tr>
              <a:tr h="254882">
                <a:tc vMerge="1">
                  <a:txBody>
                    <a:bodyPr/>
                    <a:lstStyle/>
                    <a:p>
                      <a:endParaRPr lang="en-GB" sz="1400"/>
                    </a:p>
                  </a:txBody>
                  <a:tcPr/>
                </a:tc>
                <a:tc>
                  <a:txBody>
                    <a:bodyPr/>
                    <a:lstStyle/>
                    <a:p>
                      <a:r>
                        <a:rPr lang="en-GB" sz="1400"/>
                        <a:t>Moderate</a:t>
                      </a:r>
                    </a:p>
                  </a:txBody>
                  <a:tcPr/>
                </a:tc>
                <a:tc>
                  <a:txBody>
                    <a:bodyPr/>
                    <a:lstStyle/>
                    <a:p>
                      <a:pPr algn="ctr"/>
                      <a:r>
                        <a:rPr lang="en-GB" sz="1400"/>
                        <a:t>42</a:t>
                      </a:r>
                    </a:p>
                  </a:txBody>
                  <a:tcPr/>
                </a:tc>
                <a:tc>
                  <a:txBody>
                    <a:bodyPr/>
                    <a:lstStyle/>
                    <a:p>
                      <a:pPr algn="ctr"/>
                      <a:r>
                        <a:rPr lang="en-GB" sz="1400"/>
                        <a:t>32</a:t>
                      </a:r>
                    </a:p>
                  </a:txBody>
                  <a:tcPr/>
                </a:tc>
                <a:tc>
                  <a:txBody>
                    <a:bodyPr/>
                    <a:lstStyle/>
                    <a:p>
                      <a:pPr algn="ctr"/>
                      <a:r>
                        <a:rPr lang="en-GB" sz="1400"/>
                        <a:t>48</a:t>
                      </a:r>
                    </a:p>
                  </a:txBody>
                  <a:tcPr/>
                </a:tc>
                <a:extLst>
                  <a:ext uri="{0D108BD9-81ED-4DB2-BD59-A6C34878D82A}">
                    <a16:rowId xmlns:a16="http://schemas.microsoft.com/office/drawing/2014/main" val="1344718202"/>
                  </a:ext>
                </a:extLst>
              </a:tr>
            </a:tbl>
          </a:graphicData>
        </a:graphic>
      </p:graphicFrame>
    </p:spTree>
    <p:extLst>
      <p:ext uri="{BB962C8B-B14F-4D97-AF65-F5344CB8AC3E}">
        <p14:creationId xmlns:p14="http://schemas.microsoft.com/office/powerpoint/2010/main" val="199174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07D144-E638-47AE-B143-3E4E6EC113E5}"/>
              </a:ext>
            </a:extLst>
          </p:cNvPr>
          <p:cNvSpPr txBox="1">
            <a:spLocks/>
          </p:cNvSpPr>
          <p:nvPr/>
        </p:nvSpPr>
        <p:spPr>
          <a:xfrm>
            <a:off x="648000" y="4021055"/>
            <a:ext cx="6480000" cy="1198800"/>
          </a:xfrm>
          <a:prstGeom prst="rect">
            <a:avLst/>
          </a:prstGeom>
        </p:spPr>
        <p:txBody>
          <a:bodyPr vert="horz" wrap="square" lIns="0" tIns="0" rIns="0" bIns="0" rtlCol="0" anchor="b" anchorCtr="0">
            <a:noAutofit/>
          </a:bodyPr>
          <a:lstStyle>
            <a:lvl1pPr marL="0" algn="l" defTabSz="914400" rtl="0" eaLnBrk="1" latinLnBrk="0" hangingPunct="1">
              <a:lnSpc>
                <a:spcPct val="100000"/>
              </a:lnSpc>
              <a:spcBef>
                <a:spcPct val="0"/>
              </a:spcBef>
              <a:buNone/>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Epithelial cytokines and the inflammatory cascade</a:t>
            </a:r>
          </a:p>
        </p:txBody>
      </p:sp>
    </p:spTree>
    <p:extLst>
      <p:ext uri="{BB962C8B-B14F-4D97-AF65-F5344CB8AC3E}">
        <p14:creationId xmlns:p14="http://schemas.microsoft.com/office/powerpoint/2010/main" val="301305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Nasal epithelial lining fluid (</a:t>
            </a:r>
            <a:r>
              <a:rPr lang="en-US" sz="2000"/>
              <a:t>nELF</a:t>
            </a:r>
            <a:r>
              <a:rPr lang="en-GB" sz="2000"/>
              <a:t>) cytokines as biomarkers to characterize </a:t>
            </a:r>
            <a:br>
              <a:rPr lang="en-GB" sz="2000"/>
            </a:br>
            <a:r>
              <a:rPr lang="en-GB" sz="2000"/>
              <a:t>T2-high asthma in children</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t"/>
          <a:lstStyle/>
          <a:p>
            <a:pPr marL="0" indent="0" algn="ctr">
              <a:buNone/>
            </a:pPr>
            <a:r>
              <a:rPr lang="en-GB" sz="1400" b="1" u="sng">
                <a:solidFill>
                  <a:schemeClr val="bg1"/>
                </a:solidFill>
                <a:latin typeface="+mn-lt"/>
              </a:rPr>
              <a:t>Key takeaway:</a:t>
            </a:r>
            <a:r>
              <a:rPr lang="en-GB" sz="1400">
                <a:solidFill>
                  <a:schemeClr val="bg1"/>
                </a:solidFill>
                <a:latin typeface="+mn-lt"/>
              </a:rPr>
              <a:t> </a:t>
            </a:r>
            <a:r>
              <a:rPr lang="en-GB" sz="1400" b="0" i="1">
                <a:solidFill>
                  <a:schemeClr val="bg1"/>
                </a:solidFill>
                <a:effectLst/>
                <a:latin typeface="+mn-lt"/>
              </a:rPr>
              <a:t>Nasal epithelial lining fluid </a:t>
            </a:r>
            <a:r>
              <a:rPr lang="en-GB" sz="1400" i="1">
                <a:solidFill>
                  <a:schemeClr val="bg1"/>
                </a:solidFill>
                <a:latin typeface="+mn-lt"/>
              </a:rPr>
              <a:t>may offer a non-invasive</a:t>
            </a:r>
            <a:r>
              <a:rPr lang="en-GB" sz="1400" b="0" i="1">
                <a:solidFill>
                  <a:schemeClr val="bg1"/>
                </a:solidFill>
                <a:effectLst/>
                <a:latin typeface="+mn-lt"/>
              </a:rPr>
              <a:t> tool to expand asthma </a:t>
            </a:r>
            <a:r>
              <a:rPr lang="en-GB" sz="1400" b="0" i="1" err="1">
                <a:solidFill>
                  <a:schemeClr val="bg1"/>
                </a:solidFill>
                <a:effectLst/>
                <a:latin typeface="+mn-lt"/>
              </a:rPr>
              <a:t>endotyping</a:t>
            </a:r>
            <a:r>
              <a:rPr lang="en-GB" sz="1400" b="0" i="1">
                <a:solidFill>
                  <a:schemeClr val="bg1"/>
                </a:solidFill>
                <a:effectLst/>
                <a:latin typeface="+mn-lt"/>
              </a:rPr>
              <a:t> </a:t>
            </a:r>
            <a:br>
              <a:rPr lang="en-GB" sz="1400" b="0" i="1">
                <a:solidFill>
                  <a:schemeClr val="bg1"/>
                </a:solidFill>
                <a:effectLst/>
                <a:latin typeface="+mn-lt"/>
              </a:rPr>
            </a:br>
            <a:r>
              <a:rPr lang="en-GB" sz="1400" b="0" i="1">
                <a:solidFill>
                  <a:schemeClr val="bg1"/>
                </a:solidFill>
                <a:effectLst/>
                <a:latin typeface="+mn-lt"/>
              </a:rPr>
              <a:t>and aid understanding of inflammatory phenotypes of childhood asthma</a:t>
            </a:r>
            <a:br>
              <a:rPr lang="en-GB" sz="1400" b="0" i="1">
                <a:solidFill>
                  <a:schemeClr val="bg1"/>
                </a:solidFill>
                <a:effectLst/>
                <a:latin typeface="+mn-lt"/>
              </a:rPr>
            </a:br>
            <a:r>
              <a:rPr lang="en-GB" sz="1400" b="0" i="1">
                <a:solidFill>
                  <a:schemeClr val="bg1"/>
                </a:solidFill>
                <a:effectLst/>
                <a:latin typeface="+mn-lt"/>
              </a:rPr>
              <a:t>and biologic pathways of childhood asthma</a:t>
            </a:r>
            <a:endParaRPr lang="en-GB" sz="1400" i="1">
              <a:solidFill>
                <a:schemeClr val="bg1"/>
              </a:solidFill>
              <a:latin typeface="+mn-lt"/>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600"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Qiu A.Y. </a:t>
            </a:r>
            <a:br>
              <a:rPr kumimoji="0" lang="en-GB"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Division of Pulmonary and Critical Care Medicine, Johns Hopkins University School of Medicine, Baltimore, MD, USA</a:t>
            </a:r>
            <a:endParaRPr kumimoji="0" lang="en-GB"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6" y="1382631"/>
            <a:ext cx="8424000" cy="1203551"/>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lang="en-GB" sz="1400" b="0" i="0">
                <a:effectLst/>
                <a:latin typeface="+mn-lt"/>
              </a:rPr>
              <a:t>Understanding cytokine profiles in childhood asthma </a:t>
            </a:r>
            <a:r>
              <a:rPr lang="en-GB" sz="1400">
                <a:latin typeface="+mn-lt"/>
              </a:rPr>
              <a:t>helps to define </a:t>
            </a:r>
            <a:r>
              <a:rPr lang="en-GB" sz="1400" b="0" i="0">
                <a:effectLst/>
                <a:latin typeface="+mn-lt"/>
              </a:rPr>
              <a:t>asthma phenotypes as well as to identify future biomarkers </a:t>
            </a: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lang="en-GB" sz="1400" b="0" i="0">
                <a:effectLst/>
                <a:latin typeface="+mn-lt"/>
              </a:rPr>
              <a:t>Alongside blood Eos count and FeNO, non-invasive measurement </a:t>
            </a:r>
            <a:r>
              <a:rPr lang="en-GB" sz="1400">
                <a:latin typeface="+mn-lt"/>
              </a:rPr>
              <a:t>of</a:t>
            </a:r>
            <a:r>
              <a:rPr lang="en-GB" sz="1400" b="0" i="0">
                <a:effectLst/>
                <a:latin typeface="+mn-lt"/>
              </a:rPr>
              <a:t> T1 and T2 cytokines* in nasal epithelial lining fluid was used to characterize </a:t>
            </a:r>
            <a:r>
              <a:rPr lang="en-GB" sz="1400">
                <a:latin typeface="+mn-lt"/>
              </a:rPr>
              <a:t>asthma</a:t>
            </a:r>
            <a:r>
              <a:rPr lang="en-GB" sz="1400" b="0" i="0">
                <a:effectLst/>
                <a:latin typeface="+mn-lt"/>
              </a:rPr>
              <a:t> endotypes in children (n=84; 8–17 years; 45% female, </a:t>
            </a:r>
            <a:br>
              <a:rPr lang="en-GB" sz="1400" b="0" i="0">
                <a:effectLst/>
                <a:latin typeface="+mn-lt"/>
              </a:rPr>
            </a:br>
            <a:r>
              <a:rPr lang="en-GB" sz="1400" b="0" i="0">
                <a:effectLst/>
                <a:latin typeface="+mn-lt"/>
              </a:rPr>
              <a:t>88% African American) </a:t>
            </a:r>
            <a:endParaRPr kumimoji="0" lang="en-GB" sz="1600" b="0" i="0" u="none" strike="noStrike" kern="1200" cap="none" spc="0" normalizeH="0" baseline="0" noProof="0">
              <a:ln>
                <a:noFill/>
              </a:ln>
              <a:effectLst/>
              <a:uLnTx/>
              <a:uFillTx/>
              <a:latin typeface="+mn-lt"/>
              <a:ea typeface="Roboto" panose="02000000000000000000" pitchFamily="2" charset="0"/>
              <a:cs typeface="Calibri" panose="020F0502020204030204" pitchFamily="34" charset="0"/>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51425" y="2807103"/>
            <a:ext cx="11090275" cy="2593652"/>
          </a:xfrm>
          <a:prstGeom prst="roundRect">
            <a:avLst>
              <a:gd name="adj" fmla="val 8419"/>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GB" sz="1400">
                <a:latin typeface="+mn-lt"/>
              </a:rPr>
              <a:t>Children with elevated blood Eos or FeNO had elevations in several T2 cytokines and reduced T1 cytokines</a:t>
            </a:r>
          </a:p>
          <a:p>
            <a:pPr>
              <a:spcBef>
                <a:spcPts val="0"/>
              </a:spcBef>
              <a:defRPr/>
            </a:pPr>
            <a:r>
              <a:rPr lang="en-GB" sz="1400" b="0" i="0">
                <a:effectLst/>
                <a:latin typeface="+mn-lt"/>
              </a:rPr>
              <a:t>Nasal epithelial lining fluid cytokine measurements associated with </a:t>
            </a:r>
            <a:r>
              <a:rPr lang="en-GB" sz="1400">
                <a:latin typeface="+mn-lt"/>
              </a:rPr>
              <a:t>blood Eos</a:t>
            </a:r>
            <a:r>
              <a:rPr lang="en-GB" sz="1400" b="0" i="0">
                <a:effectLst/>
                <a:latin typeface="+mn-lt"/>
              </a:rPr>
              <a:t>, FeNO, and asthma control</a:t>
            </a:r>
            <a:r>
              <a:rPr lang="en-GB" sz="1400">
                <a:latin typeface="+mn-lt"/>
              </a:rPr>
              <a:t>:</a:t>
            </a:r>
            <a:endParaRPr lang="en-GB" sz="1400" b="0" i="0">
              <a:effectLst/>
              <a:latin typeface="+mn-lt"/>
            </a:endParaRP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*Measured via multiplex electrochemiluminescence ELISA; </a:t>
            </a:r>
            <a:r>
              <a:rPr lang="en-GB" sz="1000" baseline="30000">
                <a:solidFill>
                  <a:schemeClr val="tx1"/>
                </a:solidFill>
              </a:rPr>
              <a:t>†</a:t>
            </a:r>
            <a:r>
              <a:rPr lang="en-GB" sz="1000">
                <a:solidFill>
                  <a:schemeClr val="tx1"/>
                </a:solidFill>
              </a:rPr>
              <a:t>p&lt;0.05</a:t>
            </a:r>
            <a:endPar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ACT, Asthma Control Test; ELISA, enzyme-linked immunosorbent assay; Eos, eosinophils; </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FeNO</a:t>
            </a:r>
            <a:r>
              <a:rPr lang="en-GB" sz="1000">
                <a:solidFill>
                  <a:srgbClr val="656665"/>
                </a:solidFill>
              </a:rPr>
              <a:t>,</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fractional exhaled nitric oxide</a:t>
            </a:r>
            <a:r>
              <a:rPr lang="en-GB" sz="1000">
                <a:solidFill>
                  <a:srgbClr val="656665"/>
                </a:solidFill>
              </a:rPr>
              <a:t>; IFN, interferon; IL, interleukin; MCP-4, monocyte chemotactic protein 4; </a:t>
            </a:r>
            <a:br>
              <a:rPr lang="en-GB" sz="1000">
                <a:solidFill>
                  <a:srgbClr val="656665"/>
                </a:solidFill>
              </a:rPr>
            </a:br>
            <a:r>
              <a:rPr lang="en-GB" sz="1000">
                <a:solidFill>
                  <a:srgbClr val="656665"/>
                </a:solidFill>
              </a:rPr>
              <a:t>Ppb, parts per billion; TARC, thymus and activation-regulated chemokine; T1, Type 1; T2, Type 2; TNF, </a:t>
            </a:r>
            <a:r>
              <a:rPr lang="en-GB" sz="1000" err="1">
                <a:solidFill>
                  <a:srgbClr val="656665"/>
                </a:solidFill>
              </a:rPr>
              <a:t>tumor</a:t>
            </a:r>
            <a:r>
              <a:rPr lang="en-GB" sz="1000">
                <a:solidFill>
                  <a:srgbClr val="656665"/>
                </a:solidFill>
              </a:rPr>
              <a:t> necrosis factor</a:t>
            </a:r>
            <a:endPar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err="1">
                <a:solidFill>
                  <a:srgbClr val="656665"/>
                </a:solidFill>
              </a:rPr>
              <a:t>Qiu</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lang="en-GB" sz="1000">
                <a:solidFill>
                  <a:srgbClr val="656665"/>
                </a:solidFill>
              </a:rPr>
              <a:t>AY</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et al. Presentation session A95 at ATS 2022 (Abstract A2140)</a:t>
            </a:r>
          </a:p>
        </p:txBody>
      </p:sp>
      <p:grpSp>
        <p:nvGrpSpPr>
          <p:cNvPr id="12" name="Group 11">
            <a:extLst>
              <a:ext uri="{FF2B5EF4-FFF2-40B4-BE49-F238E27FC236}">
                <a16:creationId xmlns:a16="http://schemas.microsoft.com/office/drawing/2014/main" id="{FB4BBBF3-A140-4C13-8929-56528D01752F}"/>
              </a:ext>
            </a:extLst>
          </p:cNvPr>
          <p:cNvGrpSpPr/>
          <p:nvPr/>
        </p:nvGrpSpPr>
        <p:grpSpPr>
          <a:xfrm>
            <a:off x="663333" y="3450162"/>
            <a:ext cx="10865334" cy="1723531"/>
            <a:chOff x="728094" y="3450162"/>
            <a:chExt cx="10865334" cy="1723531"/>
          </a:xfrm>
        </p:grpSpPr>
        <p:sp>
          <p:nvSpPr>
            <p:cNvPr id="13" name="Rectangle: Rounded Corners 12">
              <a:extLst>
                <a:ext uri="{FF2B5EF4-FFF2-40B4-BE49-F238E27FC236}">
                  <a16:creationId xmlns:a16="http://schemas.microsoft.com/office/drawing/2014/main" id="{A4FBD325-9A89-43CF-A94F-29EE7CB8F051}"/>
                </a:ext>
              </a:extLst>
            </p:cNvPr>
            <p:cNvSpPr/>
            <p:nvPr/>
          </p:nvSpPr>
          <p:spPr>
            <a:xfrm>
              <a:off x="728098" y="3450163"/>
              <a:ext cx="10695758" cy="6878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1400">
                  <a:solidFill>
                    <a:schemeClr val="tx1"/>
                  </a:solidFill>
                </a:rPr>
                <a:t>Comparison of </a:t>
              </a:r>
              <a:br>
                <a:rPr lang="en-GB" sz="1400">
                  <a:solidFill>
                    <a:schemeClr val="tx1"/>
                  </a:solidFill>
                </a:rPr>
              </a:br>
              <a:r>
                <a:rPr lang="en-GB" sz="1400">
                  <a:solidFill>
                    <a:schemeClr val="tx1"/>
                  </a:solidFill>
                </a:rPr>
                <a:t>asthma phenotypes</a:t>
              </a:r>
            </a:p>
          </p:txBody>
        </p:sp>
        <p:sp>
          <p:nvSpPr>
            <p:cNvPr id="14" name="Rectangle: Rounded Corners 13">
              <a:extLst>
                <a:ext uri="{FF2B5EF4-FFF2-40B4-BE49-F238E27FC236}">
                  <a16:creationId xmlns:a16="http://schemas.microsoft.com/office/drawing/2014/main" id="{B295935B-1E2B-4FFF-A871-722321E7B125}"/>
                </a:ext>
              </a:extLst>
            </p:cNvPr>
            <p:cNvSpPr/>
            <p:nvPr/>
          </p:nvSpPr>
          <p:spPr>
            <a:xfrm>
              <a:off x="2556363" y="3450164"/>
              <a:ext cx="2952000" cy="6878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b="1">
                  <a:solidFill>
                    <a:schemeClr val="bg1"/>
                  </a:solidFill>
                </a:rPr>
                <a:t>Blood Eos ≥300 cells/µL compared with blood Eos &lt;300 cells/µL </a:t>
              </a:r>
              <a:endParaRPr lang="en-GB" sz="1400">
                <a:solidFill>
                  <a:schemeClr val="bg1"/>
                </a:solidFill>
              </a:endParaRPr>
            </a:p>
          </p:txBody>
        </p:sp>
        <p:sp>
          <p:nvSpPr>
            <p:cNvPr id="15" name="Rectangle 12">
              <a:extLst>
                <a:ext uri="{FF2B5EF4-FFF2-40B4-BE49-F238E27FC236}">
                  <a16:creationId xmlns:a16="http://schemas.microsoft.com/office/drawing/2014/main" id="{921BF38A-20E8-4AB8-95D1-30DC038E6BA5}"/>
                </a:ext>
              </a:extLst>
            </p:cNvPr>
            <p:cNvSpPr/>
            <p:nvPr/>
          </p:nvSpPr>
          <p:spPr>
            <a:xfrm>
              <a:off x="8641428" y="3450162"/>
              <a:ext cx="2952000" cy="68786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b="1"/>
                <a:t>ACT ≤19 (poor control) compared with ACT &gt;19 (good control)</a:t>
              </a:r>
            </a:p>
          </p:txBody>
        </p:sp>
        <p:sp>
          <p:nvSpPr>
            <p:cNvPr id="28" name="Rectangle: Rounded Corners 27">
              <a:extLst>
                <a:ext uri="{FF2B5EF4-FFF2-40B4-BE49-F238E27FC236}">
                  <a16:creationId xmlns:a16="http://schemas.microsoft.com/office/drawing/2014/main" id="{F0C7AA70-B759-409B-B1D5-10CCDF7F9529}"/>
                </a:ext>
              </a:extLst>
            </p:cNvPr>
            <p:cNvSpPr/>
            <p:nvPr/>
          </p:nvSpPr>
          <p:spPr>
            <a:xfrm>
              <a:off x="5611368" y="3463469"/>
              <a:ext cx="2952000" cy="6693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1400" b="1"/>
                <a:t>FeNO &gt;35 ppb compared with </a:t>
              </a:r>
              <a:br>
                <a:rPr lang="en-GB" sz="1400" b="1"/>
              </a:br>
              <a:r>
                <a:rPr lang="en-GB" sz="1400" b="1"/>
                <a:t>FeNO ≤35 ppb</a:t>
              </a:r>
              <a:endParaRPr lang="en-GB" sz="1400"/>
            </a:p>
          </p:txBody>
        </p:sp>
        <p:sp>
          <p:nvSpPr>
            <p:cNvPr id="30" name="Rectangle: Rounded Corners 29">
              <a:extLst>
                <a:ext uri="{FF2B5EF4-FFF2-40B4-BE49-F238E27FC236}">
                  <a16:creationId xmlns:a16="http://schemas.microsoft.com/office/drawing/2014/main" id="{8DEAEFB7-FC47-4B6B-B7B2-A67FBFB159E1}"/>
                </a:ext>
              </a:extLst>
            </p:cNvPr>
            <p:cNvSpPr/>
            <p:nvPr/>
          </p:nvSpPr>
          <p:spPr>
            <a:xfrm>
              <a:off x="728094" y="4184490"/>
              <a:ext cx="10695762" cy="4713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812000" bIns="0" rtlCol="0" anchor="ctr"/>
            <a:lstStyle/>
            <a:p>
              <a:r>
                <a:rPr lang="en-GB" sz="1400">
                  <a:solidFill>
                    <a:schemeClr val="tx1"/>
                  </a:solidFill>
                </a:rPr>
                <a:t>Associated T2 </a:t>
              </a:r>
              <a:br>
                <a:rPr lang="en-GB" sz="1400">
                  <a:solidFill>
                    <a:schemeClr val="tx1"/>
                  </a:solidFill>
                </a:rPr>
              </a:br>
              <a:r>
                <a:rPr lang="en-GB" sz="1400">
                  <a:solidFill>
                    <a:schemeClr val="tx1"/>
                  </a:solidFill>
                </a:rPr>
                <a:t>cytokines</a:t>
              </a:r>
              <a:r>
                <a:rPr lang="en-GB" sz="1400" baseline="30000">
                  <a:solidFill>
                    <a:schemeClr val="tx1"/>
                  </a:solidFill>
                </a:rPr>
                <a:t>†</a:t>
              </a:r>
              <a:endParaRPr lang="en-GB" sz="1400">
                <a:solidFill>
                  <a:schemeClr val="tx1"/>
                </a:solidFill>
              </a:endParaRPr>
            </a:p>
          </p:txBody>
        </p:sp>
        <p:sp>
          <p:nvSpPr>
            <p:cNvPr id="31" name="Rectangle 16">
              <a:extLst>
                <a:ext uri="{FF2B5EF4-FFF2-40B4-BE49-F238E27FC236}">
                  <a16:creationId xmlns:a16="http://schemas.microsoft.com/office/drawing/2014/main" id="{9B27FCB3-CE26-4096-9CCE-661F95D021E8}"/>
                </a:ext>
              </a:extLst>
            </p:cNvPr>
            <p:cNvSpPr/>
            <p:nvPr/>
          </p:nvSpPr>
          <p:spPr>
            <a:xfrm>
              <a:off x="8641428" y="4184488"/>
              <a:ext cx="2952000" cy="471372"/>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b="0" i="0">
                  <a:solidFill>
                    <a:schemeClr val="bg1"/>
                  </a:solidFill>
                  <a:effectLst/>
                  <a:latin typeface="+mn-lt"/>
                </a:rPr>
                <a:t>IL-5 and eotaxin-3</a:t>
              </a:r>
              <a:endParaRPr lang="en-GB" sz="1400">
                <a:solidFill>
                  <a:schemeClr val="bg1"/>
                </a:solidFill>
              </a:endParaRPr>
            </a:p>
          </p:txBody>
        </p:sp>
        <p:sp>
          <p:nvSpPr>
            <p:cNvPr id="32" name="Rectangle 19">
              <a:extLst>
                <a:ext uri="{FF2B5EF4-FFF2-40B4-BE49-F238E27FC236}">
                  <a16:creationId xmlns:a16="http://schemas.microsoft.com/office/drawing/2014/main" id="{FB9B48EE-E3CC-420F-8908-2A47EB5B72B5}"/>
                </a:ext>
              </a:extLst>
            </p:cNvPr>
            <p:cNvSpPr/>
            <p:nvPr/>
          </p:nvSpPr>
          <p:spPr>
            <a:xfrm>
              <a:off x="5611369" y="4184489"/>
              <a:ext cx="1656000" cy="4713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rIns="0" bIns="0" rtlCol="0" anchor="ctr"/>
            <a:lstStyle/>
            <a:p>
              <a:r>
                <a:rPr lang="en-GB" sz="1400">
                  <a:solidFill>
                    <a:schemeClr val="bg1"/>
                  </a:solidFill>
                  <a:latin typeface="+mn-lt"/>
                </a:rPr>
                <a:t>IL-5, eotaxin-3, MCP-4, and TARC</a:t>
              </a:r>
              <a:endParaRPr lang="en-GB" sz="1400">
                <a:solidFill>
                  <a:schemeClr val="bg1"/>
                </a:solidFill>
              </a:endParaRPr>
            </a:p>
          </p:txBody>
        </p:sp>
        <p:sp>
          <p:nvSpPr>
            <p:cNvPr id="34" name="Rectangle 19">
              <a:extLst>
                <a:ext uri="{FF2B5EF4-FFF2-40B4-BE49-F238E27FC236}">
                  <a16:creationId xmlns:a16="http://schemas.microsoft.com/office/drawing/2014/main" id="{90FC54C0-82FA-43DF-AC47-86F09EAB934F}"/>
                </a:ext>
              </a:extLst>
            </p:cNvPr>
            <p:cNvSpPr/>
            <p:nvPr/>
          </p:nvSpPr>
          <p:spPr>
            <a:xfrm>
              <a:off x="2556362" y="4184489"/>
              <a:ext cx="1656000" cy="4713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rIns="0" bIns="0" rtlCol="0" anchor="ctr"/>
            <a:lstStyle/>
            <a:p>
              <a:r>
                <a:rPr lang="en-GB" sz="1400">
                  <a:solidFill>
                    <a:schemeClr val="bg1"/>
                  </a:solidFill>
                  <a:latin typeface="+mn-lt"/>
                </a:rPr>
                <a:t>IL-5, eotaxin-3, MCP-4, and TARC</a:t>
              </a:r>
              <a:endParaRPr lang="en-GB" sz="1400">
                <a:solidFill>
                  <a:schemeClr val="bg1"/>
                </a:solidFill>
              </a:endParaRPr>
            </a:p>
          </p:txBody>
        </p:sp>
        <p:cxnSp>
          <p:nvCxnSpPr>
            <p:cNvPr id="9" name="Straight Arrow Connector 8">
              <a:extLst>
                <a:ext uri="{FF2B5EF4-FFF2-40B4-BE49-F238E27FC236}">
                  <a16:creationId xmlns:a16="http://schemas.microsoft.com/office/drawing/2014/main" id="{A02780BC-2F80-41E3-A5E4-4E47A8D4BC8C}"/>
                </a:ext>
              </a:extLst>
            </p:cNvPr>
            <p:cNvCxnSpPr>
              <a:cxnSpLocks/>
            </p:cNvCxnSpPr>
            <p:nvPr/>
          </p:nvCxnSpPr>
          <p:spPr>
            <a:xfrm flipV="1">
              <a:off x="2720810" y="4249629"/>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BB9EE82-D0B3-4D65-BD8B-D8F27C9AA9CF}"/>
                </a:ext>
              </a:extLst>
            </p:cNvPr>
            <p:cNvCxnSpPr/>
            <p:nvPr/>
          </p:nvCxnSpPr>
          <p:spPr>
            <a:xfrm flipV="1">
              <a:off x="5775334" y="4249629"/>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1A2573C-3220-4926-9187-CE17B0A03E7B}"/>
                </a:ext>
              </a:extLst>
            </p:cNvPr>
            <p:cNvCxnSpPr/>
            <p:nvPr/>
          </p:nvCxnSpPr>
          <p:spPr>
            <a:xfrm flipV="1">
              <a:off x="8812453" y="4249629"/>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25C7E20F-7164-42D3-8F65-F211BA1809FD}"/>
                </a:ext>
              </a:extLst>
            </p:cNvPr>
            <p:cNvSpPr/>
            <p:nvPr/>
          </p:nvSpPr>
          <p:spPr>
            <a:xfrm>
              <a:off x="728094" y="4702321"/>
              <a:ext cx="10695762" cy="4713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812000" bIns="0" rtlCol="0" anchor="ctr"/>
            <a:lstStyle/>
            <a:p>
              <a:r>
                <a:rPr lang="en-GB" sz="1400">
                  <a:solidFill>
                    <a:schemeClr val="tx1"/>
                  </a:solidFill>
                </a:rPr>
                <a:t>Associated non-T2 </a:t>
              </a:r>
              <a:br>
                <a:rPr lang="en-GB" sz="1400">
                  <a:solidFill>
                    <a:schemeClr val="tx1"/>
                  </a:solidFill>
                </a:rPr>
              </a:br>
              <a:r>
                <a:rPr lang="en-GB" sz="1400">
                  <a:solidFill>
                    <a:schemeClr val="tx1"/>
                  </a:solidFill>
                </a:rPr>
                <a:t>cytokines</a:t>
              </a:r>
              <a:r>
                <a:rPr lang="en-GB" sz="1400" baseline="30000">
                  <a:solidFill>
                    <a:schemeClr val="tx1"/>
                  </a:solidFill>
                </a:rPr>
                <a:t>†</a:t>
              </a:r>
              <a:r>
                <a:rPr lang="en-GB" sz="1400">
                  <a:solidFill>
                    <a:schemeClr val="tx1"/>
                  </a:solidFill>
                </a:rPr>
                <a:t> </a:t>
              </a:r>
            </a:p>
          </p:txBody>
        </p:sp>
        <p:sp>
          <p:nvSpPr>
            <p:cNvPr id="26" name="Rectangle 19">
              <a:extLst>
                <a:ext uri="{FF2B5EF4-FFF2-40B4-BE49-F238E27FC236}">
                  <a16:creationId xmlns:a16="http://schemas.microsoft.com/office/drawing/2014/main" id="{20F911C0-CAEF-4AB2-83F8-141E8B916F12}"/>
                </a:ext>
              </a:extLst>
            </p:cNvPr>
            <p:cNvSpPr/>
            <p:nvPr/>
          </p:nvSpPr>
          <p:spPr>
            <a:xfrm>
              <a:off x="5611369" y="4702320"/>
              <a:ext cx="2952000" cy="47137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IFN-</a:t>
              </a:r>
              <a:r>
                <a:rPr lang="el-GR" sz="1400">
                  <a:solidFill>
                    <a:schemeClr val="bg1"/>
                  </a:solidFill>
                  <a:latin typeface="+mn-lt"/>
                </a:rPr>
                <a:t>γ</a:t>
              </a:r>
              <a:r>
                <a:rPr lang="en-GB" sz="1400">
                  <a:solidFill>
                    <a:schemeClr val="bg1"/>
                  </a:solidFill>
                  <a:latin typeface="+mn-lt"/>
                </a:rPr>
                <a:t>, TNF-</a:t>
              </a:r>
              <a:r>
                <a:rPr lang="el-GR" sz="1400">
                  <a:solidFill>
                    <a:schemeClr val="bg1"/>
                  </a:solidFill>
                  <a:latin typeface="+mn-lt"/>
                </a:rPr>
                <a:t>α, </a:t>
              </a:r>
              <a:r>
                <a:rPr lang="en-GB" sz="1400">
                  <a:solidFill>
                    <a:schemeClr val="bg1"/>
                  </a:solidFill>
                  <a:latin typeface="+mn-lt"/>
                </a:rPr>
                <a:t>IL-1</a:t>
              </a:r>
              <a:r>
                <a:rPr lang="el-GR" sz="1400">
                  <a:solidFill>
                    <a:schemeClr val="bg1"/>
                  </a:solidFill>
                  <a:latin typeface="+mn-lt"/>
                </a:rPr>
                <a:t>β, </a:t>
              </a:r>
              <a:r>
                <a:rPr lang="en-GB" sz="1400">
                  <a:solidFill>
                    <a:schemeClr val="bg1"/>
                  </a:solidFill>
                  <a:latin typeface="+mn-lt"/>
                </a:rPr>
                <a:t>IL-2, IL-6, </a:t>
              </a:r>
              <a:r>
                <a:rPr lang="en-GB" sz="1400">
                  <a:solidFill>
                    <a:schemeClr val="bg1"/>
                  </a:solidFill>
                </a:rPr>
                <a:t>IL-8, and IL-17</a:t>
              </a:r>
            </a:p>
          </p:txBody>
        </p:sp>
        <p:sp>
          <p:nvSpPr>
            <p:cNvPr id="33" name="Rectangle 19">
              <a:extLst>
                <a:ext uri="{FF2B5EF4-FFF2-40B4-BE49-F238E27FC236}">
                  <a16:creationId xmlns:a16="http://schemas.microsoft.com/office/drawing/2014/main" id="{68B26D89-6B4B-49CE-A090-1F3A7118D2E2}"/>
                </a:ext>
              </a:extLst>
            </p:cNvPr>
            <p:cNvSpPr/>
            <p:nvPr/>
          </p:nvSpPr>
          <p:spPr>
            <a:xfrm>
              <a:off x="2556361" y="4702320"/>
              <a:ext cx="2952000" cy="47137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TNF-</a:t>
              </a:r>
              <a:r>
                <a:rPr lang="el-GR" sz="1400">
                  <a:solidFill>
                    <a:schemeClr val="bg1"/>
                  </a:solidFill>
                  <a:latin typeface="+mn-lt"/>
                </a:rPr>
                <a:t>α, </a:t>
              </a:r>
              <a:r>
                <a:rPr lang="en-GB" sz="1400">
                  <a:solidFill>
                    <a:schemeClr val="bg1"/>
                  </a:solidFill>
                  <a:latin typeface="+mn-lt"/>
                </a:rPr>
                <a:t>IL-1</a:t>
              </a:r>
              <a:r>
                <a:rPr lang="el-GR" sz="1400">
                  <a:solidFill>
                    <a:schemeClr val="bg1"/>
                  </a:solidFill>
                  <a:latin typeface="+mn-lt"/>
                </a:rPr>
                <a:t>β, </a:t>
              </a:r>
              <a:r>
                <a:rPr lang="en-GB" sz="1400">
                  <a:solidFill>
                    <a:schemeClr val="bg1"/>
                  </a:solidFill>
                  <a:latin typeface="+mn-lt"/>
                </a:rPr>
                <a:t>IL-2, and IL-8</a:t>
              </a:r>
              <a:endParaRPr lang="en-GB" sz="1400">
                <a:solidFill>
                  <a:schemeClr val="bg1"/>
                </a:solidFill>
              </a:endParaRPr>
            </a:p>
          </p:txBody>
        </p:sp>
        <p:cxnSp>
          <p:nvCxnSpPr>
            <p:cNvPr id="37" name="Straight Arrow Connector 36">
              <a:extLst>
                <a:ext uri="{FF2B5EF4-FFF2-40B4-BE49-F238E27FC236}">
                  <a16:creationId xmlns:a16="http://schemas.microsoft.com/office/drawing/2014/main" id="{00DC52CE-E3E6-4A50-AD2C-00775441A234}"/>
                </a:ext>
              </a:extLst>
            </p:cNvPr>
            <p:cNvCxnSpPr>
              <a:cxnSpLocks/>
            </p:cNvCxnSpPr>
            <p:nvPr/>
          </p:nvCxnSpPr>
          <p:spPr>
            <a:xfrm>
              <a:off x="2720810" y="4777877"/>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1243837-F31C-401C-825E-4C83CFD4E079}"/>
                </a:ext>
              </a:extLst>
            </p:cNvPr>
            <p:cNvCxnSpPr>
              <a:cxnSpLocks/>
            </p:cNvCxnSpPr>
            <p:nvPr/>
          </p:nvCxnSpPr>
          <p:spPr>
            <a:xfrm>
              <a:off x="5775334" y="4777877"/>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19">
              <a:extLst>
                <a:ext uri="{FF2B5EF4-FFF2-40B4-BE49-F238E27FC236}">
                  <a16:creationId xmlns:a16="http://schemas.microsoft.com/office/drawing/2014/main" id="{DB1C82E9-1813-42A3-89F4-73A73C9F8449}"/>
                </a:ext>
              </a:extLst>
            </p:cNvPr>
            <p:cNvSpPr/>
            <p:nvPr/>
          </p:nvSpPr>
          <p:spPr>
            <a:xfrm>
              <a:off x="8641428" y="4702320"/>
              <a:ext cx="2952000" cy="47137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Not significant </a:t>
              </a:r>
              <a:endParaRPr lang="en-GB" sz="1400">
                <a:solidFill>
                  <a:schemeClr val="bg1"/>
                </a:solidFill>
              </a:endParaRPr>
            </a:p>
          </p:txBody>
        </p:sp>
        <p:grpSp>
          <p:nvGrpSpPr>
            <p:cNvPr id="11" name="Group 10">
              <a:extLst>
                <a:ext uri="{FF2B5EF4-FFF2-40B4-BE49-F238E27FC236}">
                  <a16:creationId xmlns:a16="http://schemas.microsoft.com/office/drawing/2014/main" id="{17110CDB-6318-4D83-93B2-5572C6656682}"/>
                </a:ext>
              </a:extLst>
            </p:cNvPr>
            <p:cNvGrpSpPr/>
            <p:nvPr/>
          </p:nvGrpSpPr>
          <p:grpSpPr>
            <a:xfrm>
              <a:off x="4247683" y="4184489"/>
              <a:ext cx="1260000" cy="471373"/>
              <a:chOff x="5144668" y="4184489"/>
              <a:chExt cx="1260000" cy="471373"/>
            </a:xfrm>
          </p:grpSpPr>
          <p:sp>
            <p:nvSpPr>
              <p:cNvPr id="39" name="Rectangle 19">
                <a:extLst>
                  <a:ext uri="{FF2B5EF4-FFF2-40B4-BE49-F238E27FC236}">
                    <a16:creationId xmlns:a16="http://schemas.microsoft.com/office/drawing/2014/main" id="{1BF01855-F014-450C-AF20-38DC9B85E08C}"/>
                  </a:ext>
                </a:extLst>
              </p:cNvPr>
              <p:cNvSpPr/>
              <p:nvPr/>
            </p:nvSpPr>
            <p:spPr>
              <a:xfrm>
                <a:off x="5144668" y="4184489"/>
                <a:ext cx="1260000" cy="4713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rIns="0" bIns="0" rtlCol="0" anchor="ctr"/>
              <a:lstStyle/>
              <a:p>
                <a:r>
                  <a:rPr lang="en-GB" sz="1400">
                    <a:solidFill>
                      <a:schemeClr val="bg1"/>
                    </a:solidFill>
                    <a:latin typeface="+mn-lt"/>
                  </a:rPr>
                  <a:t>IL-13</a:t>
                </a:r>
                <a:endParaRPr lang="en-GB" sz="1400">
                  <a:solidFill>
                    <a:schemeClr val="bg1"/>
                  </a:solidFill>
                </a:endParaRPr>
              </a:p>
            </p:txBody>
          </p:sp>
          <p:cxnSp>
            <p:nvCxnSpPr>
              <p:cNvPr id="40" name="Straight Arrow Connector 39">
                <a:extLst>
                  <a:ext uri="{FF2B5EF4-FFF2-40B4-BE49-F238E27FC236}">
                    <a16:creationId xmlns:a16="http://schemas.microsoft.com/office/drawing/2014/main" id="{8486440F-E073-4287-9FFB-FF2756687F4C}"/>
                  </a:ext>
                </a:extLst>
              </p:cNvPr>
              <p:cNvCxnSpPr>
                <a:cxnSpLocks/>
              </p:cNvCxnSpPr>
              <p:nvPr/>
            </p:nvCxnSpPr>
            <p:spPr>
              <a:xfrm>
                <a:off x="5309116" y="4249629"/>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117D0E0-2AE4-4930-B6AC-300CBD91B734}"/>
                </a:ext>
              </a:extLst>
            </p:cNvPr>
            <p:cNvGrpSpPr/>
            <p:nvPr/>
          </p:nvGrpSpPr>
          <p:grpSpPr>
            <a:xfrm>
              <a:off x="7303369" y="4184489"/>
              <a:ext cx="1260000" cy="471373"/>
              <a:chOff x="5144668" y="4184489"/>
              <a:chExt cx="1260000" cy="471373"/>
            </a:xfrm>
          </p:grpSpPr>
          <p:sp>
            <p:nvSpPr>
              <p:cNvPr id="42" name="Rectangle 19">
                <a:extLst>
                  <a:ext uri="{FF2B5EF4-FFF2-40B4-BE49-F238E27FC236}">
                    <a16:creationId xmlns:a16="http://schemas.microsoft.com/office/drawing/2014/main" id="{3D8DF799-675B-4AEF-9B6B-198E3FB34A94}"/>
                  </a:ext>
                </a:extLst>
              </p:cNvPr>
              <p:cNvSpPr/>
              <p:nvPr/>
            </p:nvSpPr>
            <p:spPr>
              <a:xfrm>
                <a:off x="5144668" y="4184489"/>
                <a:ext cx="1260000" cy="4713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rIns="0" bIns="0" rtlCol="0" anchor="ctr"/>
              <a:lstStyle/>
              <a:p>
                <a:r>
                  <a:rPr lang="en-GB" sz="1400">
                    <a:solidFill>
                      <a:schemeClr val="bg1"/>
                    </a:solidFill>
                    <a:latin typeface="+mn-lt"/>
                  </a:rPr>
                  <a:t>IL-4, IL-13, and MCP-1</a:t>
                </a:r>
                <a:endParaRPr lang="en-GB" sz="1400">
                  <a:solidFill>
                    <a:schemeClr val="bg1"/>
                  </a:solidFill>
                </a:endParaRPr>
              </a:p>
            </p:txBody>
          </p:sp>
          <p:cxnSp>
            <p:nvCxnSpPr>
              <p:cNvPr id="43" name="Straight Arrow Connector 42">
                <a:extLst>
                  <a:ext uri="{FF2B5EF4-FFF2-40B4-BE49-F238E27FC236}">
                    <a16:creationId xmlns:a16="http://schemas.microsoft.com/office/drawing/2014/main" id="{06270DF5-9704-47CA-9C95-D953AE9BFC08}"/>
                  </a:ext>
                </a:extLst>
              </p:cNvPr>
              <p:cNvCxnSpPr>
                <a:cxnSpLocks/>
              </p:cNvCxnSpPr>
              <p:nvPr/>
            </p:nvCxnSpPr>
            <p:spPr>
              <a:xfrm>
                <a:off x="5309116" y="4249629"/>
                <a:ext cx="0" cy="324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1883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86CAF7-EDB1-4C76-B6C5-19E13F7C8FB3}"/>
              </a:ext>
            </a:extLst>
          </p:cNvPr>
          <p:cNvSpPr txBox="1">
            <a:spLocks/>
          </p:cNvSpPr>
          <p:nvPr/>
        </p:nvSpPr>
        <p:spPr>
          <a:xfrm>
            <a:off x="648000" y="4021055"/>
            <a:ext cx="6480000" cy="1198800"/>
          </a:xfrm>
          <a:prstGeom prst="rect">
            <a:avLst/>
          </a:prstGeom>
        </p:spPr>
        <p:txBody>
          <a:bodyPr vert="horz" wrap="square" lIns="0" tIns="0" rIns="0" bIns="0" rtlCol="0" anchor="b" anchorCtr="0">
            <a:noAutofit/>
          </a:bodyPr>
          <a:lstStyle>
            <a:lvl1pPr marL="0" algn="l" defTabSz="914400" rtl="0" eaLnBrk="1" latinLnBrk="0" hangingPunct="1">
              <a:lnSpc>
                <a:spcPct val="100000"/>
              </a:lnSpc>
              <a:spcBef>
                <a:spcPct val="0"/>
              </a:spcBef>
              <a:buNone/>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Airway hyperresponsiveness </a:t>
            </a:r>
          </a:p>
        </p:txBody>
      </p:sp>
    </p:spTree>
    <p:extLst>
      <p:ext uri="{BB962C8B-B14F-4D97-AF65-F5344CB8AC3E}">
        <p14:creationId xmlns:p14="http://schemas.microsoft.com/office/powerpoint/2010/main" val="318108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IL-25 alters human airway smooth muscle responsiveness </a:t>
            </a:r>
            <a:br>
              <a:rPr lang="en-GB" sz="2000"/>
            </a:br>
            <a:r>
              <a:rPr lang="en-GB" sz="2000"/>
              <a:t>to isoproterenol</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ASM, airway smooth muscle; IL, interleukin; TSLP, thymic stromal lymphopoietin</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Xiong D, et al. Poster P1021 presented at ATS 2022 (Abstract A3281) </a:t>
            </a:r>
          </a:p>
        </p:txBody>
      </p:sp>
      <p:sp>
        <p:nvSpPr>
          <p:cNvPr id="31" name="Content Placeholder 2">
            <a:extLst>
              <a:ext uri="{FF2B5EF4-FFF2-40B4-BE49-F238E27FC236}">
                <a16:creationId xmlns:a16="http://schemas.microsoft.com/office/drawing/2014/main" id="{AB7075B5-FD5D-4946-AEE9-6CCADC7E7401}"/>
              </a:ext>
            </a:extLst>
          </p:cNvPr>
          <p:cNvSpPr txBox="1">
            <a:spLocks/>
          </p:cNvSpPr>
          <p:nvPr/>
        </p:nvSpPr>
        <p:spPr>
          <a:xfrm>
            <a:off x="547687" y="5616496"/>
            <a:ext cx="11090275" cy="444500"/>
          </a:xfrm>
          <a:prstGeom prst="roundRect">
            <a:avLst/>
          </a:prstGeom>
          <a:solidFill>
            <a:schemeClr val="tx2"/>
          </a:solidFill>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GB" sz="1400" b="1" u="sng">
                <a:solidFill>
                  <a:schemeClr val="bg1"/>
                </a:solidFill>
              </a:rPr>
              <a:t>Key takeaway:</a:t>
            </a:r>
            <a:r>
              <a:rPr lang="en-GB" sz="1400">
                <a:solidFill>
                  <a:schemeClr val="bg1"/>
                </a:solidFill>
              </a:rPr>
              <a:t> </a:t>
            </a:r>
            <a:r>
              <a:rPr lang="en-GB" sz="1400" i="1">
                <a:solidFill>
                  <a:schemeClr val="bg1"/>
                </a:solidFill>
              </a:rPr>
              <a:t>IL-25 may play a protective role against ASM hypercontractility and bronchoconstriction in asthma</a:t>
            </a:r>
            <a:endParaRPr lang="en-GB" sz="1400">
              <a:solidFill>
                <a:schemeClr val="bg1"/>
              </a:solidFill>
            </a:endParaRPr>
          </a:p>
        </p:txBody>
      </p:sp>
      <p:sp>
        <p:nvSpPr>
          <p:cNvPr id="32" name="Rectangle: Rounded Corners 31">
            <a:extLst>
              <a:ext uri="{FF2B5EF4-FFF2-40B4-BE49-F238E27FC236}">
                <a16:creationId xmlns:a16="http://schemas.microsoft.com/office/drawing/2014/main" id="{0E990130-754F-4D7E-93A1-0336E8173A95}"/>
              </a:ext>
            </a:extLst>
          </p:cNvPr>
          <p:cNvSpPr/>
          <p:nvPr/>
        </p:nvSpPr>
        <p:spPr>
          <a:xfrm>
            <a:off x="9064101" y="1376362"/>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Xiong</a:t>
            </a: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D.</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Division of Experimental Medicine, McGill University, Montreal, QC, Canada </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3" name="Content Placeholder 2">
            <a:extLst>
              <a:ext uri="{FF2B5EF4-FFF2-40B4-BE49-F238E27FC236}">
                <a16:creationId xmlns:a16="http://schemas.microsoft.com/office/drawing/2014/main" id="{BB1F663B-3B48-4BDC-8BFE-92474140A9FB}"/>
              </a:ext>
            </a:extLst>
          </p:cNvPr>
          <p:cNvSpPr txBox="1">
            <a:spLocks/>
          </p:cNvSpPr>
          <p:nvPr/>
        </p:nvSpPr>
        <p:spPr>
          <a:xfrm>
            <a:off x="547687" y="1382631"/>
            <a:ext cx="8415584" cy="1216161"/>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alarmins IL-25, IL-33, and TSLP are</a:t>
            </a:r>
            <a:r>
              <a:rPr lang="en-GB" sz="1400">
                <a:solidFill>
                  <a:srgbClr val="656665"/>
                </a:solidFill>
              </a:rPr>
              <a:t> secreted from the airway epithelium and various immune cells in response to cellular stress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Alarmins have the potential to activate various inflammatory pathways, leading to the initiation of asthma pathogenesis. Patients with asthma have increased levels of alarmins in bronchoalveolar lavage and blood plasma. The study aimed to evaluate the effects of alarmins on ASM contractility </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34" name="Content Placeholder 2">
            <a:extLst>
              <a:ext uri="{FF2B5EF4-FFF2-40B4-BE49-F238E27FC236}">
                <a16:creationId xmlns:a16="http://schemas.microsoft.com/office/drawing/2014/main" id="{671F9A09-8B1F-4694-B27A-36589FEEB134}"/>
              </a:ext>
            </a:extLst>
          </p:cNvPr>
          <p:cNvSpPr txBox="1">
            <a:spLocks/>
          </p:cNvSpPr>
          <p:nvPr/>
        </p:nvSpPr>
        <p:spPr>
          <a:xfrm>
            <a:off x="547687" y="2722617"/>
            <a:ext cx="5386388" cy="2752752"/>
          </a:xfrm>
          <a:prstGeom prst="roundRect">
            <a:avLst>
              <a:gd name="adj" fmla="val 7811"/>
            </a:avLst>
          </a:prstGeom>
          <a:ln w="19050">
            <a:solidFill>
              <a:schemeClr val="accent4"/>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In-vitro mechanics of post-mortem asthmatic human lung tissue were measured at 24 and 48 hours after dissection and incubation with individual alarmins:</a:t>
            </a:r>
          </a:p>
          <a:p>
            <a:pPr marL="576000" lvl="1" indent="-288000">
              <a:spcBef>
                <a:spcPts val="0"/>
              </a:spcBef>
              <a:defRPr/>
            </a:pP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Changes in ASM contractile force, shortening velocity, and response to contractile agonists/stimulants methacholine, histamine, and potassium chloride with isoproterenol </a:t>
            </a:r>
            <a:b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b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were assessed</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Exposure to alarmins did not have any effect on the contractile force or in the velocity of shortening </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Tissue exposed to IL-25 produced a significantly increased relaxation compared with the controls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 trend of decreased sensitivity to </a:t>
            </a: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methacholine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induced by IL-25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was </a:t>
            </a:r>
            <a:r>
              <a:rPr lang="en-GB" sz="1400">
                <a:solidFill>
                  <a:srgbClr val="656665"/>
                </a:solidFill>
              </a:rPr>
              <a:t>observed </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pSp>
        <p:nvGrpSpPr>
          <p:cNvPr id="35" name="Group 34">
            <a:extLst>
              <a:ext uri="{FF2B5EF4-FFF2-40B4-BE49-F238E27FC236}">
                <a16:creationId xmlns:a16="http://schemas.microsoft.com/office/drawing/2014/main" id="{52C00B5D-00B9-459E-8C77-D99B8A40B43B}"/>
              </a:ext>
            </a:extLst>
          </p:cNvPr>
          <p:cNvGrpSpPr/>
          <p:nvPr/>
        </p:nvGrpSpPr>
        <p:grpSpPr>
          <a:xfrm>
            <a:off x="6185469" y="3043754"/>
            <a:ext cx="5333007" cy="2449117"/>
            <a:chOff x="6185469" y="2763296"/>
            <a:chExt cx="5461223" cy="2766519"/>
          </a:xfrm>
        </p:grpSpPr>
        <p:sp>
          <p:nvSpPr>
            <p:cNvPr id="36" name="TextBox 35">
              <a:extLst>
                <a:ext uri="{FF2B5EF4-FFF2-40B4-BE49-F238E27FC236}">
                  <a16:creationId xmlns:a16="http://schemas.microsoft.com/office/drawing/2014/main" id="{A36D7582-EEEF-425A-89C2-B4D844A4F588}"/>
                </a:ext>
              </a:extLst>
            </p:cNvPr>
            <p:cNvSpPr txBox="1"/>
            <p:nvPr/>
          </p:nvSpPr>
          <p:spPr>
            <a:xfrm>
              <a:off x="6285180" y="3898264"/>
              <a:ext cx="270396" cy="195814"/>
            </a:xfrm>
            <a:prstGeom prst="rect">
              <a:avLst/>
            </a:prstGeom>
            <a:noFill/>
          </p:spPr>
          <p:txBody>
            <a:bodyPr wrap="square" lIns="36000" tIns="36000" rIns="36000" bIns="36000" rtlCol="0">
              <a:spAutoFit/>
            </a:bodyPr>
            <a:lstStyle/>
            <a:p>
              <a:pPr algn="r"/>
              <a:r>
                <a:rPr lang="en-GB" sz="800"/>
                <a:t>−50</a:t>
              </a:r>
            </a:p>
          </p:txBody>
        </p:sp>
        <p:sp>
          <p:nvSpPr>
            <p:cNvPr id="37" name="Rectangle 36">
              <a:extLst>
                <a:ext uri="{FF2B5EF4-FFF2-40B4-BE49-F238E27FC236}">
                  <a16:creationId xmlns:a16="http://schemas.microsoft.com/office/drawing/2014/main" id="{01C4AF73-0ECD-46C4-B181-A81CB08A5890}"/>
                </a:ext>
              </a:extLst>
            </p:cNvPr>
            <p:cNvSpPr/>
            <p:nvPr/>
          </p:nvSpPr>
          <p:spPr>
            <a:xfrm>
              <a:off x="8521709" y="3204259"/>
              <a:ext cx="120220" cy="40687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38" name="Rectangle 37">
              <a:extLst>
                <a:ext uri="{FF2B5EF4-FFF2-40B4-BE49-F238E27FC236}">
                  <a16:creationId xmlns:a16="http://schemas.microsoft.com/office/drawing/2014/main" id="{6399D509-9AF1-4EF2-9306-8F729B84CFD3}"/>
                </a:ext>
              </a:extLst>
            </p:cNvPr>
            <p:cNvSpPr/>
            <p:nvPr/>
          </p:nvSpPr>
          <p:spPr>
            <a:xfrm>
              <a:off x="8364732" y="3204259"/>
              <a:ext cx="120220" cy="1869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39" name="Rectangle 38">
              <a:extLst>
                <a:ext uri="{FF2B5EF4-FFF2-40B4-BE49-F238E27FC236}">
                  <a16:creationId xmlns:a16="http://schemas.microsoft.com/office/drawing/2014/main" id="{6CC11366-3903-4055-9B23-A811F72B87C0}"/>
                </a:ext>
              </a:extLst>
            </p:cNvPr>
            <p:cNvSpPr/>
            <p:nvPr/>
          </p:nvSpPr>
          <p:spPr>
            <a:xfrm>
              <a:off x="7975542" y="3204259"/>
              <a:ext cx="120220" cy="476511"/>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40" name="Rectangle 39">
              <a:extLst>
                <a:ext uri="{FF2B5EF4-FFF2-40B4-BE49-F238E27FC236}">
                  <a16:creationId xmlns:a16="http://schemas.microsoft.com/office/drawing/2014/main" id="{5A4A0B4D-C39C-4002-919D-343084403E7C}"/>
                </a:ext>
              </a:extLst>
            </p:cNvPr>
            <p:cNvSpPr/>
            <p:nvPr/>
          </p:nvSpPr>
          <p:spPr>
            <a:xfrm>
              <a:off x="7265465" y="3204259"/>
              <a:ext cx="120220" cy="195814"/>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41" name="Rectangle 40">
              <a:extLst>
                <a:ext uri="{FF2B5EF4-FFF2-40B4-BE49-F238E27FC236}">
                  <a16:creationId xmlns:a16="http://schemas.microsoft.com/office/drawing/2014/main" id="{DC2F0A60-F239-4403-89A4-6EB648E4C001}"/>
                </a:ext>
              </a:extLst>
            </p:cNvPr>
            <p:cNvSpPr/>
            <p:nvPr/>
          </p:nvSpPr>
          <p:spPr>
            <a:xfrm>
              <a:off x="7421380" y="3204259"/>
              <a:ext cx="120220" cy="425247"/>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42" name="Rectangle 41">
              <a:extLst>
                <a:ext uri="{FF2B5EF4-FFF2-40B4-BE49-F238E27FC236}">
                  <a16:creationId xmlns:a16="http://schemas.microsoft.com/office/drawing/2014/main" id="{39E3A361-EF4B-483D-B250-364BCC03CE22}"/>
                </a:ext>
              </a:extLst>
            </p:cNvPr>
            <p:cNvSpPr/>
            <p:nvPr/>
          </p:nvSpPr>
          <p:spPr>
            <a:xfrm>
              <a:off x="6717937" y="3204259"/>
              <a:ext cx="120220" cy="195814"/>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43" name="Straight Connector 42">
              <a:extLst>
                <a:ext uri="{FF2B5EF4-FFF2-40B4-BE49-F238E27FC236}">
                  <a16:creationId xmlns:a16="http://schemas.microsoft.com/office/drawing/2014/main" id="{AB25E952-B96A-49B7-9D7C-8D20287EF36C}"/>
                </a:ext>
              </a:extLst>
            </p:cNvPr>
            <p:cNvCxnSpPr>
              <a:cxnSpLocks/>
            </p:cNvCxnSpPr>
            <p:nvPr/>
          </p:nvCxnSpPr>
          <p:spPr>
            <a:xfrm>
              <a:off x="6581200" y="2889144"/>
              <a:ext cx="1470" cy="11125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E90250-0408-4D22-8603-82FE5A35B738}"/>
                </a:ext>
              </a:extLst>
            </p:cNvPr>
            <p:cNvCxnSpPr>
              <a:cxnSpLocks/>
            </p:cNvCxnSpPr>
            <p:nvPr/>
          </p:nvCxnSpPr>
          <p:spPr>
            <a:xfrm>
              <a:off x="6546612" y="3514832"/>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8F6FF0-C710-451E-8750-DC84D19D47E8}"/>
                </a:ext>
              </a:extLst>
            </p:cNvPr>
            <p:cNvCxnSpPr>
              <a:cxnSpLocks/>
            </p:cNvCxnSpPr>
            <p:nvPr/>
          </p:nvCxnSpPr>
          <p:spPr>
            <a:xfrm>
              <a:off x="6546612" y="3350826"/>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6EECCB-C443-4008-853D-5BBE1237534D}"/>
                </a:ext>
              </a:extLst>
            </p:cNvPr>
            <p:cNvCxnSpPr>
              <a:cxnSpLocks/>
            </p:cNvCxnSpPr>
            <p:nvPr/>
          </p:nvCxnSpPr>
          <p:spPr>
            <a:xfrm>
              <a:off x="6544037" y="3048754"/>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5E73F9-DF84-4131-855E-BF9B4F29AAA3}"/>
                </a:ext>
              </a:extLst>
            </p:cNvPr>
            <p:cNvCxnSpPr>
              <a:cxnSpLocks/>
            </p:cNvCxnSpPr>
            <p:nvPr/>
          </p:nvCxnSpPr>
          <p:spPr>
            <a:xfrm>
              <a:off x="6544895" y="2889618"/>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6B3A0D7-0BFA-452B-95C4-9CE994D4926A}"/>
                </a:ext>
              </a:extLst>
            </p:cNvPr>
            <p:cNvSpPr txBox="1"/>
            <p:nvPr/>
          </p:nvSpPr>
          <p:spPr>
            <a:xfrm>
              <a:off x="6285456" y="2775321"/>
              <a:ext cx="270396" cy="195814"/>
            </a:xfrm>
            <a:prstGeom prst="rect">
              <a:avLst/>
            </a:prstGeom>
            <a:noFill/>
          </p:spPr>
          <p:txBody>
            <a:bodyPr wrap="square" lIns="36000" tIns="36000" rIns="36000" bIns="36000" rtlCol="0">
              <a:spAutoFit/>
            </a:bodyPr>
            <a:lstStyle/>
            <a:p>
              <a:pPr algn="r"/>
              <a:r>
                <a:rPr lang="en-GB" sz="800"/>
                <a:t>20</a:t>
              </a:r>
            </a:p>
          </p:txBody>
        </p:sp>
        <p:sp>
          <p:nvSpPr>
            <p:cNvPr id="49" name="TextBox 48">
              <a:extLst>
                <a:ext uri="{FF2B5EF4-FFF2-40B4-BE49-F238E27FC236}">
                  <a16:creationId xmlns:a16="http://schemas.microsoft.com/office/drawing/2014/main" id="{99CC6D39-F12A-4EEE-8041-1DAFDA4DFCA2}"/>
                </a:ext>
              </a:extLst>
            </p:cNvPr>
            <p:cNvSpPr txBox="1"/>
            <p:nvPr/>
          </p:nvSpPr>
          <p:spPr>
            <a:xfrm>
              <a:off x="6285456" y="2934558"/>
              <a:ext cx="270396" cy="195814"/>
            </a:xfrm>
            <a:prstGeom prst="rect">
              <a:avLst/>
            </a:prstGeom>
            <a:noFill/>
          </p:spPr>
          <p:txBody>
            <a:bodyPr wrap="square" lIns="36000" tIns="36000" rIns="36000" bIns="36000" rtlCol="0">
              <a:spAutoFit/>
            </a:bodyPr>
            <a:lstStyle/>
            <a:p>
              <a:pPr algn="r"/>
              <a:r>
                <a:rPr lang="en-GB" sz="800"/>
                <a:t>10</a:t>
              </a:r>
            </a:p>
          </p:txBody>
        </p:sp>
        <p:sp>
          <p:nvSpPr>
            <p:cNvPr id="50" name="TextBox 49">
              <a:extLst>
                <a:ext uri="{FF2B5EF4-FFF2-40B4-BE49-F238E27FC236}">
                  <a16:creationId xmlns:a16="http://schemas.microsoft.com/office/drawing/2014/main" id="{66F24CFF-056F-4174-90BC-B04E1826A852}"/>
                </a:ext>
              </a:extLst>
            </p:cNvPr>
            <p:cNvSpPr txBox="1"/>
            <p:nvPr/>
          </p:nvSpPr>
          <p:spPr>
            <a:xfrm>
              <a:off x="6285456" y="3111518"/>
              <a:ext cx="270396" cy="195814"/>
            </a:xfrm>
            <a:prstGeom prst="rect">
              <a:avLst/>
            </a:prstGeom>
            <a:noFill/>
          </p:spPr>
          <p:txBody>
            <a:bodyPr wrap="square" lIns="36000" tIns="36000" rIns="36000" bIns="36000" rtlCol="0">
              <a:spAutoFit/>
            </a:bodyPr>
            <a:lstStyle/>
            <a:p>
              <a:pPr algn="r"/>
              <a:r>
                <a:rPr lang="en-GB" sz="800"/>
                <a:t>0</a:t>
              </a:r>
            </a:p>
          </p:txBody>
        </p:sp>
        <p:sp>
          <p:nvSpPr>
            <p:cNvPr id="51" name="TextBox 50">
              <a:extLst>
                <a:ext uri="{FF2B5EF4-FFF2-40B4-BE49-F238E27FC236}">
                  <a16:creationId xmlns:a16="http://schemas.microsoft.com/office/drawing/2014/main" id="{D97A440E-C162-4DF6-8467-B5DC353E0A85}"/>
                </a:ext>
              </a:extLst>
            </p:cNvPr>
            <p:cNvSpPr txBox="1"/>
            <p:nvPr/>
          </p:nvSpPr>
          <p:spPr>
            <a:xfrm>
              <a:off x="6285456" y="3267989"/>
              <a:ext cx="270396" cy="195814"/>
            </a:xfrm>
            <a:prstGeom prst="rect">
              <a:avLst/>
            </a:prstGeom>
            <a:noFill/>
          </p:spPr>
          <p:txBody>
            <a:bodyPr wrap="square" lIns="36000" tIns="36000" rIns="36000" bIns="36000" rtlCol="0">
              <a:spAutoFit/>
            </a:bodyPr>
            <a:lstStyle/>
            <a:p>
              <a:pPr algn="r"/>
              <a:r>
                <a:rPr lang="en-GB" sz="800"/>
                <a:t>−10</a:t>
              </a:r>
            </a:p>
          </p:txBody>
        </p:sp>
        <p:sp>
          <p:nvSpPr>
            <p:cNvPr id="52" name="TextBox 51">
              <a:extLst>
                <a:ext uri="{FF2B5EF4-FFF2-40B4-BE49-F238E27FC236}">
                  <a16:creationId xmlns:a16="http://schemas.microsoft.com/office/drawing/2014/main" id="{AC6DF36D-8A6F-4BDB-BD1E-9DA2C6D2D992}"/>
                </a:ext>
              </a:extLst>
            </p:cNvPr>
            <p:cNvSpPr txBox="1"/>
            <p:nvPr/>
          </p:nvSpPr>
          <p:spPr>
            <a:xfrm>
              <a:off x="6285456" y="3420084"/>
              <a:ext cx="270396" cy="195814"/>
            </a:xfrm>
            <a:prstGeom prst="rect">
              <a:avLst/>
            </a:prstGeom>
            <a:noFill/>
          </p:spPr>
          <p:txBody>
            <a:bodyPr wrap="square" lIns="36000" tIns="36000" rIns="36000" bIns="36000" rtlCol="0">
              <a:spAutoFit/>
            </a:bodyPr>
            <a:lstStyle/>
            <a:p>
              <a:pPr algn="r"/>
              <a:r>
                <a:rPr lang="en-GB" sz="800"/>
                <a:t>−20</a:t>
              </a:r>
            </a:p>
          </p:txBody>
        </p:sp>
        <p:sp>
          <p:nvSpPr>
            <p:cNvPr id="53" name="TextBox 52">
              <a:extLst>
                <a:ext uri="{FF2B5EF4-FFF2-40B4-BE49-F238E27FC236}">
                  <a16:creationId xmlns:a16="http://schemas.microsoft.com/office/drawing/2014/main" id="{D7152F21-0462-4227-8D64-A3797BFBE683}"/>
                </a:ext>
              </a:extLst>
            </p:cNvPr>
            <p:cNvSpPr txBox="1"/>
            <p:nvPr/>
          </p:nvSpPr>
          <p:spPr>
            <a:xfrm>
              <a:off x="6285456" y="3741634"/>
              <a:ext cx="270396" cy="195814"/>
            </a:xfrm>
            <a:prstGeom prst="rect">
              <a:avLst/>
            </a:prstGeom>
            <a:noFill/>
          </p:spPr>
          <p:txBody>
            <a:bodyPr wrap="square" lIns="36000" tIns="36000" rIns="36000" bIns="36000" rtlCol="0">
              <a:spAutoFit/>
            </a:bodyPr>
            <a:lstStyle/>
            <a:p>
              <a:pPr algn="r"/>
              <a:r>
                <a:rPr lang="en-GB" sz="800"/>
                <a:t>−40</a:t>
              </a:r>
            </a:p>
          </p:txBody>
        </p:sp>
        <p:sp>
          <p:nvSpPr>
            <p:cNvPr id="54" name="TextBox 53">
              <a:extLst>
                <a:ext uri="{FF2B5EF4-FFF2-40B4-BE49-F238E27FC236}">
                  <a16:creationId xmlns:a16="http://schemas.microsoft.com/office/drawing/2014/main" id="{95FDDBF4-F611-48E7-A1A7-2821A3E46269}"/>
                </a:ext>
              </a:extLst>
            </p:cNvPr>
            <p:cNvSpPr txBox="1"/>
            <p:nvPr/>
          </p:nvSpPr>
          <p:spPr>
            <a:xfrm>
              <a:off x="6638192" y="3885161"/>
              <a:ext cx="426967" cy="195814"/>
            </a:xfrm>
            <a:prstGeom prst="rect">
              <a:avLst/>
            </a:prstGeom>
            <a:noFill/>
          </p:spPr>
          <p:txBody>
            <a:bodyPr wrap="none" lIns="36000" tIns="36000" rIns="36000" bIns="36000" rtlCol="0">
              <a:spAutoFit/>
            </a:bodyPr>
            <a:lstStyle/>
            <a:p>
              <a:pPr algn="r"/>
              <a:r>
                <a:rPr lang="en-GB" sz="800"/>
                <a:t>Medium</a:t>
              </a:r>
            </a:p>
          </p:txBody>
        </p:sp>
        <p:sp>
          <p:nvSpPr>
            <p:cNvPr id="55" name="TextBox 54">
              <a:extLst>
                <a:ext uri="{FF2B5EF4-FFF2-40B4-BE49-F238E27FC236}">
                  <a16:creationId xmlns:a16="http://schemas.microsoft.com/office/drawing/2014/main" id="{9FE77EF5-0844-4216-AE49-C6ECFA78D789}"/>
                </a:ext>
              </a:extLst>
            </p:cNvPr>
            <p:cNvSpPr txBox="1"/>
            <p:nvPr/>
          </p:nvSpPr>
          <p:spPr>
            <a:xfrm>
              <a:off x="7267696" y="3885161"/>
              <a:ext cx="276285" cy="195814"/>
            </a:xfrm>
            <a:prstGeom prst="rect">
              <a:avLst/>
            </a:prstGeom>
            <a:noFill/>
          </p:spPr>
          <p:txBody>
            <a:bodyPr wrap="none" lIns="36000" tIns="36000" rIns="36000" bIns="36000" rtlCol="0">
              <a:spAutoFit/>
            </a:bodyPr>
            <a:lstStyle/>
            <a:p>
              <a:pPr algn="r"/>
              <a:r>
                <a:rPr lang="en-GB" sz="800"/>
                <a:t>IL-25</a:t>
              </a:r>
            </a:p>
          </p:txBody>
        </p:sp>
        <p:sp>
          <p:nvSpPr>
            <p:cNvPr id="56" name="TextBox 55">
              <a:extLst>
                <a:ext uri="{FF2B5EF4-FFF2-40B4-BE49-F238E27FC236}">
                  <a16:creationId xmlns:a16="http://schemas.microsoft.com/office/drawing/2014/main" id="{097DCF9E-B3CD-4000-A355-B7771D53352F}"/>
                </a:ext>
              </a:extLst>
            </p:cNvPr>
            <p:cNvSpPr txBox="1"/>
            <p:nvPr/>
          </p:nvSpPr>
          <p:spPr>
            <a:xfrm>
              <a:off x="7816514" y="3886448"/>
              <a:ext cx="276285" cy="195814"/>
            </a:xfrm>
            <a:prstGeom prst="rect">
              <a:avLst/>
            </a:prstGeom>
            <a:noFill/>
          </p:spPr>
          <p:txBody>
            <a:bodyPr wrap="none" lIns="36000" tIns="36000" rIns="36000" bIns="36000" rtlCol="0">
              <a:spAutoFit/>
            </a:bodyPr>
            <a:lstStyle/>
            <a:p>
              <a:pPr algn="r"/>
              <a:r>
                <a:rPr lang="en-GB" sz="800"/>
                <a:t>IL-33</a:t>
              </a:r>
            </a:p>
          </p:txBody>
        </p:sp>
        <p:sp>
          <p:nvSpPr>
            <p:cNvPr id="57" name="TextBox 56">
              <a:extLst>
                <a:ext uri="{FF2B5EF4-FFF2-40B4-BE49-F238E27FC236}">
                  <a16:creationId xmlns:a16="http://schemas.microsoft.com/office/drawing/2014/main" id="{67FA866F-F970-4566-A8DB-8C63116FCFE9}"/>
                </a:ext>
              </a:extLst>
            </p:cNvPr>
            <p:cNvSpPr txBox="1"/>
            <p:nvPr/>
          </p:nvSpPr>
          <p:spPr>
            <a:xfrm rot="16200000">
              <a:off x="5720330" y="3335455"/>
              <a:ext cx="1126091" cy="195814"/>
            </a:xfrm>
            <a:prstGeom prst="rect">
              <a:avLst/>
            </a:prstGeom>
            <a:noFill/>
          </p:spPr>
          <p:txBody>
            <a:bodyPr wrap="square" lIns="36000" tIns="36000" rIns="36000" bIns="36000" rtlCol="0">
              <a:spAutoFit/>
            </a:bodyPr>
            <a:lstStyle/>
            <a:p>
              <a:pPr algn="ctr"/>
              <a:r>
                <a:rPr lang="en-GB" sz="800"/>
                <a:t>Percent change</a:t>
              </a:r>
            </a:p>
          </p:txBody>
        </p:sp>
        <p:grpSp>
          <p:nvGrpSpPr>
            <p:cNvPr id="58" name="Group 57">
              <a:extLst>
                <a:ext uri="{FF2B5EF4-FFF2-40B4-BE49-F238E27FC236}">
                  <a16:creationId xmlns:a16="http://schemas.microsoft.com/office/drawing/2014/main" id="{498DA75A-3D60-4C71-A9E5-D1B961E97DB6}"/>
                </a:ext>
              </a:extLst>
            </p:cNvPr>
            <p:cNvGrpSpPr/>
            <p:nvPr/>
          </p:nvGrpSpPr>
          <p:grpSpPr>
            <a:xfrm>
              <a:off x="6744658" y="3358603"/>
              <a:ext cx="66778" cy="75160"/>
              <a:chOff x="6894677" y="3434803"/>
              <a:chExt cx="66778" cy="75160"/>
            </a:xfrm>
          </p:grpSpPr>
          <p:cxnSp>
            <p:nvCxnSpPr>
              <p:cNvPr id="281" name="Straight Connector 280">
                <a:extLst>
                  <a:ext uri="{FF2B5EF4-FFF2-40B4-BE49-F238E27FC236}">
                    <a16:creationId xmlns:a16="http://schemas.microsoft.com/office/drawing/2014/main" id="{0E3EED7A-4FD5-4630-934F-F7F0A55DD80E}"/>
                  </a:ext>
                </a:extLst>
              </p:cNvPr>
              <p:cNvCxnSpPr>
                <a:cxnSpLocks/>
              </p:cNvCxnSpPr>
              <p:nvPr/>
            </p:nvCxnSpPr>
            <p:spPr>
              <a:xfrm>
                <a:off x="6894677" y="343480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8227F95-7623-4B4E-A822-7C4F35D5E051}"/>
                  </a:ext>
                </a:extLst>
              </p:cNvPr>
              <p:cNvCxnSpPr>
                <a:cxnSpLocks/>
              </p:cNvCxnSpPr>
              <p:nvPr/>
            </p:nvCxnSpPr>
            <p:spPr>
              <a:xfrm>
                <a:off x="6928066" y="3436144"/>
                <a:ext cx="0" cy="738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57E1D40-885E-4C2B-A56B-880BF4D027F2}"/>
                  </a:ext>
                </a:extLst>
              </p:cNvPr>
              <p:cNvCxnSpPr>
                <a:cxnSpLocks/>
              </p:cNvCxnSpPr>
              <p:nvPr/>
            </p:nvCxnSpPr>
            <p:spPr>
              <a:xfrm>
                <a:off x="6894677" y="3509081"/>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5D403F7C-CD59-4B03-B282-03DA8AA4583C}"/>
                </a:ext>
              </a:extLst>
            </p:cNvPr>
            <p:cNvCxnSpPr>
              <a:cxnSpLocks/>
            </p:cNvCxnSpPr>
            <p:nvPr/>
          </p:nvCxnSpPr>
          <p:spPr>
            <a:xfrm>
              <a:off x="6547528" y="3674147"/>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E9A0B66-8868-4381-8EBC-3098D0575EED}"/>
                </a:ext>
              </a:extLst>
            </p:cNvPr>
            <p:cNvSpPr txBox="1"/>
            <p:nvPr/>
          </p:nvSpPr>
          <p:spPr>
            <a:xfrm>
              <a:off x="6286372" y="3579399"/>
              <a:ext cx="270396" cy="195814"/>
            </a:xfrm>
            <a:prstGeom prst="rect">
              <a:avLst/>
            </a:prstGeom>
            <a:noFill/>
          </p:spPr>
          <p:txBody>
            <a:bodyPr wrap="square" lIns="36000" tIns="36000" rIns="36000" bIns="36000" rtlCol="0">
              <a:spAutoFit/>
            </a:bodyPr>
            <a:lstStyle/>
            <a:p>
              <a:pPr algn="r"/>
              <a:r>
                <a:rPr lang="en-GB" sz="800"/>
                <a:t>−30</a:t>
              </a:r>
            </a:p>
          </p:txBody>
        </p:sp>
        <p:sp>
          <p:nvSpPr>
            <p:cNvPr id="61" name="TextBox 60">
              <a:extLst>
                <a:ext uri="{FF2B5EF4-FFF2-40B4-BE49-F238E27FC236}">
                  <a16:creationId xmlns:a16="http://schemas.microsoft.com/office/drawing/2014/main" id="{0FC42A8B-6EA1-43EC-AD6E-46B4B32FC47B}"/>
                </a:ext>
              </a:extLst>
            </p:cNvPr>
            <p:cNvSpPr txBox="1"/>
            <p:nvPr/>
          </p:nvSpPr>
          <p:spPr>
            <a:xfrm>
              <a:off x="8369411" y="3886448"/>
              <a:ext cx="265063" cy="195814"/>
            </a:xfrm>
            <a:prstGeom prst="rect">
              <a:avLst/>
            </a:prstGeom>
            <a:noFill/>
          </p:spPr>
          <p:txBody>
            <a:bodyPr wrap="none" lIns="36000" tIns="36000" rIns="36000" bIns="36000" rtlCol="0">
              <a:spAutoFit/>
            </a:bodyPr>
            <a:lstStyle/>
            <a:p>
              <a:pPr algn="r"/>
              <a:r>
                <a:rPr lang="en-GB" sz="800"/>
                <a:t>TSLP</a:t>
              </a:r>
            </a:p>
          </p:txBody>
        </p:sp>
        <p:cxnSp>
          <p:nvCxnSpPr>
            <p:cNvPr id="62" name="Straight Connector 61">
              <a:extLst>
                <a:ext uri="{FF2B5EF4-FFF2-40B4-BE49-F238E27FC236}">
                  <a16:creationId xmlns:a16="http://schemas.microsoft.com/office/drawing/2014/main" id="{47B361E4-77E3-4D1D-A35F-34703EB792EA}"/>
                </a:ext>
              </a:extLst>
            </p:cNvPr>
            <p:cNvCxnSpPr>
              <a:cxnSpLocks/>
            </p:cNvCxnSpPr>
            <p:nvPr/>
          </p:nvCxnSpPr>
          <p:spPr>
            <a:xfrm>
              <a:off x="6545143" y="3836071"/>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FE20150-8C65-4718-ADA9-F579FFE69CAA}"/>
                </a:ext>
              </a:extLst>
            </p:cNvPr>
            <p:cNvCxnSpPr>
              <a:cxnSpLocks/>
            </p:cNvCxnSpPr>
            <p:nvPr/>
          </p:nvCxnSpPr>
          <p:spPr>
            <a:xfrm>
              <a:off x="6542761" y="3997995"/>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9DE52565-E543-4F01-B664-C4E099A125ED}"/>
                </a:ext>
              </a:extLst>
            </p:cNvPr>
            <p:cNvGrpSpPr/>
            <p:nvPr/>
          </p:nvGrpSpPr>
          <p:grpSpPr>
            <a:xfrm>
              <a:off x="7292355" y="3291928"/>
              <a:ext cx="66778" cy="165647"/>
              <a:chOff x="7444755" y="3368128"/>
              <a:chExt cx="66778" cy="165647"/>
            </a:xfrm>
          </p:grpSpPr>
          <p:cxnSp>
            <p:nvCxnSpPr>
              <p:cNvPr id="278" name="Straight Connector 277">
                <a:extLst>
                  <a:ext uri="{FF2B5EF4-FFF2-40B4-BE49-F238E27FC236}">
                    <a16:creationId xmlns:a16="http://schemas.microsoft.com/office/drawing/2014/main" id="{57F2AA53-2181-46B6-BE6D-DE9BF316AC20}"/>
                  </a:ext>
                </a:extLst>
              </p:cNvPr>
              <p:cNvCxnSpPr>
                <a:cxnSpLocks/>
              </p:cNvCxnSpPr>
              <p:nvPr/>
            </p:nvCxnSpPr>
            <p:spPr>
              <a:xfrm>
                <a:off x="7444755" y="336812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FC10428-7786-473F-9342-8E865961D9C3}"/>
                  </a:ext>
                </a:extLst>
              </p:cNvPr>
              <p:cNvCxnSpPr>
                <a:cxnSpLocks/>
              </p:cNvCxnSpPr>
              <p:nvPr/>
            </p:nvCxnSpPr>
            <p:spPr>
              <a:xfrm>
                <a:off x="7478144" y="3369469"/>
                <a:ext cx="0" cy="164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AB07F6B-8109-43CA-A9E6-6652BA2C6CD9}"/>
                  </a:ext>
                </a:extLst>
              </p:cNvPr>
              <p:cNvCxnSpPr>
                <a:cxnSpLocks/>
              </p:cNvCxnSpPr>
              <p:nvPr/>
            </p:nvCxnSpPr>
            <p:spPr>
              <a:xfrm>
                <a:off x="7444755" y="3532895"/>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575D46DC-A2C2-4999-93F3-2CB72B404769}"/>
                </a:ext>
              </a:extLst>
            </p:cNvPr>
            <p:cNvGrpSpPr/>
            <p:nvPr/>
          </p:nvGrpSpPr>
          <p:grpSpPr>
            <a:xfrm>
              <a:off x="8001395" y="3606217"/>
              <a:ext cx="66778" cy="153584"/>
              <a:chOff x="8153795" y="3644316"/>
              <a:chExt cx="66778" cy="153584"/>
            </a:xfrm>
          </p:grpSpPr>
          <p:cxnSp>
            <p:nvCxnSpPr>
              <p:cNvPr id="275" name="Straight Connector 274">
                <a:extLst>
                  <a:ext uri="{FF2B5EF4-FFF2-40B4-BE49-F238E27FC236}">
                    <a16:creationId xmlns:a16="http://schemas.microsoft.com/office/drawing/2014/main" id="{088E1A45-4E96-4A9D-8EAC-BD75B9615641}"/>
                  </a:ext>
                </a:extLst>
              </p:cNvPr>
              <p:cNvCxnSpPr>
                <a:cxnSpLocks/>
              </p:cNvCxnSpPr>
              <p:nvPr/>
            </p:nvCxnSpPr>
            <p:spPr>
              <a:xfrm>
                <a:off x="81537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78D2B38-DE13-4998-ABDD-B96DD7E3C57A}"/>
                  </a:ext>
                </a:extLst>
              </p:cNvPr>
              <p:cNvCxnSpPr>
                <a:cxnSpLocks/>
              </p:cNvCxnSpPr>
              <p:nvPr/>
            </p:nvCxnSpPr>
            <p:spPr>
              <a:xfrm>
                <a:off x="8187184" y="3644316"/>
                <a:ext cx="0" cy="1535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17EB52B-770B-4D70-BB64-8BA9DF9E0F25}"/>
                  </a:ext>
                </a:extLst>
              </p:cNvPr>
              <p:cNvCxnSpPr>
                <a:cxnSpLocks/>
              </p:cNvCxnSpPr>
              <p:nvPr/>
            </p:nvCxnSpPr>
            <p:spPr>
              <a:xfrm>
                <a:off x="8153795" y="379761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Content Placeholder 2">
              <a:extLst>
                <a:ext uri="{FF2B5EF4-FFF2-40B4-BE49-F238E27FC236}">
                  <a16:creationId xmlns:a16="http://schemas.microsoft.com/office/drawing/2014/main" id="{5EA6BD02-8422-4229-8E97-618F178EB486}"/>
                </a:ext>
              </a:extLst>
            </p:cNvPr>
            <p:cNvSpPr txBox="1">
              <a:spLocks/>
            </p:cNvSpPr>
            <p:nvPr/>
          </p:nvSpPr>
          <p:spPr>
            <a:xfrm>
              <a:off x="6581200" y="2764882"/>
              <a:ext cx="2198469" cy="160490"/>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Maximum contractile force in response </a:t>
              </a:r>
              <a:b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lang="en-GB" sz="800" b="1">
                  <a:solidFill>
                    <a:srgbClr val="656665"/>
                  </a:solidFill>
                </a:rPr>
                <a:t>to </a:t>
              </a:r>
              <a: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methacholine</a:t>
              </a:r>
            </a:p>
          </p:txBody>
        </p:sp>
        <p:sp>
          <p:nvSpPr>
            <p:cNvPr id="67" name="Rectangle 66">
              <a:extLst>
                <a:ext uri="{FF2B5EF4-FFF2-40B4-BE49-F238E27FC236}">
                  <a16:creationId xmlns:a16="http://schemas.microsoft.com/office/drawing/2014/main" id="{81FACFD6-4AE5-4E31-AD13-CCB1963BC51D}"/>
                </a:ext>
              </a:extLst>
            </p:cNvPr>
            <p:cNvSpPr/>
            <p:nvPr/>
          </p:nvSpPr>
          <p:spPr>
            <a:xfrm>
              <a:off x="6873852" y="3204259"/>
              <a:ext cx="120220" cy="397124"/>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grpSp>
          <p:nvGrpSpPr>
            <p:cNvPr id="68" name="Group 67">
              <a:extLst>
                <a:ext uri="{FF2B5EF4-FFF2-40B4-BE49-F238E27FC236}">
                  <a16:creationId xmlns:a16="http://schemas.microsoft.com/office/drawing/2014/main" id="{3E5F959D-6048-456D-97BB-1BCA115DF13F}"/>
                </a:ext>
              </a:extLst>
            </p:cNvPr>
            <p:cNvGrpSpPr/>
            <p:nvPr/>
          </p:nvGrpSpPr>
          <p:grpSpPr>
            <a:xfrm>
              <a:off x="6902995" y="3568557"/>
              <a:ext cx="66778" cy="75160"/>
              <a:chOff x="7055395" y="3644757"/>
              <a:chExt cx="66778" cy="75160"/>
            </a:xfrm>
          </p:grpSpPr>
          <p:cxnSp>
            <p:nvCxnSpPr>
              <p:cNvPr id="272" name="Straight Connector 271">
                <a:extLst>
                  <a:ext uri="{FF2B5EF4-FFF2-40B4-BE49-F238E27FC236}">
                    <a16:creationId xmlns:a16="http://schemas.microsoft.com/office/drawing/2014/main" id="{8B49D7F6-6C98-4D5E-9DC9-12E47BA5F8F6}"/>
                  </a:ext>
                </a:extLst>
              </p:cNvPr>
              <p:cNvCxnSpPr>
                <a:cxnSpLocks/>
              </p:cNvCxnSpPr>
              <p:nvPr/>
            </p:nvCxnSpPr>
            <p:spPr>
              <a:xfrm>
                <a:off x="70553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690C37C-6762-49B4-8416-0D239D054DCD}"/>
                  </a:ext>
                </a:extLst>
              </p:cNvPr>
              <p:cNvCxnSpPr>
                <a:cxnSpLocks/>
              </p:cNvCxnSpPr>
              <p:nvPr/>
            </p:nvCxnSpPr>
            <p:spPr>
              <a:xfrm>
                <a:off x="7088784" y="3646098"/>
                <a:ext cx="0" cy="738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09F2ED01-C910-4EF3-B131-88C5A80518C6}"/>
                  </a:ext>
                </a:extLst>
              </p:cNvPr>
              <p:cNvCxnSpPr>
                <a:cxnSpLocks/>
              </p:cNvCxnSpPr>
              <p:nvPr/>
            </p:nvCxnSpPr>
            <p:spPr>
              <a:xfrm>
                <a:off x="7055395" y="3716654"/>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E70E32E4-8E07-4350-B68C-303C1A54F052}"/>
                </a:ext>
              </a:extLst>
            </p:cNvPr>
            <p:cNvGrpSpPr/>
            <p:nvPr/>
          </p:nvGrpSpPr>
          <p:grpSpPr>
            <a:xfrm>
              <a:off x="7447650" y="3596689"/>
              <a:ext cx="66778" cy="61611"/>
              <a:chOff x="7055395" y="3649519"/>
              <a:chExt cx="66778" cy="61611"/>
            </a:xfrm>
          </p:grpSpPr>
          <p:cxnSp>
            <p:nvCxnSpPr>
              <p:cNvPr id="269" name="Straight Connector 268">
                <a:extLst>
                  <a:ext uri="{FF2B5EF4-FFF2-40B4-BE49-F238E27FC236}">
                    <a16:creationId xmlns:a16="http://schemas.microsoft.com/office/drawing/2014/main" id="{09DB772B-E9AB-4407-BD67-641C1DC60178}"/>
                  </a:ext>
                </a:extLst>
              </p:cNvPr>
              <p:cNvCxnSpPr>
                <a:cxnSpLocks/>
              </p:cNvCxnSpPr>
              <p:nvPr/>
            </p:nvCxnSpPr>
            <p:spPr>
              <a:xfrm>
                <a:off x="7055395" y="364951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09E0363F-28E4-452A-AEFC-3821E9BD014B}"/>
                  </a:ext>
                </a:extLst>
              </p:cNvPr>
              <p:cNvCxnSpPr>
                <a:cxnSpLocks/>
              </p:cNvCxnSpPr>
              <p:nvPr/>
            </p:nvCxnSpPr>
            <p:spPr>
              <a:xfrm>
                <a:off x="7088784" y="3650123"/>
                <a:ext cx="0" cy="6100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832A219-F3AA-41ED-8F1D-BE34EF7EB42D}"/>
                  </a:ext>
                </a:extLst>
              </p:cNvPr>
              <p:cNvCxnSpPr>
                <a:cxnSpLocks/>
              </p:cNvCxnSpPr>
              <p:nvPr/>
            </p:nvCxnSpPr>
            <p:spPr>
              <a:xfrm>
                <a:off x="7055395" y="3709511"/>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9648799E-A250-404E-ADA7-F7CC48AB65B8}"/>
                </a:ext>
              </a:extLst>
            </p:cNvPr>
            <p:cNvSpPr/>
            <p:nvPr/>
          </p:nvSpPr>
          <p:spPr>
            <a:xfrm>
              <a:off x="7815332" y="3204259"/>
              <a:ext cx="120220" cy="21326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71" name="Straight Connector 70">
              <a:extLst>
                <a:ext uri="{FF2B5EF4-FFF2-40B4-BE49-F238E27FC236}">
                  <a16:creationId xmlns:a16="http://schemas.microsoft.com/office/drawing/2014/main" id="{CA66E284-80D7-4C82-901B-F2B1C9D32A55}"/>
                </a:ext>
              </a:extLst>
            </p:cNvPr>
            <p:cNvCxnSpPr>
              <a:cxnSpLocks/>
            </p:cNvCxnSpPr>
            <p:nvPr/>
          </p:nvCxnSpPr>
          <p:spPr>
            <a:xfrm>
              <a:off x="6546056" y="3204301"/>
              <a:ext cx="22336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4E163A1-9BA1-4639-BA4F-63BF25086483}"/>
                </a:ext>
              </a:extLst>
            </p:cNvPr>
            <p:cNvGrpSpPr/>
            <p:nvPr/>
          </p:nvGrpSpPr>
          <p:grpSpPr>
            <a:xfrm>
              <a:off x="7842053" y="3325675"/>
              <a:ext cx="66778" cy="193157"/>
              <a:chOff x="7444755" y="3353842"/>
              <a:chExt cx="66778" cy="193157"/>
            </a:xfrm>
          </p:grpSpPr>
          <p:cxnSp>
            <p:nvCxnSpPr>
              <p:cNvPr id="266" name="Straight Connector 265">
                <a:extLst>
                  <a:ext uri="{FF2B5EF4-FFF2-40B4-BE49-F238E27FC236}">
                    <a16:creationId xmlns:a16="http://schemas.microsoft.com/office/drawing/2014/main" id="{3D360E21-B451-4B8E-AB50-DB7EBD36D71D}"/>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2E3CF153-D5C1-4A5B-9C4C-C369C6D35639}"/>
                  </a:ext>
                </a:extLst>
              </p:cNvPr>
              <p:cNvCxnSpPr>
                <a:cxnSpLocks/>
              </p:cNvCxnSpPr>
              <p:nvPr/>
            </p:nvCxnSpPr>
            <p:spPr>
              <a:xfrm>
                <a:off x="7478144" y="3356245"/>
                <a:ext cx="0" cy="19075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30514F86-744E-4C9C-A81A-F162EE9AF712}"/>
                  </a:ext>
                </a:extLst>
              </p:cNvPr>
              <p:cNvCxnSpPr>
                <a:cxnSpLocks/>
              </p:cNvCxnSpPr>
              <p:nvPr/>
            </p:nvCxnSpPr>
            <p:spPr>
              <a:xfrm>
                <a:off x="7444755" y="3544800"/>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84F577D-9623-4E37-98E1-C2B6E353E515}"/>
                </a:ext>
              </a:extLst>
            </p:cNvPr>
            <p:cNvGrpSpPr/>
            <p:nvPr/>
          </p:nvGrpSpPr>
          <p:grpSpPr>
            <a:xfrm>
              <a:off x="8392552" y="3324056"/>
              <a:ext cx="66778" cy="139747"/>
              <a:chOff x="7444755" y="3353842"/>
              <a:chExt cx="66778" cy="139747"/>
            </a:xfrm>
          </p:grpSpPr>
          <p:cxnSp>
            <p:nvCxnSpPr>
              <p:cNvPr id="263" name="Straight Connector 262">
                <a:extLst>
                  <a:ext uri="{FF2B5EF4-FFF2-40B4-BE49-F238E27FC236}">
                    <a16:creationId xmlns:a16="http://schemas.microsoft.com/office/drawing/2014/main" id="{805D84EF-AFF6-480D-B7A8-C1DD33B337B4}"/>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84F05473-CAA5-48AF-8FEE-4420FD1BA37F}"/>
                  </a:ext>
                </a:extLst>
              </p:cNvPr>
              <p:cNvCxnSpPr>
                <a:cxnSpLocks/>
              </p:cNvCxnSpPr>
              <p:nvPr/>
            </p:nvCxnSpPr>
            <p:spPr>
              <a:xfrm>
                <a:off x="7478144" y="3356245"/>
                <a:ext cx="0" cy="1373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82B493C-C51C-4544-8B00-1541A82B39A1}"/>
                  </a:ext>
                </a:extLst>
              </p:cNvPr>
              <p:cNvCxnSpPr>
                <a:cxnSpLocks/>
              </p:cNvCxnSpPr>
              <p:nvPr/>
            </p:nvCxnSpPr>
            <p:spPr>
              <a:xfrm>
                <a:off x="7444755" y="349003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EC11CEFC-829F-4FD8-B706-4446F0E51592}"/>
                </a:ext>
              </a:extLst>
            </p:cNvPr>
            <p:cNvGrpSpPr/>
            <p:nvPr/>
          </p:nvGrpSpPr>
          <p:grpSpPr>
            <a:xfrm>
              <a:off x="8548430" y="3541990"/>
              <a:ext cx="66778" cy="145927"/>
              <a:chOff x="7444755" y="3353842"/>
              <a:chExt cx="66778" cy="145927"/>
            </a:xfrm>
          </p:grpSpPr>
          <p:cxnSp>
            <p:nvCxnSpPr>
              <p:cNvPr id="260" name="Straight Connector 259">
                <a:extLst>
                  <a:ext uri="{FF2B5EF4-FFF2-40B4-BE49-F238E27FC236}">
                    <a16:creationId xmlns:a16="http://schemas.microsoft.com/office/drawing/2014/main" id="{AB474DD2-E371-4227-96C3-B9B494D6CEDA}"/>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E12DF70-D3EA-4CCE-A032-C86AF481C029}"/>
                  </a:ext>
                </a:extLst>
              </p:cNvPr>
              <p:cNvCxnSpPr>
                <a:cxnSpLocks/>
              </p:cNvCxnSpPr>
              <p:nvPr/>
            </p:nvCxnSpPr>
            <p:spPr>
              <a:xfrm>
                <a:off x="7478144" y="3356245"/>
                <a:ext cx="0" cy="1435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14AB49A-885E-4430-96DC-DC9D3794A30D}"/>
                  </a:ext>
                </a:extLst>
              </p:cNvPr>
              <p:cNvCxnSpPr>
                <a:cxnSpLocks/>
              </p:cNvCxnSpPr>
              <p:nvPr/>
            </p:nvCxnSpPr>
            <p:spPr>
              <a:xfrm>
                <a:off x="7444755" y="34995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BFF3A658-CECF-4A15-9F02-C0DE5DECAC3A}"/>
                </a:ext>
              </a:extLst>
            </p:cNvPr>
            <p:cNvSpPr/>
            <p:nvPr/>
          </p:nvSpPr>
          <p:spPr>
            <a:xfrm>
              <a:off x="11232817" y="3258286"/>
              <a:ext cx="120220" cy="10838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76" name="Rectangle 75">
              <a:extLst>
                <a:ext uri="{FF2B5EF4-FFF2-40B4-BE49-F238E27FC236}">
                  <a16:creationId xmlns:a16="http://schemas.microsoft.com/office/drawing/2014/main" id="{78DDBABB-F999-45A2-98FD-0390CEC6E4B2}"/>
                </a:ext>
              </a:extLst>
            </p:cNvPr>
            <p:cNvSpPr/>
            <p:nvPr/>
          </p:nvSpPr>
          <p:spPr>
            <a:xfrm>
              <a:off x="11388732" y="3258286"/>
              <a:ext cx="120220" cy="22571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77" name="Rectangle 76">
              <a:extLst>
                <a:ext uri="{FF2B5EF4-FFF2-40B4-BE49-F238E27FC236}">
                  <a16:creationId xmlns:a16="http://schemas.microsoft.com/office/drawing/2014/main" id="{C4CE5D02-DE7A-445E-9E60-429075B0C989}"/>
                </a:ext>
              </a:extLst>
            </p:cNvPr>
            <p:cNvSpPr/>
            <p:nvPr/>
          </p:nvSpPr>
          <p:spPr>
            <a:xfrm>
              <a:off x="10689116" y="3258286"/>
              <a:ext cx="120220" cy="14248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78" name="Rectangle 77">
              <a:extLst>
                <a:ext uri="{FF2B5EF4-FFF2-40B4-BE49-F238E27FC236}">
                  <a16:creationId xmlns:a16="http://schemas.microsoft.com/office/drawing/2014/main" id="{55AF6400-8C07-46D8-A90D-FBBFBF3F3A02}"/>
                </a:ext>
              </a:extLst>
            </p:cNvPr>
            <p:cNvSpPr/>
            <p:nvPr/>
          </p:nvSpPr>
          <p:spPr>
            <a:xfrm>
              <a:off x="10845031" y="3258286"/>
              <a:ext cx="120220" cy="3089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79" name="Rectangle 78">
              <a:extLst>
                <a:ext uri="{FF2B5EF4-FFF2-40B4-BE49-F238E27FC236}">
                  <a16:creationId xmlns:a16="http://schemas.microsoft.com/office/drawing/2014/main" id="{9F97E729-6A8F-4C47-ABC7-73FAD90F60CB}"/>
                </a:ext>
              </a:extLst>
            </p:cNvPr>
            <p:cNvSpPr/>
            <p:nvPr/>
          </p:nvSpPr>
          <p:spPr>
            <a:xfrm>
              <a:off x="10144181" y="3258286"/>
              <a:ext cx="120220" cy="7878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80" name="Rectangle 79">
              <a:extLst>
                <a:ext uri="{FF2B5EF4-FFF2-40B4-BE49-F238E27FC236}">
                  <a16:creationId xmlns:a16="http://schemas.microsoft.com/office/drawing/2014/main" id="{B1EECA9C-23F6-40C1-B25F-77646B89AFDD}"/>
                </a:ext>
              </a:extLst>
            </p:cNvPr>
            <p:cNvSpPr/>
            <p:nvPr/>
          </p:nvSpPr>
          <p:spPr>
            <a:xfrm>
              <a:off x="10300096" y="3258286"/>
              <a:ext cx="120220" cy="239482"/>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81" name="Rectangle 80">
              <a:extLst>
                <a:ext uri="{FF2B5EF4-FFF2-40B4-BE49-F238E27FC236}">
                  <a16:creationId xmlns:a16="http://schemas.microsoft.com/office/drawing/2014/main" id="{59A01CD4-8A57-48FA-A82D-A92B4C555DD4}"/>
                </a:ext>
              </a:extLst>
            </p:cNvPr>
            <p:cNvSpPr/>
            <p:nvPr/>
          </p:nvSpPr>
          <p:spPr>
            <a:xfrm>
              <a:off x="9601627" y="3258286"/>
              <a:ext cx="120220" cy="7647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82" name="Straight Connector 81">
              <a:extLst>
                <a:ext uri="{FF2B5EF4-FFF2-40B4-BE49-F238E27FC236}">
                  <a16:creationId xmlns:a16="http://schemas.microsoft.com/office/drawing/2014/main" id="{DAD39163-4414-4844-8991-6A0DD84914EB}"/>
                </a:ext>
              </a:extLst>
            </p:cNvPr>
            <p:cNvCxnSpPr>
              <a:cxnSpLocks/>
            </p:cNvCxnSpPr>
            <p:nvPr/>
          </p:nvCxnSpPr>
          <p:spPr>
            <a:xfrm>
              <a:off x="9448223" y="2897828"/>
              <a:ext cx="1470" cy="11015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9788891-6A8F-415E-A991-7C78730C801F}"/>
                </a:ext>
              </a:extLst>
            </p:cNvPr>
            <p:cNvCxnSpPr>
              <a:cxnSpLocks/>
            </p:cNvCxnSpPr>
            <p:nvPr/>
          </p:nvCxnSpPr>
          <p:spPr>
            <a:xfrm>
              <a:off x="9413635" y="3432696"/>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49CE5FA-6C1A-4DA7-9212-12E1BC89FE52}"/>
                </a:ext>
              </a:extLst>
            </p:cNvPr>
            <p:cNvCxnSpPr>
              <a:cxnSpLocks/>
            </p:cNvCxnSpPr>
            <p:nvPr/>
          </p:nvCxnSpPr>
          <p:spPr>
            <a:xfrm>
              <a:off x="9411060" y="3080698"/>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2D10F-0B2B-4E37-95A7-B1B3693C772D}"/>
                </a:ext>
              </a:extLst>
            </p:cNvPr>
            <p:cNvCxnSpPr>
              <a:cxnSpLocks/>
            </p:cNvCxnSpPr>
            <p:nvPr/>
          </p:nvCxnSpPr>
          <p:spPr>
            <a:xfrm>
              <a:off x="9411918" y="2902321"/>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285901A-C211-4132-A403-71B1D946CD78}"/>
                </a:ext>
              </a:extLst>
            </p:cNvPr>
            <p:cNvSpPr txBox="1"/>
            <p:nvPr/>
          </p:nvSpPr>
          <p:spPr>
            <a:xfrm>
              <a:off x="9152479" y="2809412"/>
              <a:ext cx="270396" cy="195814"/>
            </a:xfrm>
            <a:prstGeom prst="rect">
              <a:avLst/>
            </a:prstGeom>
            <a:noFill/>
          </p:spPr>
          <p:txBody>
            <a:bodyPr wrap="square" lIns="36000" tIns="36000" rIns="36000" bIns="36000" rtlCol="0">
              <a:spAutoFit/>
            </a:bodyPr>
            <a:lstStyle/>
            <a:p>
              <a:pPr algn="r"/>
              <a:r>
                <a:rPr lang="en-GB" sz="800"/>
                <a:t>20</a:t>
              </a:r>
            </a:p>
          </p:txBody>
        </p:sp>
        <p:sp>
          <p:nvSpPr>
            <p:cNvPr id="87" name="TextBox 86">
              <a:extLst>
                <a:ext uri="{FF2B5EF4-FFF2-40B4-BE49-F238E27FC236}">
                  <a16:creationId xmlns:a16="http://schemas.microsoft.com/office/drawing/2014/main" id="{E6347784-A781-4340-8955-33F36FFC5E97}"/>
                </a:ext>
              </a:extLst>
            </p:cNvPr>
            <p:cNvSpPr txBox="1"/>
            <p:nvPr/>
          </p:nvSpPr>
          <p:spPr>
            <a:xfrm>
              <a:off x="9152479" y="2985616"/>
              <a:ext cx="270396" cy="195814"/>
            </a:xfrm>
            <a:prstGeom prst="rect">
              <a:avLst/>
            </a:prstGeom>
            <a:noFill/>
          </p:spPr>
          <p:txBody>
            <a:bodyPr wrap="square" lIns="36000" tIns="36000" rIns="36000" bIns="36000" rtlCol="0">
              <a:spAutoFit/>
            </a:bodyPr>
            <a:lstStyle/>
            <a:p>
              <a:pPr algn="r"/>
              <a:r>
                <a:rPr lang="en-GB" sz="800"/>
                <a:t>10</a:t>
              </a:r>
            </a:p>
          </p:txBody>
        </p:sp>
        <p:sp>
          <p:nvSpPr>
            <p:cNvPr id="88" name="TextBox 87">
              <a:extLst>
                <a:ext uri="{FF2B5EF4-FFF2-40B4-BE49-F238E27FC236}">
                  <a16:creationId xmlns:a16="http://schemas.microsoft.com/office/drawing/2014/main" id="{8B778A35-5228-4CF6-8204-C29793123489}"/>
                </a:ext>
              </a:extLst>
            </p:cNvPr>
            <p:cNvSpPr txBox="1"/>
            <p:nvPr/>
          </p:nvSpPr>
          <p:spPr>
            <a:xfrm>
              <a:off x="9152479" y="3160163"/>
              <a:ext cx="270396" cy="195814"/>
            </a:xfrm>
            <a:prstGeom prst="rect">
              <a:avLst/>
            </a:prstGeom>
            <a:noFill/>
          </p:spPr>
          <p:txBody>
            <a:bodyPr wrap="square" lIns="36000" tIns="36000" rIns="36000" bIns="36000" rtlCol="0">
              <a:spAutoFit/>
            </a:bodyPr>
            <a:lstStyle/>
            <a:p>
              <a:pPr algn="r"/>
              <a:r>
                <a:rPr lang="en-GB" sz="800"/>
                <a:t>0</a:t>
              </a:r>
            </a:p>
          </p:txBody>
        </p:sp>
        <p:sp>
          <p:nvSpPr>
            <p:cNvPr id="89" name="TextBox 88">
              <a:extLst>
                <a:ext uri="{FF2B5EF4-FFF2-40B4-BE49-F238E27FC236}">
                  <a16:creationId xmlns:a16="http://schemas.microsoft.com/office/drawing/2014/main" id="{6AD452A1-521C-45EA-937E-DF649245D15A}"/>
                </a:ext>
              </a:extLst>
            </p:cNvPr>
            <p:cNvSpPr txBox="1"/>
            <p:nvPr/>
          </p:nvSpPr>
          <p:spPr>
            <a:xfrm>
              <a:off x="9152479" y="3335769"/>
              <a:ext cx="270396" cy="195814"/>
            </a:xfrm>
            <a:prstGeom prst="rect">
              <a:avLst/>
            </a:prstGeom>
            <a:noFill/>
          </p:spPr>
          <p:txBody>
            <a:bodyPr wrap="square" lIns="36000" tIns="36000" rIns="36000" bIns="36000" rtlCol="0">
              <a:spAutoFit/>
            </a:bodyPr>
            <a:lstStyle/>
            <a:p>
              <a:pPr algn="r"/>
              <a:r>
                <a:rPr lang="en-GB" sz="800"/>
                <a:t>−10</a:t>
              </a:r>
            </a:p>
          </p:txBody>
        </p:sp>
        <p:sp>
          <p:nvSpPr>
            <p:cNvPr id="90" name="TextBox 89">
              <a:extLst>
                <a:ext uri="{FF2B5EF4-FFF2-40B4-BE49-F238E27FC236}">
                  <a16:creationId xmlns:a16="http://schemas.microsoft.com/office/drawing/2014/main" id="{EEAF4A0E-4EA7-4E08-A1BE-427FF76F4B90}"/>
                </a:ext>
              </a:extLst>
            </p:cNvPr>
            <p:cNvSpPr txBox="1"/>
            <p:nvPr/>
          </p:nvSpPr>
          <p:spPr>
            <a:xfrm>
              <a:off x="9152479" y="3520871"/>
              <a:ext cx="270396" cy="195814"/>
            </a:xfrm>
            <a:prstGeom prst="rect">
              <a:avLst/>
            </a:prstGeom>
            <a:noFill/>
          </p:spPr>
          <p:txBody>
            <a:bodyPr wrap="square" lIns="36000" tIns="36000" rIns="36000" bIns="36000" rtlCol="0">
              <a:spAutoFit/>
            </a:bodyPr>
            <a:lstStyle/>
            <a:p>
              <a:pPr algn="r"/>
              <a:r>
                <a:rPr lang="en-GB" sz="800"/>
                <a:t>−20</a:t>
              </a:r>
            </a:p>
          </p:txBody>
        </p:sp>
        <p:sp>
          <p:nvSpPr>
            <p:cNvPr id="91" name="TextBox 90">
              <a:extLst>
                <a:ext uri="{FF2B5EF4-FFF2-40B4-BE49-F238E27FC236}">
                  <a16:creationId xmlns:a16="http://schemas.microsoft.com/office/drawing/2014/main" id="{7CE58F5A-6BCA-49D4-9A31-A8F6581013A1}"/>
                </a:ext>
              </a:extLst>
            </p:cNvPr>
            <p:cNvSpPr txBox="1"/>
            <p:nvPr/>
          </p:nvSpPr>
          <p:spPr>
            <a:xfrm>
              <a:off x="9152479" y="3893411"/>
              <a:ext cx="270396" cy="195814"/>
            </a:xfrm>
            <a:prstGeom prst="rect">
              <a:avLst/>
            </a:prstGeom>
            <a:noFill/>
          </p:spPr>
          <p:txBody>
            <a:bodyPr wrap="square" lIns="36000" tIns="36000" rIns="36000" bIns="36000" rtlCol="0">
              <a:spAutoFit/>
            </a:bodyPr>
            <a:lstStyle/>
            <a:p>
              <a:pPr algn="r"/>
              <a:r>
                <a:rPr lang="en-GB" sz="800"/>
                <a:t>−40</a:t>
              </a:r>
            </a:p>
          </p:txBody>
        </p:sp>
        <p:sp>
          <p:nvSpPr>
            <p:cNvPr id="92" name="TextBox 91">
              <a:extLst>
                <a:ext uri="{FF2B5EF4-FFF2-40B4-BE49-F238E27FC236}">
                  <a16:creationId xmlns:a16="http://schemas.microsoft.com/office/drawing/2014/main" id="{50D67924-B268-4061-A44E-DD209DEE4CFE}"/>
                </a:ext>
              </a:extLst>
            </p:cNvPr>
            <p:cNvSpPr txBox="1"/>
            <p:nvPr/>
          </p:nvSpPr>
          <p:spPr>
            <a:xfrm>
              <a:off x="9522032" y="3883575"/>
              <a:ext cx="426967" cy="195814"/>
            </a:xfrm>
            <a:prstGeom prst="rect">
              <a:avLst/>
            </a:prstGeom>
            <a:noFill/>
          </p:spPr>
          <p:txBody>
            <a:bodyPr wrap="none" lIns="36000" tIns="36000" rIns="36000" bIns="36000" rtlCol="0">
              <a:spAutoFit/>
            </a:bodyPr>
            <a:lstStyle/>
            <a:p>
              <a:pPr algn="r"/>
              <a:r>
                <a:rPr lang="en-GB" sz="800"/>
                <a:t>Medium</a:t>
              </a:r>
            </a:p>
          </p:txBody>
        </p:sp>
        <p:sp>
          <p:nvSpPr>
            <p:cNvPr id="93" name="TextBox 92">
              <a:extLst>
                <a:ext uri="{FF2B5EF4-FFF2-40B4-BE49-F238E27FC236}">
                  <a16:creationId xmlns:a16="http://schemas.microsoft.com/office/drawing/2014/main" id="{D526FBD2-C6F3-44EC-BC0E-BE1616301FA4}"/>
                </a:ext>
              </a:extLst>
            </p:cNvPr>
            <p:cNvSpPr txBox="1"/>
            <p:nvPr/>
          </p:nvSpPr>
          <p:spPr>
            <a:xfrm>
              <a:off x="10128077" y="3883575"/>
              <a:ext cx="282927" cy="221191"/>
            </a:xfrm>
            <a:prstGeom prst="rect">
              <a:avLst/>
            </a:prstGeom>
            <a:noFill/>
          </p:spPr>
          <p:txBody>
            <a:bodyPr wrap="none" lIns="36000" tIns="36000" rIns="36000" bIns="36000" rtlCol="0">
              <a:spAutoFit/>
            </a:bodyPr>
            <a:lstStyle/>
            <a:p>
              <a:pPr algn="r"/>
              <a:r>
                <a:rPr lang="en-GB" sz="800"/>
                <a:t>IL-25</a:t>
              </a:r>
            </a:p>
          </p:txBody>
        </p:sp>
        <p:sp>
          <p:nvSpPr>
            <p:cNvPr id="94" name="TextBox 93">
              <a:extLst>
                <a:ext uri="{FF2B5EF4-FFF2-40B4-BE49-F238E27FC236}">
                  <a16:creationId xmlns:a16="http://schemas.microsoft.com/office/drawing/2014/main" id="{EAB4EC53-27EB-486E-96BC-435F7816219F}"/>
                </a:ext>
              </a:extLst>
            </p:cNvPr>
            <p:cNvSpPr txBox="1"/>
            <p:nvPr/>
          </p:nvSpPr>
          <p:spPr>
            <a:xfrm>
              <a:off x="10676394" y="3884862"/>
              <a:ext cx="276285" cy="195814"/>
            </a:xfrm>
            <a:prstGeom prst="rect">
              <a:avLst/>
            </a:prstGeom>
            <a:noFill/>
          </p:spPr>
          <p:txBody>
            <a:bodyPr wrap="none" lIns="36000" tIns="36000" rIns="36000" bIns="36000" rtlCol="0">
              <a:spAutoFit/>
            </a:bodyPr>
            <a:lstStyle/>
            <a:p>
              <a:pPr algn="r"/>
              <a:r>
                <a:rPr lang="en-GB" sz="800"/>
                <a:t>IL-33</a:t>
              </a:r>
            </a:p>
          </p:txBody>
        </p:sp>
        <p:sp>
          <p:nvSpPr>
            <p:cNvPr id="95" name="TextBox 94">
              <a:extLst>
                <a:ext uri="{FF2B5EF4-FFF2-40B4-BE49-F238E27FC236}">
                  <a16:creationId xmlns:a16="http://schemas.microsoft.com/office/drawing/2014/main" id="{DF33F57E-EFBA-4FE7-BA07-F0AA81BF2558}"/>
                </a:ext>
              </a:extLst>
            </p:cNvPr>
            <p:cNvSpPr txBox="1"/>
            <p:nvPr/>
          </p:nvSpPr>
          <p:spPr>
            <a:xfrm rot="16200000">
              <a:off x="8602562" y="3352251"/>
              <a:ext cx="1095674" cy="195814"/>
            </a:xfrm>
            <a:prstGeom prst="rect">
              <a:avLst/>
            </a:prstGeom>
            <a:noFill/>
          </p:spPr>
          <p:txBody>
            <a:bodyPr wrap="square" lIns="36000" tIns="36000" rIns="36000" bIns="36000" rtlCol="0">
              <a:spAutoFit/>
            </a:bodyPr>
            <a:lstStyle/>
            <a:p>
              <a:pPr algn="ctr"/>
              <a:r>
                <a:rPr lang="en-GB" sz="800"/>
                <a:t>Percent change</a:t>
              </a:r>
            </a:p>
          </p:txBody>
        </p:sp>
        <p:cxnSp>
          <p:nvCxnSpPr>
            <p:cNvPr id="96" name="Straight Connector 95">
              <a:extLst>
                <a:ext uri="{FF2B5EF4-FFF2-40B4-BE49-F238E27FC236}">
                  <a16:creationId xmlns:a16="http://schemas.microsoft.com/office/drawing/2014/main" id="{2DA0AF08-C0F7-4A7D-8368-5A049C979369}"/>
                </a:ext>
              </a:extLst>
            </p:cNvPr>
            <p:cNvCxnSpPr>
              <a:cxnSpLocks/>
            </p:cNvCxnSpPr>
            <p:nvPr/>
          </p:nvCxnSpPr>
          <p:spPr>
            <a:xfrm>
              <a:off x="9414551" y="3620600"/>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951BE5B-20A7-42AD-B0DD-31C233F22E1F}"/>
                </a:ext>
              </a:extLst>
            </p:cNvPr>
            <p:cNvSpPr txBox="1"/>
            <p:nvPr/>
          </p:nvSpPr>
          <p:spPr>
            <a:xfrm>
              <a:off x="9153395" y="3709060"/>
              <a:ext cx="270396" cy="195814"/>
            </a:xfrm>
            <a:prstGeom prst="rect">
              <a:avLst/>
            </a:prstGeom>
            <a:noFill/>
          </p:spPr>
          <p:txBody>
            <a:bodyPr wrap="square" lIns="36000" tIns="36000" rIns="36000" bIns="36000" rtlCol="0">
              <a:spAutoFit/>
            </a:bodyPr>
            <a:lstStyle/>
            <a:p>
              <a:pPr algn="r"/>
              <a:r>
                <a:rPr lang="en-GB" sz="800"/>
                <a:t>−30</a:t>
              </a:r>
            </a:p>
          </p:txBody>
        </p:sp>
        <p:sp>
          <p:nvSpPr>
            <p:cNvPr id="98" name="TextBox 97">
              <a:extLst>
                <a:ext uri="{FF2B5EF4-FFF2-40B4-BE49-F238E27FC236}">
                  <a16:creationId xmlns:a16="http://schemas.microsoft.com/office/drawing/2014/main" id="{EEB293BB-55A6-4430-85BF-8A6C8DA6C736}"/>
                </a:ext>
              </a:extLst>
            </p:cNvPr>
            <p:cNvSpPr txBox="1"/>
            <p:nvPr/>
          </p:nvSpPr>
          <p:spPr>
            <a:xfrm>
              <a:off x="11229291" y="3884862"/>
              <a:ext cx="265063" cy="195814"/>
            </a:xfrm>
            <a:prstGeom prst="rect">
              <a:avLst/>
            </a:prstGeom>
            <a:noFill/>
          </p:spPr>
          <p:txBody>
            <a:bodyPr wrap="none" lIns="36000" tIns="36000" rIns="36000" bIns="36000" rtlCol="0">
              <a:spAutoFit/>
            </a:bodyPr>
            <a:lstStyle/>
            <a:p>
              <a:pPr algn="r"/>
              <a:r>
                <a:rPr lang="en-GB" sz="800"/>
                <a:t>TSLP</a:t>
              </a:r>
            </a:p>
          </p:txBody>
        </p:sp>
        <p:cxnSp>
          <p:nvCxnSpPr>
            <p:cNvPr id="99" name="Straight Connector 98">
              <a:extLst>
                <a:ext uri="{FF2B5EF4-FFF2-40B4-BE49-F238E27FC236}">
                  <a16:creationId xmlns:a16="http://schemas.microsoft.com/office/drawing/2014/main" id="{AD03436E-47E2-4B71-A63A-D429BB47D89C}"/>
                </a:ext>
              </a:extLst>
            </p:cNvPr>
            <p:cNvCxnSpPr>
              <a:cxnSpLocks/>
            </p:cNvCxnSpPr>
            <p:nvPr/>
          </p:nvCxnSpPr>
          <p:spPr>
            <a:xfrm>
              <a:off x="9412166" y="3808504"/>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7C68C28-0F10-4C7A-B445-D3F950C38600}"/>
                </a:ext>
              </a:extLst>
            </p:cNvPr>
            <p:cNvCxnSpPr>
              <a:cxnSpLocks/>
            </p:cNvCxnSpPr>
            <p:nvPr/>
          </p:nvCxnSpPr>
          <p:spPr>
            <a:xfrm>
              <a:off x="9409784" y="3996409"/>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Content Placeholder 2">
              <a:extLst>
                <a:ext uri="{FF2B5EF4-FFF2-40B4-BE49-F238E27FC236}">
                  <a16:creationId xmlns:a16="http://schemas.microsoft.com/office/drawing/2014/main" id="{91C3EBA1-AE32-4347-81E3-9A805A216F49}"/>
                </a:ext>
              </a:extLst>
            </p:cNvPr>
            <p:cNvSpPr txBox="1">
              <a:spLocks/>
            </p:cNvSpPr>
            <p:nvPr/>
          </p:nvSpPr>
          <p:spPr>
            <a:xfrm>
              <a:off x="9448223" y="2763296"/>
              <a:ext cx="2198469" cy="160490"/>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Maximal shortening velocity</a:t>
              </a:r>
            </a:p>
          </p:txBody>
        </p:sp>
        <p:sp>
          <p:nvSpPr>
            <p:cNvPr id="102" name="Rectangle 101">
              <a:extLst>
                <a:ext uri="{FF2B5EF4-FFF2-40B4-BE49-F238E27FC236}">
                  <a16:creationId xmlns:a16="http://schemas.microsoft.com/office/drawing/2014/main" id="{532E8CF5-4034-4B68-8242-CC748B46B7E9}"/>
                </a:ext>
              </a:extLst>
            </p:cNvPr>
            <p:cNvSpPr/>
            <p:nvPr/>
          </p:nvSpPr>
          <p:spPr>
            <a:xfrm>
              <a:off x="9757542" y="3258286"/>
              <a:ext cx="120220" cy="23243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103" name="Straight Connector 102">
              <a:extLst>
                <a:ext uri="{FF2B5EF4-FFF2-40B4-BE49-F238E27FC236}">
                  <a16:creationId xmlns:a16="http://schemas.microsoft.com/office/drawing/2014/main" id="{D4C58D18-2CC0-443B-9EF2-EDA551C1A05A}"/>
                </a:ext>
              </a:extLst>
            </p:cNvPr>
            <p:cNvCxnSpPr>
              <a:cxnSpLocks/>
            </p:cNvCxnSpPr>
            <p:nvPr/>
          </p:nvCxnSpPr>
          <p:spPr>
            <a:xfrm>
              <a:off x="9413079" y="3259078"/>
              <a:ext cx="22336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680519B9-0B0F-437F-90DF-D0A0161F1DD2}"/>
                </a:ext>
              </a:extLst>
            </p:cNvPr>
            <p:cNvGrpSpPr/>
            <p:nvPr/>
          </p:nvGrpSpPr>
          <p:grpSpPr>
            <a:xfrm>
              <a:off x="9628348" y="3273671"/>
              <a:ext cx="66778" cy="131426"/>
              <a:chOff x="6894677" y="3434803"/>
              <a:chExt cx="66778" cy="131426"/>
            </a:xfrm>
          </p:grpSpPr>
          <p:cxnSp>
            <p:nvCxnSpPr>
              <p:cNvPr id="257" name="Straight Connector 256">
                <a:extLst>
                  <a:ext uri="{FF2B5EF4-FFF2-40B4-BE49-F238E27FC236}">
                    <a16:creationId xmlns:a16="http://schemas.microsoft.com/office/drawing/2014/main" id="{FC3A1C8D-6599-46E2-966D-10B653C5C055}"/>
                  </a:ext>
                </a:extLst>
              </p:cNvPr>
              <p:cNvCxnSpPr>
                <a:cxnSpLocks/>
              </p:cNvCxnSpPr>
              <p:nvPr/>
            </p:nvCxnSpPr>
            <p:spPr>
              <a:xfrm>
                <a:off x="6894677" y="343480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583508A1-CBC1-4F8D-9F72-693D9EEEBFFA}"/>
                  </a:ext>
                </a:extLst>
              </p:cNvPr>
              <p:cNvCxnSpPr>
                <a:cxnSpLocks/>
              </p:cNvCxnSpPr>
              <p:nvPr/>
            </p:nvCxnSpPr>
            <p:spPr>
              <a:xfrm>
                <a:off x="6928066" y="3436144"/>
                <a:ext cx="0" cy="1300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515FE4D-625D-4B0C-9A9B-256E043F0E3F}"/>
                  </a:ext>
                </a:extLst>
              </p:cNvPr>
              <p:cNvCxnSpPr>
                <a:cxnSpLocks/>
              </p:cNvCxnSpPr>
              <p:nvPr/>
            </p:nvCxnSpPr>
            <p:spPr>
              <a:xfrm>
                <a:off x="6894677" y="356622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B8850982-0C71-491E-82DE-2FC5689A029E}"/>
                </a:ext>
              </a:extLst>
            </p:cNvPr>
            <p:cNvGrpSpPr/>
            <p:nvPr/>
          </p:nvGrpSpPr>
          <p:grpSpPr>
            <a:xfrm>
              <a:off x="10173664" y="3228430"/>
              <a:ext cx="66778" cy="233787"/>
              <a:chOff x="7444755" y="3368128"/>
              <a:chExt cx="66778" cy="233787"/>
            </a:xfrm>
          </p:grpSpPr>
          <p:cxnSp>
            <p:nvCxnSpPr>
              <p:cNvPr id="254" name="Straight Connector 253">
                <a:extLst>
                  <a:ext uri="{FF2B5EF4-FFF2-40B4-BE49-F238E27FC236}">
                    <a16:creationId xmlns:a16="http://schemas.microsoft.com/office/drawing/2014/main" id="{5D92E850-C682-40E1-B39F-59AF02CAB5AB}"/>
                  </a:ext>
                </a:extLst>
              </p:cNvPr>
              <p:cNvCxnSpPr>
                <a:cxnSpLocks/>
              </p:cNvCxnSpPr>
              <p:nvPr/>
            </p:nvCxnSpPr>
            <p:spPr>
              <a:xfrm>
                <a:off x="7444755" y="336812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04AD8F5-A219-4331-A1A0-690F1D5BA71F}"/>
                  </a:ext>
                </a:extLst>
              </p:cNvPr>
              <p:cNvCxnSpPr>
                <a:cxnSpLocks/>
              </p:cNvCxnSpPr>
              <p:nvPr/>
            </p:nvCxnSpPr>
            <p:spPr>
              <a:xfrm>
                <a:off x="7478144" y="3369469"/>
                <a:ext cx="0" cy="2324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AB11EEE-02CA-4959-9C93-7BF431BE23EC}"/>
                  </a:ext>
                </a:extLst>
              </p:cNvPr>
              <p:cNvCxnSpPr>
                <a:cxnSpLocks/>
              </p:cNvCxnSpPr>
              <p:nvPr/>
            </p:nvCxnSpPr>
            <p:spPr>
              <a:xfrm>
                <a:off x="7444755" y="3599570"/>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484C251C-3D52-4737-B029-C860EDD7E58D}"/>
                </a:ext>
              </a:extLst>
            </p:cNvPr>
            <p:cNvGrpSpPr/>
            <p:nvPr/>
          </p:nvGrpSpPr>
          <p:grpSpPr>
            <a:xfrm>
              <a:off x="10868418" y="3414129"/>
              <a:ext cx="66778" cy="327505"/>
              <a:chOff x="8153795" y="3644316"/>
              <a:chExt cx="66778" cy="327505"/>
            </a:xfrm>
          </p:grpSpPr>
          <p:cxnSp>
            <p:nvCxnSpPr>
              <p:cNvPr id="251" name="Straight Connector 250">
                <a:extLst>
                  <a:ext uri="{FF2B5EF4-FFF2-40B4-BE49-F238E27FC236}">
                    <a16:creationId xmlns:a16="http://schemas.microsoft.com/office/drawing/2014/main" id="{0BA2A1F1-8EC4-4556-8754-825EBEC5EC2F}"/>
                  </a:ext>
                </a:extLst>
              </p:cNvPr>
              <p:cNvCxnSpPr>
                <a:cxnSpLocks/>
              </p:cNvCxnSpPr>
              <p:nvPr/>
            </p:nvCxnSpPr>
            <p:spPr>
              <a:xfrm>
                <a:off x="81537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932AF3AE-E034-42B9-8D67-0F03373A53A5}"/>
                  </a:ext>
                </a:extLst>
              </p:cNvPr>
              <p:cNvCxnSpPr>
                <a:cxnSpLocks/>
              </p:cNvCxnSpPr>
              <p:nvPr/>
            </p:nvCxnSpPr>
            <p:spPr>
              <a:xfrm>
                <a:off x="8187184" y="3644316"/>
                <a:ext cx="0" cy="3275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8734C55-67DF-48F7-B261-62FD9F6EB51E}"/>
                  </a:ext>
                </a:extLst>
              </p:cNvPr>
              <p:cNvCxnSpPr>
                <a:cxnSpLocks/>
              </p:cNvCxnSpPr>
              <p:nvPr/>
            </p:nvCxnSpPr>
            <p:spPr>
              <a:xfrm>
                <a:off x="8153795" y="396907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1EE1847-2ABE-4E9C-9A5D-3E524319F50F}"/>
                </a:ext>
              </a:extLst>
            </p:cNvPr>
            <p:cNvGrpSpPr/>
            <p:nvPr/>
          </p:nvGrpSpPr>
          <p:grpSpPr>
            <a:xfrm>
              <a:off x="9781923" y="3374084"/>
              <a:ext cx="66778" cy="234982"/>
              <a:chOff x="7055395" y="3644757"/>
              <a:chExt cx="66778" cy="234982"/>
            </a:xfrm>
          </p:grpSpPr>
          <p:cxnSp>
            <p:nvCxnSpPr>
              <p:cNvPr id="248" name="Straight Connector 247">
                <a:extLst>
                  <a:ext uri="{FF2B5EF4-FFF2-40B4-BE49-F238E27FC236}">
                    <a16:creationId xmlns:a16="http://schemas.microsoft.com/office/drawing/2014/main" id="{C730A5AE-1BC5-4281-A5A2-5E5854424F97}"/>
                  </a:ext>
                </a:extLst>
              </p:cNvPr>
              <p:cNvCxnSpPr>
                <a:cxnSpLocks/>
              </p:cNvCxnSpPr>
              <p:nvPr/>
            </p:nvCxnSpPr>
            <p:spPr>
              <a:xfrm>
                <a:off x="70553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AC63DFF-BDD0-4411-9AF0-6415EAD721BC}"/>
                  </a:ext>
                </a:extLst>
              </p:cNvPr>
              <p:cNvCxnSpPr>
                <a:cxnSpLocks/>
              </p:cNvCxnSpPr>
              <p:nvPr/>
            </p:nvCxnSpPr>
            <p:spPr>
              <a:xfrm>
                <a:off x="7088784" y="3646098"/>
                <a:ext cx="0" cy="2336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2FF43A6-34DB-4E92-A407-AAC589D206B2}"/>
                  </a:ext>
                </a:extLst>
              </p:cNvPr>
              <p:cNvCxnSpPr>
                <a:cxnSpLocks/>
              </p:cNvCxnSpPr>
              <p:nvPr/>
            </p:nvCxnSpPr>
            <p:spPr>
              <a:xfrm>
                <a:off x="7055395" y="387973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82C305C6-E288-47E6-9226-9BFE5E499AD9}"/>
                </a:ext>
              </a:extLst>
            </p:cNvPr>
            <p:cNvGrpSpPr/>
            <p:nvPr/>
          </p:nvGrpSpPr>
          <p:grpSpPr>
            <a:xfrm>
              <a:off x="10324197" y="3418887"/>
              <a:ext cx="66778" cy="167146"/>
              <a:chOff x="7055395" y="3649519"/>
              <a:chExt cx="66778" cy="167146"/>
            </a:xfrm>
          </p:grpSpPr>
          <p:cxnSp>
            <p:nvCxnSpPr>
              <p:cNvPr id="245" name="Straight Connector 244">
                <a:extLst>
                  <a:ext uri="{FF2B5EF4-FFF2-40B4-BE49-F238E27FC236}">
                    <a16:creationId xmlns:a16="http://schemas.microsoft.com/office/drawing/2014/main" id="{6F2DFD9F-B407-4F4D-97A1-CBC138F85577}"/>
                  </a:ext>
                </a:extLst>
              </p:cNvPr>
              <p:cNvCxnSpPr>
                <a:cxnSpLocks/>
              </p:cNvCxnSpPr>
              <p:nvPr/>
            </p:nvCxnSpPr>
            <p:spPr>
              <a:xfrm>
                <a:off x="7055395" y="364951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5041EE1-8424-4496-A7F3-D3519E87D87B}"/>
                  </a:ext>
                </a:extLst>
              </p:cNvPr>
              <p:cNvCxnSpPr>
                <a:cxnSpLocks/>
              </p:cNvCxnSpPr>
              <p:nvPr/>
            </p:nvCxnSpPr>
            <p:spPr>
              <a:xfrm>
                <a:off x="7088784" y="3650123"/>
                <a:ext cx="0" cy="1665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16DCE05-B6A0-42A8-9EE4-25579FE849F9}"/>
                  </a:ext>
                </a:extLst>
              </p:cNvPr>
              <p:cNvCxnSpPr>
                <a:cxnSpLocks/>
              </p:cNvCxnSpPr>
              <p:nvPr/>
            </p:nvCxnSpPr>
            <p:spPr>
              <a:xfrm>
                <a:off x="7055395" y="3816665"/>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3B93286A-B7A7-4FF9-8E95-402DA77562DA}"/>
                </a:ext>
              </a:extLst>
            </p:cNvPr>
            <p:cNvGrpSpPr/>
            <p:nvPr/>
          </p:nvGrpSpPr>
          <p:grpSpPr>
            <a:xfrm>
              <a:off x="10716219" y="3281225"/>
              <a:ext cx="66778" cy="255252"/>
              <a:chOff x="7444755" y="3353842"/>
              <a:chExt cx="66778" cy="255252"/>
            </a:xfrm>
          </p:grpSpPr>
          <p:cxnSp>
            <p:nvCxnSpPr>
              <p:cNvPr id="242" name="Straight Connector 241">
                <a:extLst>
                  <a:ext uri="{FF2B5EF4-FFF2-40B4-BE49-F238E27FC236}">
                    <a16:creationId xmlns:a16="http://schemas.microsoft.com/office/drawing/2014/main" id="{014E7985-B002-4C72-A8C4-6276B33D6D1A}"/>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0180983-4E2D-41BC-B58A-0021AEF7A923}"/>
                  </a:ext>
                </a:extLst>
              </p:cNvPr>
              <p:cNvCxnSpPr>
                <a:cxnSpLocks/>
              </p:cNvCxnSpPr>
              <p:nvPr/>
            </p:nvCxnSpPr>
            <p:spPr>
              <a:xfrm>
                <a:off x="7478144" y="3356245"/>
                <a:ext cx="0" cy="252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EB37A1C-597A-44C0-8E8D-235928BB83AD}"/>
                  </a:ext>
                </a:extLst>
              </p:cNvPr>
              <p:cNvCxnSpPr>
                <a:cxnSpLocks/>
              </p:cNvCxnSpPr>
              <p:nvPr/>
            </p:nvCxnSpPr>
            <p:spPr>
              <a:xfrm>
                <a:off x="7444755" y="3609094"/>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090BEA9-4FA3-42E1-ABB5-21D78D25DFE1}"/>
                </a:ext>
              </a:extLst>
            </p:cNvPr>
            <p:cNvGrpSpPr/>
            <p:nvPr/>
          </p:nvGrpSpPr>
          <p:grpSpPr>
            <a:xfrm>
              <a:off x="11259575" y="3277227"/>
              <a:ext cx="66778" cy="195721"/>
              <a:chOff x="7444755" y="3353842"/>
              <a:chExt cx="66778" cy="195721"/>
            </a:xfrm>
          </p:grpSpPr>
          <p:cxnSp>
            <p:nvCxnSpPr>
              <p:cNvPr id="239" name="Straight Connector 238">
                <a:extLst>
                  <a:ext uri="{FF2B5EF4-FFF2-40B4-BE49-F238E27FC236}">
                    <a16:creationId xmlns:a16="http://schemas.microsoft.com/office/drawing/2014/main" id="{81B8A104-E04E-46B5-B9C2-194B8DC2B463}"/>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BC984D3-CE3B-4F4D-9A60-B30D52093249}"/>
                  </a:ext>
                </a:extLst>
              </p:cNvPr>
              <p:cNvCxnSpPr>
                <a:cxnSpLocks/>
              </p:cNvCxnSpPr>
              <p:nvPr/>
            </p:nvCxnSpPr>
            <p:spPr>
              <a:xfrm>
                <a:off x="7478144" y="3356245"/>
                <a:ext cx="0" cy="1933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8FE06C0-BCFE-47BC-AEBE-72762AB78486}"/>
                  </a:ext>
                </a:extLst>
              </p:cNvPr>
              <p:cNvCxnSpPr>
                <a:cxnSpLocks/>
              </p:cNvCxnSpPr>
              <p:nvPr/>
            </p:nvCxnSpPr>
            <p:spPr>
              <a:xfrm>
                <a:off x="7444755" y="354956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A135FB86-43E4-4E2E-9897-9213F66AAD3C}"/>
                </a:ext>
              </a:extLst>
            </p:cNvPr>
            <p:cNvGrpSpPr/>
            <p:nvPr/>
          </p:nvGrpSpPr>
          <p:grpSpPr>
            <a:xfrm>
              <a:off x="11415453" y="3307040"/>
              <a:ext cx="66778" cy="367107"/>
              <a:chOff x="7444755" y="3353842"/>
              <a:chExt cx="66778" cy="367107"/>
            </a:xfrm>
          </p:grpSpPr>
          <p:cxnSp>
            <p:nvCxnSpPr>
              <p:cNvPr id="236" name="Straight Connector 235">
                <a:extLst>
                  <a:ext uri="{FF2B5EF4-FFF2-40B4-BE49-F238E27FC236}">
                    <a16:creationId xmlns:a16="http://schemas.microsoft.com/office/drawing/2014/main" id="{1FE102FB-ABE8-47AB-8AB8-BFE475B240B4}"/>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8BFE14F-1655-4E4E-B5B1-96BD4DF23F40}"/>
                  </a:ext>
                </a:extLst>
              </p:cNvPr>
              <p:cNvCxnSpPr>
                <a:cxnSpLocks/>
              </p:cNvCxnSpPr>
              <p:nvPr/>
            </p:nvCxnSpPr>
            <p:spPr>
              <a:xfrm>
                <a:off x="7478144" y="3356245"/>
                <a:ext cx="0" cy="3647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D7EE862-1EBB-42A1-AA1C-25ED0D25529A}"/>
                  </a:ext>
                </a:extLst>
              </p:cNvPr>
              <p:cNvCxnSpPr>
                <a:cxnSpLocks/>
              </p:cNvCxnSpPr>
              <p:nvPr/>
            </p:nvCxnSpPr>
            <p:spPr>
              <a:xfrm>
                <a:off x="7444755" y="371863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Content Placeholder 2">
              <a:extLst>
                <a:ext uri="{FF2B5EF4-FFF2-40B4-BE49-F238E27FC236}">
                  <a16:creationId xmlns:a16="http://schemas.microsoft.com/office/drawing/2014/main" id="{34B48F9D-2766-45C6-9401-31CDC96A5D4D}"/>
                </a:ext>
              </a:extLst>
            </p:cNvPr>
            <p:cNvSpPr txBox="1">
              <a:spLocks/>
            </p:cNvSpPr>
            <p:nvPr/>
          </p:nvSpPr>
          <p:spPr>
            <a:xfrm>
              <a:off x="9448223" y="4177817"/>
              <a:ext cx="2198469" cy="160490"/>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Maximal contractile force in response to histamine</a:t>
              </a:r>
            </a:p>
          </p:txBody>
        </p:sp>
        <p:sp>
          <p:nvSpPr>
            <p:cNvPr id="113" name="Rectangle 112">
              <a:extLst>
                <a:ext uri="{FF2B5EF4-FFF2-40B4-BE49-F238E27FC236}">
                  <a16:creationId xmlns:a16="http://schemas.microsoft.com/office/drawing/2014/main" id="{E1B8BBCC-0E41-4BE0-AB40-1C574157E35C}"/>
                </a:ext>
              </a:extLst>
            </p:cNvPr>
            <p:cNvSpPr/>
            <p:nvPr/>
          </p:nvSpPr>
          <p:spPr>
            <a:xfrm>
              <a:off x="11242341" y="4671828"/>
              <a:ext cx="120220" cy="7465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4" name="Rectangle 113">
              <a:extLst>
                <a:ext uri="{FF2B5EF4-FFF2-40B4-BE49-F238E27FC236}">
                  <a16:creationId xmlns:a16="http://schemas.microsoft.com/office/drawing/2014/main" id="{5E295A2C-038D-4D1C-80A7-79060BE1D972}"/>
                </a:ext>
              </a:extLst>
            </p:cNvPr>
            <p:cNvSpPr/>
            <p:nvPr/>
          </p:nvSpPr>
          <p:spPr>
            <a:xfrm>
              <a:off x="11398256" y="4671828"/>
              <a:ext cx="120220" cy="30582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5" name="Rectangle 114">
              <a:extLst>
                <a:ext uri="{FF2B5EF4-FFF2-40B4-BE49-F238E27FC236}">
                  <a16:creationId xmlns:a16="http://schemas.microsoft.com/office/drawing/2014/main" id="{302B9504-8125-4AC6-902D-7196F93B6BEE}"/>
                </a:ext>
              </a:extLst>
            </p:cNvPr>
            <p:cNvSpPr/>
            <p:nvPr/>
          </p:nvSpPr>
          <p:spPr>
            <a:xfrm>
              <a:off x="10689116" y="4671828"/>
              <a:ext cx="120220" cy="12663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6" name="Rectangle 115">
              <a:extLst>
                <a:ext uri="{FF2B5EF4-FFF2-40B4-BE49-F238E27FC236}">
                  <a16:creationId xmlns:a16="http://schemas.microsoft.com/office/drawing/2014/main" id="{5CD6AB38-959E-4028-B672-032AC6CC2F5C}"/>
                </a:ext>
              </a:extLst>
            </p:cNvPr>
            <p:cNvSpPr/>
            <p:nvPr/>
          </p:nvSpPr>
          <p:spPr>
            <a:xfrm>
              <a:off x="10847412" y="4671828"/>
              <a:ext cx="120220" cy="125808"/>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7" name="Rectangle 116">
              <a:extLst>
                <a:ext uri="{FF2B5EF4-FFF2-40B4-BE49-F238E27FC236}">
                  <a16:creationId xmlns:a16="http://schemas.microsoft.com/office/drawing/2014/main" id="{10D5758C-7457-46A8-9F31-0D2A43F05292}"/>
                </a:ext>
              </a:extLst>
            </p:cNvPr>
            <p:cNvSpPr/>
            <p:nvPr/>
          </p:nvSpPr>
          <p:spPr>
            <a:xfrm>
              <a:off x="10141800" y="4671828"/>
              <a:ext cx="120220" cy="27510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8" name="Rectangle 117">
              <a:extLst>
                <a:ext uri="{FF2B5EF4-FFF2-40B4-BE49-F238E27FC236}">
                  <a16:creationId xmlns:a16="http://schemas.microsoft.com/office/drawing/2014/main" id="{B502BF1F-E7A3-4DA0-9C5A-BFF5E52A258E}"/>
                </a:ext>
              </a:extLst>
            </p:cNvPr>
            <p:cNvSpPr/>
            <p:nvPr/>
          </p:nvSpPr>
          <p:spPr>
            <a:xfrm>
              <a:off x="10297715" y="4671828"/>
              <a:ext cx="120220" cy="375284"/>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19" name="Rectangle 118">
              <a:extLst>
                <a:ext uri="{FF2B5EF4-FFF2-40B4-BE49-F238E27FC236}">
                  <a16:creationId xmlns:a16="http://schemas.microsoft.com/office/drawing/2014/main" id="{71B32643-9068-48C5-A34B-FE5A7FA528A4}"/>
                </a:ext>
              </a:extLst>
            </p:cNvPr>
            <p:cNvSpPr/>
            <p:nvPr/>
          </p:nvSpPr>
          <p:spPr>
            <a:xfrm>
              <a:off x="9589722" y="4671828"/>
              <a:ext cx="120220" cy="104559"/>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120" name="Straight Connector 119">
              <a:extLst>
                <a:ext uri="{FF2B5EF4-FFF2-40B4-BE49-F238E27FC236}">
                  <a16:creationId xmlns:a16="http://schemas.microsoft.com/office/drawing/2014/main" id="{93FA0B2B-B01A-4A40-BED5-EF489FE35FA1}"/>
                </a:ext>
              </a:extLst>
            </p:cNvPr>
            <p:cNvCxnSpPr>
              <a:cxnSpLocks/>
            </p:cNvCxnSpPr>
            <p:nvPr/>
          </p:nvCxnSpPr>
          <p:spPr>
            <a:xfrm>
              <a:off x="9448223" y="4312349"/>
              <a:ext cx="1470" cy="11015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057F58E-E377-45A6-9BB2-004B33854A9E}"/>
                </a:ext>
              </a:extLst>
            </p:cNvPr>
            <p:cNvCxnSpPr>
              <a:cxnSpLocks/>
            </p:cNvCxnSpPr>
            <p:nvPr/>
          </p:nvCxnSpPr>
          <p:spPr>
            <a:xfrm>
              <a:off x="9413635" y="4847217"/>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9F6110B-2FD5-4060-BBEC-2D36E3937177}"/>
                </a:ext>
              </a:extLst>
            </p:cNvPr>
            <p:cNvCxnSpPr>
              <a:cxnSpLocks/>
            </p:cNvCxnSpPr>
            <p:nvPr/>
          </p:nvCxnSpPr>
          <p:spPr>
            <a:xfrm>
              <a:off x="9411060" y="4495225"/>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6E37A95-378B-4573-88B1-62FD9565ADFE}"/>
                </a:ext>
              </a:extLst>
            </p:cNvPr>
            <p:cNvCxnSpPr>
              <a:cxnSpLocks/>
            </p:cNvCxnSpPr>
            <p:nvPr/>
          </p:nvCxnSpPr>
          <p:spPr>
            <a:xfrm>
              <a:off x="9411918" y="4316842"/>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8A521689-E86C-4CC8-969D-ACB2929BAAE4}"/>
                </a:ext>
              </a:extLst>
            </p:cNvPr>
            <p:cNvSpPr txBox="1"/>
            <p:nvPr/>
          </p:nvSpPr>
          <p:spPr>
            <a:xfrm>
              <a:off x="9152479" y="4223933"/>
              <a:ext cx="270396" cy="195814"/>
            </a:xfrm>
            <a:prstGeom prst="rect">
              <a:avLst/>
            </a:prstGeom>
            <a:noFill/>
          </p:spPr>
          <p:txBody>
            <a:bodyPr wrap="square" lIns="36000" tIns="36000" rIns="36000" bIns="36000" rtlCol="0">
              <a:spAutoFit/>
            </a:bodyPr>
            <a:lstStyle/>
            <a:p>
              <a:pPr algn="r"/>
              <a:r>
                <a:rPr lang="en-GB" sz="800"/>
                <a:t>20</a:t>
              </a:r>
            </a:p>
          </p:txBody>
        </p:sp>
        <p:sp>
          <p:nvSpPr>
            <p:cNvPr id="125" name="TextBox 124">
              <a:extLst>
                <a:ext uri="{FF2B5EF4-FFF2-40B4-BE49-F238E27FC236}">
                  <a16:creationId xmlns:a16="http://schemas.microsoft.com/office/drawing/2014/main" id="{B2CEB52B-AE6D-4F2E-A4EB-6F57F2F37E8A}"/>
                </a:ext>
              </a:extLst>
            </p:cNvPr>
            <p:cNvSpPr txBox="1"/>
            <p:nvPr/>
          </p:nvSpPr>
          <p:spPr>
            <a:xfrm>
              <a:off x="9152479" y="4396961"/>
              <a:ext cx="270396" cy="195814"/>
            </a:xfrm>
            <a:prstGeom prst="rect">
              <a:avLst/>
            </a:prstGeom>
            <a:noFill/>
          </p:spPr>
          <p:txBody>
            <a:bodyPr wrap="square" lIns="36000" tIns="36000" rIns="36000" bIns="36000" rtlCol="0">
              <a:spAutoFit/>
            </a:bodyPr>
            <a:lstStyle/>
            <a:p>
              <a:pPr algn="r"/>
              <a:r>
                <a:rPr lang="en-GB" sz="800"/>
                <a:t>10</a:t>
              </a:r>
            </a:p>
          </p:txBody>
        </p:sp>
        <p:sp>
          <p:nvSpPr>
            <p:cNvPr id="126" name="TextBox 125">
              <a:extLst>
                <a:ext uri="{FF2B5EF4-FFF2-40B4-BE49-F238E27FC236}">
                  <a16:creationId xmlns:a16="http://schemas.microsoft.com/office/drawing/2014/main" id="{2CBC174B-CDFD-4BB9-B7DF-EAB4171EF581}"/>
                </a:ext>
              </a:extLst>
            </p:cNvPr>
            <p:cNvSpPr txBox="1"/>
            <p:nvPr/>
          </p:nvSpPr>
          <p:spPr>
            <a:xfrm>
              <a:off x="9152479" y="4574684"/>
              <a:ext cx="270396" cy="195814"/>
            </a:xfrm>
            <a:prstGeom prst="rect">
              <a:avLst/>
            </a:prstGeom>
            <a:noFill/>
          </p:spPr>
          <p:txBody>
            <a:bodyPr wrap="square" lIns="36000" tIns="36000" rIns="36000" bIns="36000" rtlCol="0">
              <a:spAutoFit/>
            </a:bodyPr>
            <a:lstStyle/>
            <a:p>
              <a:pPr algn="r"/>
              <a:r>
                <a:rPr lang="en-GB" sz="800"/>
                <a:t>0</a:t>
              </a:r>
            </a:p>
          </p:txBody>
        </p:sp>
        <p:sp>
          <p:nvSpPr>
            <p:cNvPr id="127" name="TextBox 126">
              <a:extLst>
                <a:ext uri="{FF2B5EF4-FFF2-40B4-BE49-F238E27FC236}">
                  <a16:creationId xmlns:a16="http://schemas.microsoft.com/office/drawing/2014/main" id="{CFD10838-9D79-496E-8936-3629EB474BC7}"/>
                </a:ext>
              </a:extLst>
            </p:cNvPr>
            <p:cNvSpPr txBox="1"/>
            <p:nvPr/>
          </p:nvSpPr>
          <p:spPr>
            <a:xfrm>
              <a:off x="9152479" y="4750290"/>
              <a:ext cx="270396" cy="195814"/>
            </a:xfrm>
            <a:prstGeom prst="rect">
              <a:avLst/>
            </a:prstGeom>
            <a:noFill/>
          </p:spPr>
          <p:txBody>
            <a:bodyPr wrap="square" lIns="36000" tIns="36000" rIns="36000" bIns="36000" rtlCol="0">
              <a:spAutoFit/>
            </a:bodyPr>
            <a:lstStyle/>
            <a:p>
              <a:pPr algn="r"/>
              <a:r>
                <a:rPr lang="en-GB" sz="800"/>
                <a:t>−10</a:t>
              </a:r>
            </a:p>
          </p:txBody>
        </p:sp>
        <p:sp>
          <p:nvSpPr>
            <p:cNvPr id="128" name="TextBox 127">
              <a:extLst>
                <a:ext uri="{FF2B5EF4-FFF2-40B4-BE49-F238E27FC236}">
                  <a16:creationId xmlns:a16="http://schemas.microsoft.com/office/drawing/2014/main" id="{81BD0DD4-8C1C-4F5D-A69A-06D258873019}"/>
                </a:ext>
              </a:extLst>
            </p:cNvPr>
            <p:cNvSpPr txBox="1"/>
            <p:nvPr/>
          </p:nvSpPr>
          <p:spPr>
            <a:xfrm>
              <a:off x="9152479" y="4935392"/>
              <a:ext cx="270396" cy="195814"/>
            </a:xfrm>
            <a:prstGeom prst="rect">
              <a:avLst/>
            </a:prstGeom>
            <a:noFill/>
          </p:spPr>
          <p:txBody>
            <a:bodyPr wrap="square" lIns="36000" tIns="36000" rIns="36000" bIns="36000" rtlCol="0">
              <a:spAutoFit/>
            </a:bodyPr>
            <a:lstStyle/>
            <a:p>
              <a:pPr algn="r"/>
              <a:r>
                <a:rPr lang="en-GB" sz="800"/>
                <a:t>−20</a:t>
              </a:r>
            </a:p>
          </p:txBody>
        </p:sp>
        <p:sp>
          <p:nvSpPr>
            <p:cNvPr id="129" name="TextBox 128">
              <a:extLst>
                <a:ext uri="{FF2B5EF4-FFF2-40B4-BE49-F238E27FC236}">
                  <a16:creationId xmlns:a16="http://schemas.microsoft.com/office/drawing/2014/main" id="{03B52FC2-5552-42CC-8295-C035742DC496}"/>
                </a:ext>
              </a:extLst>
            </p:cNvPr>
            <p:cNvSpPr txBox="1"/>
            <p:nvPr/>
          </p:nvSpPr>
          <p:spPr>
            <a:xfrm>
              <a:off x="9152479" y="5307932"/>
              <a:ext cx="270396" cy="195814"/>
            </a:xfrm>
            <a:prstGeom prst="rect">
              <a:avLst/>
            </a:prstGeom>
            <a:noFill/>
          </p:spPr>
          <p:txBody>
            <a:bodyPr wrap="square" lIns="36000" tIns="36000" rIns="36000" bIns="36000" rtlCol="0">
              <a:spAutoFit/>
            </a:bodyPr>
            <a:lstStyle/>
            <a:p>
              <a:pPr algn="r"/>
              <a:r>
                <a:rPr lang="en-GB" sz="800"/>
                <a:t>−40</a:t>
              </a:r>
            </a:p>
          </p:txBody>
        </p:sp>
        <p:sp>
          <p:nvSpPr>
            <p:cNvPr id="130" name="TextBox 129">
              <a:extLst>
                <a:ext uri="{FF2B5EF4-FFF2-40B4-BE49-F238E27FC236}">
                  <a16:creationId xmlns:a16="http://schemas.microsoft.com/office/drawing/2014/main" id="{3B6309BA-2726-4465-8B8B-63569D090DE3}"/>
                </a:ext>
              </a:extLst>
            </p:cNvPr>
            <p:cNvSpPr txBox="1"/>
            <p:nvPr/>
          </p:nvSpPr>
          <p:spPr>
            <a:xfrm>
              <a:off x="9517259" y="5298096"/>
              <a:ext cx="426967" cy="195814"/>
            </a:xfrm>
            <a:prstGeom prst="rect">
              <a:avLst/>
            </a:prstGeom>
            <a:noFill/>
          </p:spPr>
          <p:txBody>
            <a:bodyPr wrap="none" lIns="36000" tIns="36000" rIns="36000" bIns="36000" rtlCol="0">
              <a:spAutoFit/>
            </a:bodyPr>
            <a:lstStyle/>
            <a:p>
              <a:pPr algn="r"/>
              <a:r>
                <a:rPr lang="en-GB" sz="800"/>
                <a:t>Medium</a:t>
              </a:r>
            </a:p>
          </p:txBody>
        </p:sp>
        <p:sp>
          <p:nvSpPr>
            <p:cNvPr id="131" name="TextBox 130">
              <a:extLst>
                <a:ext uri="{FF2B5EF4-FFF2-40B4-BE49-F238E27FC236}">
                  <a16:creationId xmlns:a16="http://schemas.microsoft.com/office/drawing/2014/main" id="{2FF7BC2E-8F5B-4536-A07A-428199C0BDE4}"/>
                </a:ext>
              </a:extLst>
            </p:cNvPr>
            <p:cNvSpPr txBox="1"/>
            <p:nvPr/>
          </p:nvSpPr>
          <p:spPr>
            <a:xfrm>
              <a:off x="10134719" y="5298096"/>
              <a:ext cx="276285" cy="195814"/>
            </a:xfrm>
            <a:prstGeom prst="rect">
              <a:avLst/>
            </a:prstGeom>
            <a:noFill/>
          </p:spPr>
          <p:txBody>
            <a:bodyPr wrap="none" lIns="36000" tIns="36000" rIns="36000" bIns="36000" rtlCol="0">
              <a:spAutoFit/>
            </a:bodyPr>
            <a:lstStyle/>
            <a:p>
              <a:pPr algn="r"/>
              <a:r>
                <a:rPr lang="en-GB" sz="800"/>
                <a:t>IL-25</a:t>
              </a:r>
            </a:p>
          </p:txBody>
        </p:sp>
        <p:sp>
          <p:nvSpPr>
            <p:cNvPr id="132" name="TextBox 131">
              <a:extLst>
                <a:ext uri="{FF2B5EF4-FFF2-40B4-BE49-F238E27FC236}">
                  <a16:creationId xmlns:a16="http://schemas.microsoft.com/office/drawing/2014/main" id="{8A2C4A73-36FB-4053-B6F4-40D90321A717}"/>
                </a:ext>
              </a:extLst>
            </p:cNvPr>
            <p:cNvSpPr txBox="1"/>
            <p:nvPr/>
          </p:nvSpPr>
          <p:spPr>
            <a:xfrm>
              <a:off x="10676394" y="5299383"/>
              <a:ext cx="276285" cy="195814"/>
            </a:xfrm>
            <a:prstGeom prst="rect">
              <a:avLst/>
            </a:prstGeom>
            <a:noFill/>
          </p:spPr>
          <p:txBody>
            <a:bodyPr wrap="none" lIns="36000" tIns="36000" rIns="36000" bIns="36000" rtlCol="0">
              <a:spAutoFit/>
            </a:bodyPr>
            <a:lstStyle/>
            <a:p>
              <a:pPr algn="r"/>
              <a:r>
                <a:rPr lang="en-GB" sz="800"/>
                <a:t>IL-33</a:t>
              </a:r>
            </a:p>
          </p:txBody>
        </p:sp>
        <p:sp>
          <p:nvSpPr>
            <p:cNvPr id="133" name="TextBox 132">
              <a:extLst>
                <a:ext uri="{FF2B5EF4-FFF2-40B4-BE49-F238E27FC236}">
                  <a16:creationId xmlns:a16="http://schemas.microsoft.com/office/drawing/2014/main" id="{B0ABE0A7-CECA-4F6A-B620-E08CEB0C7C4F}"/>
                </a:ext>
              </a:extLst>
            </p:cNvPr>
            <p:cNvSpPr txBox="1"/>
            <p:nvPr/>
          </p:nvSpPr>
          <p:spPr>
            <a:xfrm rot="16200000">
              <a:off x="8601864" y="4767470"/>
              <a:ext cx="1097070" cy="195814"/>
            </a:xfrm>
            <a:prstGeom prst="rect">
              <a:avLst/>
            </a:prstGeom>
            <a:noFill/>
          </p:spPr>
          <p:txBody>
            <a:bodyPr wrap="square" lIns="36000" tIns="36000" rIns="36000" bIns="36000" rtlCol="0">
              <a:spAutoFit/>
            </a:bodyPr>
            <a:lstStyle/>
            <a:p>
              <a:pPr algn="ctr"/>
              <a:r>
                <a:rPr lang="en-GB" sz="800"/>
                <a:t>Percent change</a:t>
              </a:r>
            </a:p>
          </p:txBody>
        </p:sp>
        <p:cxnSp>
          <p:nvCxnSpPr>
            <p:cNvPr id="134" name="Straight Connector 133">
              <a:extLst>
                <a:ext uri="{FF2B5EF4-FFF2-40B4-BE49-F238E27FC236}">
                  <a16:creationId xmlns:a16="http://schemas.microsoft.com/office/drawing/2014/main" id="{D6E7C84C-9692-48EA-A9C9-AAC1501C4A85}"/>
                </a:ext>
              </a:extLst>
            </p:cNvPr>
            <p:cNvCxnSpPr>
              <a:cxnSpLocks/>
            </p:cNvCxnSpPr>
            <p:nvPr/>
          </p:nvCxnSpPr>
          <p:spPr>
            <a:xfrm>
              <a:off x="9414551" y="5035121"/>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383F1A7C-A0F2-4D8C-BFE1-61E62EDA9BF6}"/>
                </a:ext>
              </a:extLst>
            </p:cNvPr>
            <p:cNvSpPr txBox="1"/>
            <p:nvPr/>
          </p:nvSpPr>
          <p:spPr>
            <a:xfrm>
              <a:off x="9153395" y="5123581"/>
              <a:ext cx="270396" cy="195814"/>
            </a:xfrm>
            <a:prstGeom prst="rect">
              <a:avLst/>
            </a:prstGeom>
            <a:noFill/>
          </p:spPr>
          <p:txBody>
            <a:bodyPr wrap="square" lIns="36000" tIns="36000" rIns="36000" bIns="36000" rtlCol="0">
              <a:spAutoFit/>
            </a:bodyPr>
            <a:lstStyle/>
            <a:p>
              <a:pPr algn="r"/>
              <a:r>
                <a:rPr lang="en-GB" sz="800"/>
                <a:t>−30</a:t>
              </a:r>
            </a:p>
          </p:txBody>
        </p:sp>
        <p:sp>
          <p:nvSpPr>
            <p:cNvPr id="136" name="TextBox 135">
              <a:extLst>
                <a:ext uri="{FF2B5EF4-FFF2-40B4-BE49-F238E27FC236}">
                  <a16:creationId xmlns:a16="http://schemas.microsoft.com/office/drawing/2014/main" id="{44053BC6-598B-4948-ACEA-B8DDF2F9715B}"/>
                </a:ext>
              </a:extLst>
            </p:cNvPr>
            <p:cNvSpPr txBox="1"/>
            <p:nvPr/>
          </p:nvSpPr>
          <p:spPr>
            <a:xfrm>
              <a:off x="11229291" y="5299383"/>
              <a:ext cx="265063" cy="195814"/>
            </a:xfrm>
            <a:prstGeom prst="rect">
              <a:avLst/>
            </a:prstGeom>
            <a:noFill/>
          </p:spPr>
          <p:txBody>
            <a:bodyPr wrap="none" lIns="36000" tIns="36000" rIns="36000" bIns="36000" rtlCol="0">
              <a:spAutoFit/>
            </a:bodyPr>
            <a:lstStyle/>
            <a:p>
              <a:pPr algn="r"/>
              <a:r>
                <a:rPr lang="en-GB" sz="800"/>
                <a:t>TSLP</a:t>
              </a:r>
            </a:p>
          </p:txBody>
        </p:sp>
        <p:cxnSp>
          <p:nvCxnSpPr>
            <p:cNvPr id="137" name="Straight Connector 136">
              <a:extLst>
                <a:ext uri="{FF2B5EF4-FFF2-40B4-BE49-F238E27FC236}">
                  <a16:creationId xmlns:a16="http://schemas.microsoft.com/office/drawing/2014/main" id="{530B882E-A96A-455D-A1FD-955DAFEF2940}"/>
                </a:ext>
              </a:extLst>
            </p:cNvPr>
            <p:cNvCxnSpPr>
              <a:cxnSpLocks/>
            </p:cNvCxnSpPr>
            <p:nvPr/>
          </p:nvCxnSpPr>
          <p:spPr>
            <a:xfrm>
              <a:off x="9412166" y="5223025"/>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565A9DA-7674-45C6-9E53-C92EF85F76FF}"/>
                </a:ext>
              </a:extLst>
            </p:cNvPr>
            <p:cNvCxnSpPr>
              <a:cxnSpLocks/>
            </p:cNvCxnSpPr>
            <p:nvPr/>
          </p:nvCxnSpPr>
          <p:spPr>
            <a:xfrm>
              <a:off x="9409784" y="5410930"/>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6B01708E-43EB-4760-92D6-FDEA26B7E7A3}"/>
                </a:ext>
              </a:extLst>
            </p:cNvPr>
            <p:cNvSpPr/>
            <p:nvPr/>
          </p:nvSpPr>
          <p:spPr>
            <a:xfrm>
              <a:off x="9748018" y="4671828"/>
              <a:ext cx="120220" cy="108258"/>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140" name="Straight Connector 139">
              <a:extLst>
                <a:ext uri="{FF2B5EF4-FFF2-40B4-BE49-F238E27FC236}">
                  <a16:creationId xmlns:a16="http://schemas.microsoft.com/office/drawing/2014/main" id="{7B135084-7B3F-4AEE-8454-31C7D9B101C2}"/>
                </a:ext>
              </a:extLst>
            </p:cNvPr>
            <p:cNvCxnSpPr>
              <a:cxnSpLocks/>
            </p:cNvCxnSpPr>
            <p:nvPr/>
          </p:nvCxnSpPr>
          <p:spPr>
            <a:xfrm>
              <a:off x="9413079" y="4673599"/>
              <a:ext cx="22336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6D772BCA-1E28-416A-A60D-3B72182EAC20}"/>
                </a:ext>
              </a:extLst>
            </p:cNvPr>
            <p:cNvGrpSpPr/>
            <p:nvPr/>
          </p:nvGrpSpPr>
          <p:grpSpPr>
            <a:xfrm>
              <a:off x="9616443" y="4614373"/>
              <a:ext cx="66778" cy="295738"/>
              <a:chOff x="6894677" y="3434803"/>
              <a:chExt cx="66778" cy="295738"/>
            </a:xfrm>
          </p:grpSpPr>
          <p:cxnSp>
            <p:nvCxnSpPr>
              <p:cNvPr id="233" name="Straight Connector 232">
                <a:extLst>
                  <a:ext uri="{FF2B5EF4-FFF2-40B4-BE49-F238E27FC236}">
                    <a16:creationId xmlns:a16="http://schemas.microsoft.com/office/drawing/2014/main" id="{CB460FF5-F737-4779-BABC-38A44C053AEF}"/>
                  </a:ext>
                </a:extLst>
              </p:cNvPr>
              <p:cNvCxnSpPr>
                <a:cxnSpLocks/>
              </p:cNvCxnSpPr>
              <p:nvPr/>
            </p:nvCxnSpPr>
            <p:spPr>
              <a:xfrm>
                <a:off x="6894677" y="343480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3F0AE8C-829F-42B6-B684-A2694380A954}"/>
                  </a:ext>
                </a:extLst>
              </p:cNvPr>
              <p:cNvCxnSpPr>
                <a:cxnSpLocks/>
              </p:cNvCxnSpPr>
              <p:nvPr/>
            </p:nvCxnSpPr>
            <p:spPr>
              <a:xfrm>
                <a:off x="6928066" y="3436144"/>
                <a:ext cx="0" cy="29439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ACD6140-4820-4571-BACB-354F05BBA813}"/>
                  </a:ext>
                </a:extLst>
              </p:cNvPr>
              <p:cNvCxnSpPr>
                <a:cxnSpLocks/>
              </p:cNvCxnSpPr>
              <p:nvPr/>
            </p:nvCxnSpPr>
            <p:spPr>
              <a:xfrm>
                <a:off x="6894677" y="3730541"/>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F546665A-98D5-4AAB-900F-B33A4233554B}"/>
                </a:ext>
              </a:extLst>
            </p:cNvPr>
            <p:cNvGrpSpPr/>
            <p:nvPr/>
          </p:nvGrpSpPr>
          <p:grpSpPr>
            <a:xfrm>
              <a:off x="10168902" y="4797732"/>
              <a:ext cx="66778" cy="310025"/>
              <a:chOff x="7444755" y="3368128"/>
              <a:chExt cx="66778" cy="310025"/>
            </a:xfrm>
          </p:grpSpPr>
          <p:cxnSp>
            <p:nvCxnSpPr>
              <p:cNvPr id="230" name="Straight Connector 229">
                <a:extLst>
                  <a:ext uri="{FF2B5EF4-FFF2-40B4-BE49-F238E27FC236}">
                    <a16:creationId xmlns:a16="http://schemas.microsoft.com/office/drawing/2014/main" id="{1396E49A-7174-468B-89DF-E0F6A037405E}"/>
                  </a:ext>
                </a:extLst>
              </p:cNvPr>
              <p:cNvCxnSpPr>
                <a:cxnSpLocks/>
              </p:cNvCxnSpPr>
              <p:nvPr/>
            </p:nvCxnSpPr>
            <p:spPr>
              <a:xfrm>
                <a:off x="7444755" y="336812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2D35B5C-5CD8-473E-A370-9B5C76E47EA5}"/>
                  </a:ext>
                </a:extLst>
              </p:cNvPr>
              <p:cNvCxnSpPr>
                <a:cxnSpLocks/>
              </p:cNvCxnSpPr>
              <p:nvPr/>
            </p:nvCxnSpPr>
            <p:spPr>
              <a:xfrm>
                <a:off x="7478144" y="3369469"/>
                <a:ext cx="0" cy="30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F8317EA-F88D-4BFB-9611-87BC0DC4E78F}"/>
                  </a:ext>
                </a:extLst>
              </p:cNvPr>
              <p:cNvCxnSpPr>
                <a:cxnSpLocks/>
              </p:cNvCxnSpPr>
              <p:nvPr/>
            </p:nvCxnSpPr>
            <p:spPr>
              <a:xfrm>
                <a:off x="7444755" y="367815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16BF8594-058C-490F-95CA-741436263079}"/>
                </a:ext>
              </a:extLst>
            </p:cNvPr>
            <p:cNvGrpSpPr/>
            <p:nvPr/>
          </p:nvGrpSpPr>
          <p:grpSpPr>
            <a:xfrm>
              <a:off x="10873180" y="4485819"/>
              <a:ext cx="66778" cy="639082"/>
              <a:chOff x="8153795" y="3644316"/>
              <a:chExt cx="66778" cy="639082"/>
            </a:xfrm>
          </p:grpSpPr>
          <p:cxnSp>
            <p:nvCxnSpPr>
              <p:cNvPr id="227" name="Straight Connector 226">
                <a:extLst>
                  <a:ext uri="{FF2B5EF4-FFF2-40B4-BE49-F238E27FC236}">
                    <a16:creationId xmlns:a16="http://schemas.microsoft.com/office/drawing/2014/main" id="{F68210DC-DFB2-41CB-B09D-B64ACD00D7EF}"/>
                  </a:ext>
                </a:extLst>
              </p:cNvPr>
              <p:cNvCxnSpPr>
                <a:cxnSpLocks/>
              </p:cNvCxnSpPr>
              <p:nvPr/>
            </p:nvCxnSpPr>
            <p:spPr>
              <a:xfrm>
                <a:off x="81537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81D75FA-20EF-4751-B989-A86EFDE9508B}"/>
                  </a:ext>
                </a:extLst>
              </p:cNvPr>
              <p:cNvCxnSpPr>
                <a:cxnSpLocks/>
              </p:cNvCxnSpPr>
              <p:nvPr/>
            </p:nvCxnSpPr>
            <p:spPr>
              <a:xfrm>
                <a:off x="8187184" y="3644316"/>
                <a:ext cx="0" cy="6390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CA610B8-7A8C-4869-B370-FD78806C7D08}"/>
                  </a:ext>
                </a:extLst>
              </p:cNvPr>
              <p:cNvCxnSpPr>
                <a:cxnSpLocks/>
              </p:cNvCxnSpPr>
              <p:nvPr/>
            </p:nvCxnSpPr>
            <p:spPr>
              <a:xfrm>
                <a:off x="8153795" y="428339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E4E3B3EE-F920-4A8A-931A-BE9E10772309}"/>
                </a:ext>
              </a:extLst>
            </p:cNvPr>
            <p:cNvGrpSpPr/>
            <p:nvPr/>
          </p:nvGrpSpPr>
          <p:grpSpPr>
            <a:xfrm>
              <a:off x="9772399" y="4652874"/>
              <a:ext cx="66778" cy="257237"/>
              <a:chOff x="7055395" y="3644757"/>
              <a:chExt cx="66778" cy="257237"/>
            </a:xfrm>
          </p:grpSpPr>
          <p:cxnSp>
            <p:nvCxnSpPr>
              <p:cNvPr id="224" name="Straight Connector 223">
                <a:extLst>
                  <a:ext uri="{FF2B5EF4-FFF2-40B4-BE49-F238E27FC236}">
                    <a16:creationId xmlns:a16="http://schemas.microsoft.com/office/drawing/2014/main" id="{A9740D94-7AA2-4FCF-A56A-C9721091CA55}"/>
                  </a:ext>
                </a:extLst>
              </p:cNvPr>
              <p:cNvCxnSpPr>
                <a:cxnSpLocks/>
              </p:cNvCxnSpPr>
              <p:nvPr/>
            </p:nvCxnSpPr>
            <p:spPr>
              <a:xfrm>
                <a:off x="70553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31576A3-1EB3-4018-8B4B-9ECE63523616}"/>
                  </a:ext>
                </a:extLst>
              </p:cNvPr>
              <p:cNvCxnSpPr>
                <a:cxnSpLocks/>
              </p:cNvCxnSpPr>
              <p:nvPr/>
            </p:nvCxnSpPr>
            <p:spPr>
              <a:xfrm>
                <a:off x="7088784" y="3646098"/>
                <a:ext cx="0" cy="25589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91F588C-0827-4740-88F9-7DE93B4FB0BF}"/>
                  </a:ext>
                </a:extLst>
              </p:cNvPr>
              <p:cNvCxnSpPr>
                <a:cxnSpLocks/>
              </p:cNvCxnSpPr>
              <p:nvPr/>
            </p:nvCxnSpPr>
            <p:spPr>
              <a:xfrm>
                <a:off x="7055395" y="390116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9F61DAE7-4D29-478E-B899-A9EACEB3B17D}"/>
                </a:ext>
              </a:extLst>
            </p:cNvPr>
            <p:cNvGrpSpPr/>
            <p:nvPr/>
          </p:nvGrpSpPr>
          <p:grpSpPr>
            <a:xfrm>
              <a:off x="10321816" y="4902288"/>
              <a:ext cx="66778" cy="305262"/>
              <a:chOff x="7055395" y="3649519"/>
              <a:chExt cx="66778" cy="305262"/>
            </a:xfrm>
          </p:grpSpPr>
          <p:cxnSp>
            <p:nvCxnSpPr>
              <p:cNvPr id="221" name="Straight Connector 220">
                <a:extLst>
                  <a:ext uri="{FF2B5EF4-FFF2-40B4-BE49-F238E27FC236}">
                    <a16:creationId xmlns:a16="http://schemas.microsoft.com/office/drawing/2014/main" id="{6F7884E5-FE94-4A37-851B-CB71B86245E7}"/>
                  </a:ext>
                </a:extLst>
              </p:cNvPr>
              <p:cNvCxnSpPr>
                <a:cxnSpLocks/>
              </p:cNvCxnSpPr>
              <p:nvPr/>
            </p:nvCxnSpPr>
            <p:spPr>
              <a:xfrm>
                <a:off x="7055395" y="364951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919C4E5-824B-49D6-8484-0715F2657E8C}"/>
                  </a:ext>
                </a:extLst>
              </p:cNvPr>
              <p:cNvCxnSpPr>
                <a:cxnSpLocks/>
              </p:cNvCxnSpPr>
              <p:nvPr/>
            </p:nvCxnSpPr>
            <p:spPr>
              <a:xfrm>
                <a:off x="7088784" y="3650123"/>
                <a:ext cx="0" cy="3046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84FAA98-CD11-4D40-9AE9-F670DF9BE5BA}"/>
                  </a:ext>
                </a:extLst>
              </p:cNvPr>
              <p:cNvCxnSpPr>
                <a:cxnSpLocks/>
              </p:cNvCxnSpPr>
              <p:nvPr/>
            </p:nvCxnSpPr>
            <p:spPr>
              <a:xfrm>
                <a:off x="7055395" y="3954781"/>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19B7388-E9AB-480E-BEA3-CF0616CC180B}"/>
                </a:ext>
              </a:extLst>
            </p:cNvPr>
            <p:cNvGrpSpPr/>
            <p:nvPr/>
          </p:nvGrpSpPr>
          <p:grpSpPr>
            <a:xfrm>
              <a:off x="10716219" y="4490955"/>
              <a:ext cx="66778" cy="633870"/>
              <a:chOff x="7444755" y="3353842"/>
              <a:chExt cx="66778" cy="633870"/>
            </a:xfrm>
          </p:grpSpPr>
          <p:cxnSp>
            <p:nvCxnSpPr>
              <p:cNvPr id="218" name="Straight Connector 217">
                <a:extLst>
                  <a:ext uri="{FF2B5EF4-FFF2-40B4-BE49-F238E27FC236}">
                    <a16:creationId xmlns:a16="http://schemas.microsoft.com/office/drawing/2014/main" id="{F7216822-D3B0-456D-B1CB-F5E8A879CFE3}"/>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2069518-24C1-4AEC-9322-84118461D369}"/>
                  </a:ext>
                </a:extLst>
              </p:cNvPr>
              <p:cNvCxnSpPr>
                <a:cxnSpLocks/>
              </p:cNvCxnSpPr>
              <p:nvPr/>
            </p:nvCxnSpPr>
            <p:spPr>
              <a:xfrm>
                <a:off x="7478144" y="3356245"/>
                <a:ext cx="0" cy="630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0B109A8-AE5F-47E2-B1DD-9546D3009538}"/>
                  </a:ext>
                </a:extLst>
              </p:cNvPr>
              <p:cNvCxnSpPr>
                <a:cxnSpLocks/>
              </p:cNvCxnSpPr>
              <p:nvPr/>
            </p:nvCxnSpPr>
            <p:spPr>
              <a:xfrm>
                <a:off x="7444755" y="398771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99D04F71-202B-4CD2-BDA4-C7975112DA28}"/>
                </a:ext>
              </a:extLst>
            </p:cNvPr>
            <p:cNvGrpSpPr/>
            <p:nvPr/>
          </p:nvGrpSpPr>
          <p:grpSpPr>
            <a:xfrm>
              <a:off x="11269099" y="4565543"/>
              <a:ext cx="66778" cy="290974"/>
              <a:chOff x="7444755" y="3353842"/>
              <a:chExt cx="66778" cy="290974"/>
            </a:xfrm>
          </p:grpSpPr>
          <p:cxnSp>
            <p:nvCxnSpPr>
              <p:cNvPr id="215" name="Straight Connector 214">
                <a:extLst>
                  <a:ext uri="{FF2B5EF4-FFF2-40B4-BE49-F238E27FC236}">
                    <a16:creationId xmlns:a16="http://schemas.microsoft.com/office/drawing/2014/main" id="{D9CBBDF8-8D4D-4A8A-9595-A6EC919BD56F}"/>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AD6BD8FB-18A1-4604-9A86-FFF9F29FE904}"/>
                  </a:ext>
                </a:extLst>
              </p:cNvPr>
              <p:cNvCxnSpPr>
                <a:cxnSpLocks/>
              </p:cNvCxnSpPr>
              <p:nvPr/>
            </p:nvCxnSpPr>
            <p:spPr>
              <a:xfrm>
                <a:off x="7478144" y="3356245"/>
                <a:ext cx="0" cy="28823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566D1EB-197F-4681-898C-408EDBC2F45E}"/>
                  </a:ext>
                </a:extLst>
              </p:cNvPr>
              <p:cNvCxnSpPr>
                <a:cxnSpLocks/>
              </p:cNvCxnSpPr>
              <p:nvPr/>
            </p:nvCxnSpPr>
            <p:spPr>
              <a:xfrm>
                <a:off x="7444755" y="3644816"/>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13BCCE76-0F1E-48A3-B25F-6BB692C4C8D6}"/>
                </a:ext>
              </a:extLst>
            </p:cNvPr>
            <p:cNvGrpSpPr/>
            <p:nvPr/>
          </p:nvGrpSpPr>
          <p:grpSpPr>
            <a:xfrm>
              <a:off x="11422596" y="4873960"/>
              <a:ext cx="66778" cy="205251"/>
              <a:chOff x="7444755" y="3353842"/>
              <a:chExt cx="66778" cy="205251"/>
            </a:xfrm>
          </p:grpSpPr>
          <p:cxnSp>
            <p:nvCxnSpPr>
              <p:cNvPr id="212" name="Straight Connector 211">
                <a:extLst>
                  <a:ext uri="{FF2B5EF4-FFF2-40B4-BE49-F238E27FC236}">
                    <a16:creationId xmlns:a16="http://schemas.microsoft.com/office/drawing/2014/main" id="{182B80D5-AD02-470A-890A-416164E73C7C}"/>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6F623E3-0560-4B23-B2A8-ED4336E9D3E9}"/>
                  </a:ext>
                </a:extLst>
              </p:cNvPr>
              <p:cNvCxnSpPr>
                <a:cxnSpLocks/>
              </p:cNvCxnSpPr>
              <p:nvPr/>
            </p:nvCxnSpPr>
            <p:spPr>
              <a:xfrm>
                <a:off x="7478144" y="3356245"/>
                <a:ext cx="0" cy="202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B158264-6AEB-4ED0-A55D-533BA2447A6B}"/>
                  </a:ext>
                </a:extLst>
              </p:cNvPr>
              <p:cNvCxnSpPr>
                <a:cxnSpLocks/>
              </p:cNvCxnSpPr>
              <p:nvPr/>
            </p:nvCxnSpPr>
            <p:spPr>
              <a:xfrm>
                <a:off x="7444755" y="355909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Rectangle 148">
              <a:extLst>
                <a:ext uri="{FF2B5EF4-FFF2-40B4-BE49-F238E27FC236}">
                  <a16:creationId xmlns:a16="http://schemas.microsoft.com/office/drawing/2014/main" id="{E2C014DB-1B34-40F0-8F6C-829DD26EF794}"/>
                </a:ext>
              </a:extLst>
            </p:cNvPr>
            <p:cNvSpPr/>
            <p:nvPr/>
          </p:nvSpPr>
          <p:spPr>
            <a:xfrm>
              <a:off x="8516945" y="4641381"/>
              <a:ext cx="120220" cy="94251"/>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0" name="Rectangle 149">
              <a:extLst>
                <a:ext uri="{FF2B5EF4-FFF2-40B4-BE49-F238E27FC236}">
                  <a16:creationId xmlns:a16="http://schemas.microsoft.com/office/drawing/2014/main" id="{EB677C4F-54C9-40F4-8CD0-75110C50DDC9}"/>
                </a:ext>
              </a:extLst>
            </p:cNvPr>
            <p:cNvSpPr/>
            <p:nvPr/>
          </p:nvSpPr>
          <p:spPr>
            <a:xfrm>
              <a:off x="8361913" y="4643797"/>
              <a:ext cx="120220" cy="35054"/>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1" name="Rectangle 150">
              <a:extLst>
                <a:ext uri="{FF2B5EF4-FFF2-40B4-BE49-F238E27FC236}">
                  <a16:creationId xmlns:a16="http://schemas.microsoft.com/office/drawing/2014/main" id="{D9E3C850-4969-4211-92D8-0CC1A10449A6}"/>
                </a:ext>
              </a:extLst>
            </p:cNvPr>
            <p:cNvSpPr/>
            <p:nvPr/>
          </p:nvSpPr>
          <p:spPr>
            <a:xfrm>
              <a:off x="7973348" y="4641382"/>
              <a:ext cx="120220" cy="9425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2" name="Rectangle 151">
              <a:extLst>
                <a:ext uri="{FF2B5EF4-FFF2-40B4-BE49-F238E27FC236}">
                  <a16:creationId xmlns:a16="http://schemas.microsoft.com/office/drawing/2014/main" id="{F0A1735B-608C-43DC-BC9D-F9F40A556DE5}"/>
                </a:ext>
              </a:extLst>
            </p:cNvPr>
            <p:cNvSpPr/>
            <p:nvPr/>
          </p:nvSpPr>
          <p:spPr>
            <a:xfrm>
              <a:off x="7815935" y="4640741"/>
              <a:ext cx="120220" cy="4593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3" name="Rectangle 152">
              <a:extLst>
                <a:ext uri="{FF2B5EF4-FFF2-40B4-BE49-F238E27FC236}">
                  <a16:creationId xmlns:a16="http://schemas.microsoft.com/office/drawing/2014/main" id="{9CC8910E-07A1-437D-9384-87A2EF8FEA4D}"/>
                </a:ext>
              </a:extLst>
            </p:cNvPr>
            <p:cNvSpPr/>
            <p:nvPr/>
          </p:nvSpPr>
          <p:spPr>
            <a:xfrm>
              <a:off x="7427809" y="4641381"/>
              <a:ext cx="120220" cy="155067"/>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4" name="Rectangle 153">
              <a:extLst>
                <a:ext uri="{FF2B5EF4-FFF2-40B4-BE49-F238E27FC236}">
                  <a16:creationId xmlns:a16="http://schemas.microsoft.com/office/drawing/2014/main" id="{A499B17E-1E8F-4FED-879A-B63A4CCC7BD1}"/>
                </a:ext>
              </a:extLst>
            </p:cNvPr>
            <p:cNvSpPr/>
            <p:nvPr/>
          </p:nvSpPr>
          <p:spPr>
            <a:xfrm>
              <a:off x="7272777" y="4645771"/>
              <a:ext cx="120220" cy="7397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sp>
          <p:nvSpPr>
            <p:cNvPr id="155" name="TextBox 154">
              <a:extLst>
                <a:ext uri="{FF2B5EF4-FFF2-40B4-BE49-F238E27FC236}">
                  <a16:creationId xmlns:a16="http://schemas.microsoft.com/office/drawing/2014/main" id="{C3F40A3E-DD90-4129-9EF7-67B76174C12C}"/>
                </a:ext>
              </a:extLst>
            </p:cNvPr>
            <p:cNvSpPr txBox="1"/>
            <p:nvPr/>
          </p:nvSpPr>
          <p:spPr>
            <a:xfrm>
              <a:off x="6282799" y="5334001"/>
              <a:ext cx="270396" cy="195814"/>
            </a:xfrm>
            <a:prstGeom prst="rect">
              <a:avLst/>
            </a:prstGeom>
            <a:noFill/>
          </p:spPr>
          <p:txBody>
            <a:bodyPr wrap="square" lIns="36000" tIns="36000" rIns="36000" bIns="36000" rtlCol="0">
              <a:spAutoFit/>
            </a:bodyPr>
            <a:lstStyle/>
            <a:p>
              <a:pPr algn="r"/>
              <a:r>
                <a:rPr lang="en-GB" sz="800"/>
                <a:t>−50</a:t>
              </a:r>
            </a:p>
          </p:txBody>
        </p:sp>
        <p:sp>
          <p:nvSpPr>
            <p:cNvPr id="156" name="Rectangle 155">
              <a:extLst>
                <a:ext uri="{FF2B5EF4-FFF2-40B4-BE49-F238E27FC236}">
                  <a16:creationId xmlns:a16="http://schemas.microsoft.com/office/drawing/2014/main" id="{7F7DCA76-545A-4F06-9A35-5D5072520EFB}"/>
                </a:ext>
              </a:extLst>
            </p:cNvPr>
            <p:cNvSpPr/>
            <p:nvPr/>
          </p:nvSpPr>
          <p:spPr>
            <a:xfrm>
              <a:off x="6725080" y="4644750"/>
              <a:ext cx="120220" cy="3805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157" name="Straight Connector 156">
              <a:extLst>
                <a:ext uri="{FF2B5EF4-FFF2-40B4-BE49-F238E27FC236}">
                  <a16:creationId xmlns:a16="http://schemas.microsoft.com/office/drawing/2014/main" id="{EFBCBAF9-D800-4F2F-ABA5-15663DED480C}"/>
                </a:ext>
              </a:extLst>
            </p:cNvPr>
            <p:cNvCxnSpPr>
              <a:cxnSpLocks/>
            </p:cNvCxnSpPr>
            <p:nvPr/>
          </p:nvCxnSpPr>
          <p:spPr>
            <a:xfrm>
              <a:off x="6581200" y="4325242"/>
              <a:ext cx="1470" cy="11125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5BB1A4B-D74F-4D15-AF35-92AAD4A0FCF0}"/>
                </a:ext>
              </a:extLst>
            </p:cNvPr>
            <p:cNvCxnSpPr>
              <a:cxnSpLocks/>
            </p:cNvCxnSpPr>
            <p:nvPr/>
          </p:nvCxnSpPr>
          <p:spPr>
            <a:xfrm>
              <a:off x="6546612" y="4950930"/>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DA8BB9-E4CB-482E-9667-D9EE3DF1B776}"/>
                </a:ext>
              </a:extLst>
            </p:cNvPr>
            <p:cNvCxnSpPr>
              <a:cxnSpLocks/>
            </p:cNvCxnSpPr>
            <p:nvPr/>
          </p:nvCxnSpPr>
          <p:spPr>
            <a:xfrm>
              <a:off x="6546612" y="4796448"/>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A38B320-A98F-46F1-93F8-1204B4E4FC01}"/>
                </a:ext>
              </a:extLst>
            </p:cNvPr>
            <p:cNvCxnSpPr>
              <a:cxnSpLocks/>
            </p:cNvCxnSpPr>
            <p:nvPr/>
          </p:nvCxnSpPr>
          <p:spPr>
            <a:xfrm>
              <a:off x="6544037" y="4482471"/>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D986EA4-4947-479F-A43C-D22CCA5E9449}"/>
                </a:ext>
              </a:extLst>
            </p:cNvPr>
            <p:cNvCxnSpPr>
              <a:cxnSpLocks/>
            </p:cNvCxnSpPr>
            <p:nvPr/>
          </p:nvCxnSpPr>
          <p:spPr>
            <a:xfrm>
              <a:off x="6544895" y="4325716"/>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C36A0D1B-2AB4-4364-AFB3-1605D2544EAD}"/>
                </a:ext>
              </a:extLst>
            </p:cNvPr>
            <p:cNvSpPr txBox="1"/>
            <p:nvPr/>
          </p:nvSpPr>
          <p:spPr>
            <a:xfrm>
              <a:off x="6285456" y="4211419"/>
              <a:ext cx="270396" cy="195814"/>
            </a:xfrm>
            <a:prstGeom prst="rect">
              <a:avLst/>
            </a:prstGeom>
            <a:noFill/>
          </p:spPr>
          <p:txBody>
            <a:bodyPr wrap="square" lIns="36000" tIns="36000" rIns="36000" bIns="36000" rtlCol="0">
              <a:spAutoFit/>
            </a:bodyPr>
            <a:lstStyle/>
            <a:p>
              <a:pPr algn="r"/>
              <a:r>
                <a:rPr lang="en-GB" sz="800"/>
                <a:t>20</a:t>
              </a:r>
            </a:p>
          </p:txBody>
        </p:sp>
        <p:sp>
          <p:nvSpPr>
            <p:cNvPr id="163" name="TextBox 162">
              <a:extLst>
                <a:ext uri="{FF2B5EF4-FFF2-40B4-BE49-F238E27FC236}">
                  <a16:creationId xmlns:a16="http://schemas.microsoft.com/office/drawing/2014/main" id="{16025D87-5758-446C-A5ED-8B27B4B2DD4C}"/>
                </a:ext>
              </a:extLst>
            </p:cNvPr>
            <p:cNvSpPr txBox="1"/>
            <p:nvPr/>
          </p:nvSpPr>
          <p:spPr>
            <a:xfrm>
              <a:off x="6285456" y="4384945"/>
              <a:ext cx="270396" cy="195814"/>
            </a:xfrm>
            <a:prstGeom prst="rect">
              <a:avLst/>
            </a:prstGeom>
            <a:noFill/>
          </p:spPr>
          <p:txBody>
            <a:bodyPr wrap="square" lIns="36000" tIns="36000" rIns="36000" bIns="36000" rtlCol="0">
              <a:spAutoFit/>
            </a:bodyPr>
            <a:lstStyle/>
            <a:p>
              <a:pPr algn="r"/>
              <a:r>
                <a:rPr lang="en-GB" sz="800"/>
                <a:t>10</a:t>
              </a:r>
            </a:p>
          </p:txBody>
        </p:sp>
        <p:sp>
          <p:nvSpPr>
            <p:cNvPr id="164" name="TextBox 163">
              <a:extLst>
                <a:ext uri="{FF2B5EF4-FFF2-40B4-BE49-F238E27FC236}">
                  <a16:creationId xmlns:a16="http://schemas.microsoft.com/office/drawing/2014/main" id="{60CBC6B7-C324-4869-87E6-8FA19CD9822B}"/>
                </a:ext>
              </a:extLst>
            </p:cNvPr>
            <p:cNvSpPr txBox="1"/>
            <p:nvPr/>
          </p:nvSpPr>
          <p:spPr>
            <a:xfrm>
              <a:off x="6285456" y="4547616"/>
              <a:ext cx="270396" cy="195814"/>
            </a:xfrm>
            <a:prstGeom prst="rect">
              <a:avLst/>
            </a:prstGeom>
            <a:noFill/>
          </p:spPr>
          <p:txBody>
            <a:bodyPr wrap="square" lIns="36000" tIns="36000" rIns="36000" bIns="36000" rtlCol="0">
              <a:spAutoFit/>
            </a:bodyPr>
            <a:lstStyle/>
            <a:p>
              <a:pPr algn="r"/>
              <a:r>
                <a:rPr lang="en-GB" sz="800"/>
                <a:t>0</a:t>
              </a:r>
            </a:p>
          </p:txBody>
        </p:sp>
        <p:sp>
          <p:nvSpPr>
            <p:cNvPr id="165" name="TextBox 164">
              <a:extLst>
                <a:ext uri="{FF2B5EF4-FFF2-40B4-BE49-F238E27FC236}">
                  <a16:creationId xmlns:a16="http://schemas.microsoft.com/office/drawing/2014/main" id="{838F051B-81F7-4D6E-A182-64ED67EF5594}"/>
                </a:ext>
              </a:extLst>
            </p:cNvPr>
            <p:cNvSpPr txBox="1"/>
            <p:nvPr/>
          </p:nvSpPr>
          <p:spPr>
            <a:xfrm>
              <a:off x="6285456" y="4704087"/>
              <a:ext cx="270396" cy="195814"/>
            </a:xfrm>
            <a:prstGeom prst="rect">
              <a:avLst/>
            </a:prstGeom>
            <a:noFill/>
          </p:spPr>
          <p:txBody>
            <a:bodyPr wrap="square" lIns="36000" tIns="36000" rIns="36000" bIns="36000" rtlCol="0">
              <a:spAutoFit/>
            </a:bodyPr>
            <a:lstStyle/>
            <a:p>
              <a:pPr algn="r"/>
              <a:r>
                <a:rPr lang="en-GB" sz="800"/>
                <a:t>−10</a:t>
              </a:r>
            </a:p>
          </p:txBody>
        </p:sp>
        <p:sp>
          <p:nvSpPr>
            <p:cNvPr id="166" name="TextBox 165">
              <a:extLst>
                <a:ext uri="{FF2B5EF4-FFF2-40B4-BE49-F238E27FC236}">
                  <a16:creationId xmlns:a16="http://schemas.microsoft.com/office/drawing/2014/main" id="{A93701B0-F0F1-4347-AC35-D520F27975CF}"/>
                </a:ext>
              </a:extLst>
            </p:cNvPr>
            <p:cNvSpPr txBox="1"/>
            <p:nvPr/>
          </p:nvSpPr>
          <p:spPr>
            <a:xfrm>
              <a:off x="6285456" y="4856182"/>
              <a:ext cx="270396" cy="195814"/>
            </a:xfrm>
            <a:prstGeom prst="rect">
              <a:avLst/>
            </a:prstGeom>
            <a:noFill/>
          </p:spPr>
          <p:txBody>
            <a:bodyPr wrap="square" lIns="36000" tIns="36000" rIns="36000" bIns="36000" rtlCol="0">
              <a:spAutoFit/>
            </a:bodyPr>
            <a:lstStyle/>
            <a:p>
              <a:pPr algn="r"/>
              <a:r>
                <a:rPr lang="en-GB" sz="800"/>
                <a:t>−20</a:t>
              </a:r>
            </a:p>
          </p:txBody>
        </p:sp>
        <p:sp>
          <p:nvSpPr>
            <p:cNvPr id="167" name="TextBox 166">
              <a:extLst>
                <a:ext uri="{FF2B5EF4-FFF2-40B4-BE49-F238E27FC236}">
                  <a16:creationId xmlns:a16="http://schemas.microsoft.com/office/drawing/2014/main" id="{26192F7F-D52F-4FAE-A0AB-4BA76F947CAD}"/>
                </a:ext>
              </a:extLst>
            </p:cNvPr>
            <p:cNvSpPr txBox="1"/>
            <p:nvPr/>
          </p:nvSpPr>
          <p:spPr>
            <a:xfrm>
              <a:off x="6285456" y="5177732"/>
              <a:ext cx="270396" cy="195814"/>
            </a:xfrm>
            <a:prstGeom prst="rect">
              <a:avLst/>
            </a:prstGeom>
            <a:noFill/>
          </p:spPr>
          <p:txBody>
            <a:bodyPr wrap="square" lIns="36000" tIns="36000" rIns="36000" bIns="36000" rtlCol="0">
              <a:spAutoFit/>
            </a:bodyPr>
            <a:lstStyle/>
            <a:p>
              <a:pPr algn="r"/>
              <a:r>
                <a:rPr lang="en-GB" sz="800"/>
                <a:t>−40</a:t>
              </a:r>
            </a:p>
          </p:txBody>
        </p:sp>
        <p:sp>
          <p:nvSpPr>
            <p:cNvPr id="168" name="TextBox 167">
              <a:extLst>
                <a:ext uri="{FF2B5EF4-FFF2-40B4-BE49-F238E27FC236}">
                  <a16:creationId xmlns:a16="http://schemas.microsoft.com/office/drawing/2014/main" id="{F77B2C6C-9594-4D9A-AC42-B98F28DF7878}"/>
                </a:ext>
              </a:extLst>
            </p:cNvPr>
            <p:cNvSpPr txBox="1"/>
            <p:nvPr/>
          </p:nvSpPr>
          <p:spPr>
            <a:xfrm>
              <a:off x="6644590" y="5321259"/>
              <a:ext cx="426967" cy="195814"/>
            </a:xfrm>
            <a:prstGeom prst="rect">
              <a:avLst/>
            </a:prstGeom>
            <a:noFill/>
          </p:spPr>
          <p:txBody>
            <a:bodyPr wrap="none" lIns="36000" tIns="36000" rIns="36000" bIns="36000" rtlCol="0">
              <a:spAutoFit/>
            </a:bodyPr>
            <a:lstStyle/>
            <a:p>
              <a:pPr algn="r"/>
              <a:r>
                <a:rPr lang="en-GB" sz="800"/>
                <a:t>Medium</a:t>
              </a:r>
            </a:p>
          </p:txBody>
        </p:sp>
        <p:sp>
          <p:nvSpPr>
            <p:cNvPr id="169" name="TextBox 168">
              <a:extLst>
                <a:ext uri="{FF2B5EF4-FFF2-40B4-BE49-F238E27FC236}">
                  <a16:creationId xmlns:a16="http://schemas.microsoft.com/office/drawing/2014/main" id="{A566986D-43D0-4BDC-ABE5-610E6F83AC10}"/>
                </a:ext>
              </a:extLst>
            </p:cNvPr>
            <p:cNvSpPr txBox="1"/>
            <p:nvPr/>
          </p:nvSpPr>
          <p:spPr>
            <a:xfrm>
              <a:off x="7267696" y="5321259"/>
              <a:ext cx="276285" cy="195814"/>
            </a:xfrm>
            <a:prstGeom prst="rect">
              <a:avLst/>
            </a:prstGeom>
            <a:noFill/>
          </p:spPr>
          <p:txBody>
            <a:bodyPr wrap="none" lIns="36000" tIns="36000" rIns="36000" bIns="36000" rtlCol="0">
              <a:spAutoFit/>
            </a:bodyPr>
            <a:lstStyle/>
            <a:p>
              <a:pPr algn="r"/>
              <a:r>
                <a:rPr lang="en-GB" sz="800"/>
                <a:t>IL-25</a:t>
              </a:r>
            </a:p>
          </p:txBody>
        </p:sp>
        <p:sp>
          <p:nvSpPr>
            <p:cNvPr id="170" name="TextBox 169">
              <a:extLst>
                <a:ext uri="{FF2B5EF4-FFF2-40B4-BE49-F238E27FC236}">
                  <a16:creationId xmlns:a16="http://schemas.microsoft.com/office/drawing/2014/main" id="{187E8998-A26A-4074-A455-60C2BB3B41A1}"/>
                </a:ext>
              </a:extLst>
            </p:cNvPr>
            <p:cNvSpPr txBox="1"/>
            <p:nvPr/>
          </p:nvSpPr>
          <p:spPr>
            <a:xfrm>
              <a:off x="7818895" y="5322546"/>
              <a:ext cx="276285" cy="195814"/>
            </a:xfrm>
            <a:prstGeom prst="rect">
              <a:avLst/>
            </a:prstGeom>
            <a:noFill/>
          </p:spPr>
          <p:txBody>
            <a:bodyPr wrap="none" lIns="36000" tIns="36000" rIns="36000" bIns="36000" rtlCol="0">
              <a:spAutoFit/>
            </a:bodyPr>
            <a:lstStyle/>
            <a:p>
              <a:pPr algn="r"/>
              <a:r>
                <a:rPr lang="en-GB" sz="800"/>
                <a:t>IL-33</a:t>
              </a:r>
            </a:p>
          </p:txBody>
        </p:sp>
        <p:sp>
          <p:nvSpPr>
            <p:cNvPr id="171" name="TextBox 170">
              <a:extLst>
                <a:ext uri="{FF2B5EF4-FFF2-40B4-BE49-F238E27FC236}">
                  <a16:creationId xmlns:a16="http://schemas.microsoft.com/office/drawing/2014/main" id="{60B34ADE-612D-4A22-B13B-593FCD6B7393}"/>
                </a:ext>
              </a:extLst>
            </p:cNvPr>
            <p:cNvSpPr txBox="1"/>
            <p:nvPr/>
          </p:nvSpPr>
          <p:spPr>
            <a:xfrm rot="16200000">
              <a:off x="5720330" y="4771553"/>
              <a:ext cx="1126091" cy="195814"/>
            </a:xfrm>
            <a:prstGeom prst="rect">
              <a:avLst/>
            </a:prstGeom>
            <a:noFill/>
          </p:spPr>
          <p:txBody>
            <a:bodyPr wrap="square" lIns="36000" tIns="36000" rIns="36000" bIns="36000" rtlCol="0">
              <a:spAutoFit/>
            </a:bodyPr>
            <a:lstStyle/>
            <a:p>
              <a:pPr algn="ctr"/>
              <a:r>
                <a:rPr lang="en-GB" sz="800"/>
                <a:t>Percent change</a:t>
              </a:r>
            </a:p>
          </p:txBody>
        </p:sp>
        <p:cxnSp>
          <p:nvCxnSpPr>
            <p:cNvPr id="172" name="Straight Connector 171">
              <a:extLst>
                <a:ext uri="{FF2B5EF4-FFF2-40B4-BE49-F238E27FC236}">
                  <a16:creationId xmlns:a16="http://schemas.microsoft.com/office/drawing/2014/main" id="{50943219-7C47-4B70-96F3-51CA9EC7121C}"/>
                </a:ext>
              </a:extLst>
            </p:cNvPr>
            <p:cNvCxnSpPr>
              <a:cxnSpLocks/>
            </p:cNvCxnSpPr>
            <p:nvPr/>
          </p:nvCxnSpPr>
          <p:spPr>
            <a:xfrm>
              <a:off x="6547528" y="5110245"/>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D685CB33-BC8C-4411-A78F-76036D52A805}"/>
                </a:ext>
              </a:extLst>
            </p:cNvPr>
            <p:cNvSpPr txBox="1"/>
            <p:nvPr/>
          </p:nvSpPr>
          <p:spPr>
            <a:xfrm>
              <a:off x="6286372" y="5015497"/>
              <a:ext cx="270396" cy="195814"/>
            </a:xfrm>
            <a:prstGeom prst="rect">
              <a:avLst/>
            </a:prstGeom>
            <a:noFill/>
          </p:spPr>
          <p:txBody>
            <a:bodyPr wrap="square" lIns="36000" tIns="36000" rIns="36000" bIns="36000" rtlCol="0">
              <a:spAutoFit/>
            </a:bodyPr>
            <a:lstStyle/>
            <a:p>
              <a:pPr algn="r"/>
              <a:r>
                <a:rPr lang="en-GB" sz="800"/>
                <a:t>−30</a:t>
              </a:r>
            </a:p>
          </p:txBody>
        </p:sp>
        <p:sp>
          <p:nvSpPr>
            <p:cNvPr id="174" name="TextBox 173">
              <a:extLst>
                <a:ext uri="{FF2B5EF4-FFF2-40B4-BE49-F238E27FC236}">
                  <a16:creationId xmlns:a16="http://schemas.microsoft.com/office/drawing/2014/main" id="{55612882-D195-4E87-8D5B-5ADC341BD85E}"/>
                </a:ext>
              </a:extLst>
            </p:cNvPr>
            <p:cNvSpPr txBox="1"/>
            <p:nvPr/>
          </p:nvSpPr>
          <p:spPr>
            <a:xfrm>
              <a:off x="8369411" y="5322546"/>
              <a:ext cx="265063" cy="195814"/>
            </a:xfrm>
            <a:prstGeom prst="rect">
              <a:avLst/>
            </a:prstGeom>
            <a:noFill/>
          </p:spPr>
          <p:txBody>
            <a:bodyPr wrap="none" lIns="36000" tIns="36000" rIns="36000" bIns="36000" rtlCol="0">
              <a:spAutoFit/>
            </a:bodyPr>
            <a:lstStyle/>
            <a:p>
              <a:pPr algn="r"/>
              <a:r>
                <a:rPr lang="en-GB" sz="800"/>
                <a:t>TSLP</a:t>
              </a:r>
            </a:p>
          </p:txBody>
        </p:sp>
        <p:cxnSp>
          <p:nvCxnSpPr>
            <p:cNvPr id="175" name="Straight Connector 174">
              <a:extLst>
                <a:ext uri="{FF2B5EF4-FFF2-40B4-BE49-F238E27FC236}">
                  <a16:creationId xmlns:a16="http://schemas.microsoft.com/office/drawing/2014/main" id="{CB220C52-93DC-47A9-BBD3-24D888C618DF}"/>
                </a:ext>
              </a:extLst>
            </p:cNvPr>
            <p:cNvCxnSpPr>
              <a:cxnSpLocks/>
            </p:cNvCxnSpPr>
            <p:nvPr/>
          </p:nvCxnSpPr>
          <p:spPr>
            <a:xfrm>
              <a:off x="6545143" y="5272169"/>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F73ED34-5E91-4F47-8643-2EAB1509C273}"/>
                </a:ext>
              </a:extLst>
            </p:cNvPr>
            <p:cNvCxnSpPr>
              <a:cxnSpLocks/>
            </p:cNvCxnSpPr>
            <p:nvPr/>
          </p:nvCxnSpPr>
          <p:spPr>
            <a:xfrm>
              <a:off x="6542761" y="5434093"/>
              <a:ext cx="360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Content Placeholder 2">
              <a:extLst>
                <a:ext uri="{FF2B5EF4-FFF2-40B4-BE49-F238E27FC236}">
                  <a16:creationId xmlns:a16="http://schemas.microsoft.com/office/drawing/2014/main" id="{E1CFBD4C-CAAB-4287-86E4-FD5BEF9128DE}"/>
                </a:ext>
              </a:extLst>
            </p:cNvPr>
            <p:cNvSpPr txBox="1">
              <a:spLocks/>
            </p:cNvSpPr>
            <p:nvPr/>
          </p:nvSpPr>
          <p:spPr>
            <a:xfrm>
              <a:off x="6581200" y="4200980"/>
              <a:ext cx="2198469" cy="160490"/>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GB" sz="800" b="1">
                  <a:solidFill>
                    <a:srgbClr val="656665"/>
                  </a:solidFill>
                </a:rPr>
                <a:t>Tissue sensitivity to </a:t>
              </a:r>
              <a:r>
                <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methacholine</a:t>
              </a:r>
              <a:r>
                <a:rPr lang="en-GB" sz="800" b="1">
                  <a:solidFill>
                    <a:srgbClr val="656665"/>
                  </a:solidFill>
                </a:rPr>
                <a:t> measured </a:t>
              </a:r>
              <a:br>
                <a:rPr lang="en-GB" sz="800" b="1">
                  <a:solidFill>
                    <a:srgbClr val="656665"/>
                  </a:solidFill>
                </a:rPr>
              </a:br>
              <a:r>
                <a:rPr lang="en-GB" sz="800" b="1">
                  <a:solidFill>
                    <a:srgbClr val="656665"/>
                  </a:solidFill>
                </a:rPr>
                <a:t>as EC50</a:t>
              </a:r>
              <a:endParaRPr kumimoji="0" lang="en-GB" sz="8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178" name="Rectangle 177">
              <a:extLst>
                <a:ext uri="{FF2B5EF4-FFF2-40B4-BE49-F238E27FC236}">
                  <a16:creationId xmlns:a16="http://schemas.microsoft.com/office/drawing/2014/main" id="{AADCF620-FE4F-4507-859B-C5CFA4237236}"/>
                </a:ext>
              </a:extLst>
            </p:cNvPr>
            <p:cNvSpPr/>
            <p:nvPr/>
          </p:nvSpPr>
          <p:spPr>
            <a:xfrm>
              <a:off x="6880995" y="4641381"/>
              <a:ext cx="120220" cy="7798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n w="6350">
                  <a:solidFill>
                    <a:schemeClr val="tx1"/>
                  </a:solidFill>
                </a:ln>
              </a:endParaRPr>
            </a:p>
          </p:txBody>
        </p:sp>
        <p:cxnSp>
          <p:nvCxnSpPr>
            <p:cNvPr id="179" name="Straight Connector 178">
              <a:extLst>
                <a:ext uri="{FF2B5EF4-FFF2-40B4-BE49-F238E27FC236}">
                  <a16:creationId xmlns:a16="http://schemas.microsoft.com/office/drawing/2014/main" id="{DF6F885A-8E14-4A5B-A663-EAD35FC95C0B}"/>
                </a:ext>
              </a:extLst>
            </p:cNvPr>
            <p:cNvCxnSpPr>
              <a:cxnSpLocks/>
            </p:cNvCxnSpPr>
            <p:nvPr/>
          </p:nvCxnSpPr>
          <p:spPr>
            <a:xfrm>
              <a:off x="6546056" y="4640399"/>
              <a:ext cx="22336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A6789F4E-DBE6-4E13-913C-C07315B1DAE8}"/>
                </a:ext>
              </a:extLst>
            </p:cNvPr>
            <p:cNvGrpSpPr/>
            <p:nvPr/>
          </p:nvGrpSpPr>
          <p:grpSpPr>
            <a:xfrm>
              <a:off x="6751801" y="4668496"/>
              <a:ext cx="66778" cy="29653"/>
              <a:chOff x="6894677" y="3434803"/>
              <a:chExt cx="66778" cy="29653"/>
            </a:xfrm>
          </p:grpSpPr>
          <p:cxnSp>
            <p:nvCxnSpPr>
              <p:cNvPr id="209" name="Straight Connector 208">
                <a:extLst>
                  <a:ext uri="{FF2B5EF4-FFF2-40B4-BE49-F238E27FC236}">
                    <a16:creationId xmlns:a16="http://schemas.microsoft.com/office/drawing/2014/main" id="{219037C3-48FA-4AAD-9572-4C3C2D50DCD1}"/>
                  </a:ext>
                </a:extLst>
              </p:cNvPr>
              <p:cNvCxnSpPr>
                <a:cxnSpLocks/>
              </p:cNvCxnSpPr>
              <p:nvPr/>
            </p:nvCxnSpPr>
            <p:spPr>
              <a:xfrm>
                <a:off x="6894677" y="3434803"/>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0F2BFE1-99DF-477B-B59B-333DDC67EDAE}"/>
                  </a:ext>
                </a:extLst>
              </p:cNvPr>
              <p:cNvCxnSpPr>
                <a:cxnSpLocks/>
              </p:cNvCxnSpPr>
              <p:nvPr/>
            </p:nvCxnSpPr>
            <p:spPr>
              <a:xfrm>
                <a:off x="6928066" y="3436144"/>
                <a:ext cx="0" cy="283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5B63427-0C4C-4257-BC92-F731AB0C1ADC}"/>
                  </a:ext>
                </a:extLst>
              </p:cNvPr>
              <p:cNvCxnSpPr>
                <a:cxnSpLocks/>
              </p:cNvCxnSpPr>
              <p:nvPr/>
            </p:nvCxnSpPr>
            <p:spPr>
              <a:xfrm>
                <a:off x="6894677" y="3461456"/>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C2FB940B-857D-4E30-9F6B-BBD52B4B8FCD}"/>
                </a:ext>
              </a:extLst>
            </p:cNvPr>
            <p:cNvGrpSpPr/>
            <p:nvPr/>
          </p:nvGrpSpPr>
          <p:grpSpPr>
            <a:xfrm>
              <a:off x="7299498" y="4706597"/>
              <a:ext cx="66778" cy="29034"/>
              <a:chOff x="7444755" y="3368128"/>
              <a:chExt cx="66778" cy="29034"/>
            </a:xfrm>
          </p:grpSpPr>
          <p:cxnSp>
            <p:nvCxnSpPr>
              <p:cNvPr id="206" name="Straight Connector 205">
                <a:extLst>
                  <a:ext uri="{FF2B5EF4-FFF2-40B4-BE49-F238E27FC236}">
                    <a16:creationId xmlns:a16="http://schemas.microsoft.com/office/drawing/2014/main" id="{B8D07DD4-2C66-4AB6-9F8C-59806E234FFF}"/>
                  </a:ext>
                </a:extLst>
              </p:cNvPr>
              <p:cNvCxnSpPr>
                <a:cxnSpLocks/>
              </p:cNvCxnSpPr>
              <p:nvPr/>
            </p:nvCxnSpPr>
            <p:spPr>
              <a:xfrm>
                <a:off x="7444755" y="3368128"/>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EB49E3A-6BBC-4DD8-A765-4CEFA8CB9F82}"/>
                  </a:ext>
                </a:extLst>
              </p:cNvPr>
              <p:cNvCxnSpPr>
                <a:cxnSpLocks/>
              </p:cNvCxnSpPr>
              <p:nvPr/>
            </p:nvCxnSpPr>
            <p:spPr>
              <a:xfrm>
                <a:off x="7478144" y="3369469"/>
                <a:ext cx="0" cy="264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3BBBE76-EE79-4B82-B17B-0F3BD045F6EA}"/>
                  </a:ext>
                </a:extLst>
              </p:cNvPr>
              <p:cNvCxnSpPr>
                <a:cxnSpLocks/>
              </p:cNvCxnSpPr>
              <p:nvPr/>
            </p:nvCxnSpPr>
            <p:spPr>
              <a:xfrm>
                <a:off x="7444755" y="339716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0CFD62FD-825B-4048-A9C2-00226D7368BA}"/>
                </a:ext>
              </a:extLst>
            </p:cNvPr>
            <p:cNvGrpSpPr/>
            <p:nvPr/>
          </p:nvGrpSpPr>
          <p:grpSpPr>
            <a:xfrm>
              <a:off x="8001395" y="4680439"/>
              <a:ext cx="66778" cy="116009"/>
              <a:chOff x="8153795" y="3644316"/>
              <a:chExt cx="66778" cy="116009"/>
            </a:xfrm>
          </p:grpSpPr>
          <p:cxnSp>
            <p:nvCxnSpPr>
              <p:cNvPr id="203" name="Straight Connector 202">
                <a:extLst>
                  <a:ext uri="{FF2B5EF4-FFF2-40B4-BE49-F238E27FC236}">
                    <a16:creationId xmlns:a16="http://schemas.microsoft.com/office/drawing/2014/main" id="{9D98C29B-FCB1-4817-8251-591DA81C0414}"/>
                  </a:ext>
                </a:extLst>
              </p:cNvPr>
              <p:cNvCxnSpPr>
                <a:cxnSpLocks/>
              </p:cNvCxnSpPr>
              <p:nvPr/>
            </p:nvCxnSpPr>
            <p:spPr>
              <a:xfrm>
                <a:off x="81537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33177C9-0BF0-4773-A47B-D32DD83A8DB7}"/>
                  </a:ext>
                </a:extLst>
              </p:cNvPr>
              <p:cNvCxnSpPr>
                <a:cxnSpLocks/>
              </p:cNvCxnSpPr>
              <p:nvPr/>
            </p:nvCxnSpPr>
            <p:spPr>
              <a:xfrm>
                <a:off x="8187184" y="3644316"/>
                <a:ext cx="0" cy="1160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4F9B3E0-DC57-42C2-BD6A-AC36E2D5F3FB}"/>
                  </a:ext>
                </a:extLst>
              </p:cNvPr>
              <p:cNvCxnSpPr>
                <a:cxnSpLocks/>
              </p:cNvCxnSpPr>
              <p:nvPr/>
            </p:nvCxnSpPr>
            <p:spPr>
              <a:xfrm>
                <a:off x="8153795" y="3757135"/>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0586602-BCB0-4EFE-B3C7-A2A1306DC559}"/>
                </a:ext>
              </a:extLst>
            </p:cNvPr>
            <p:cNvGrpSpPr/>
            <p:nvPr/>
          </p:nvGrpSpPr>
          <p:grpSpPr>
            <a:xfrm>
              <a:off x="6905376" y="4705470"/>
              <a:ext cx="66778" cy="37960"/>
              <a:chOff x="7055395" y="3644757"/>
              <a:chExt cx="66778" cy="37960"/>
            </a:xfrm>
          </p:grpSpPr>
          <p:cxnSp>
            <p:nvCxnSpPr>
              <p:cNvPr id="200" name="Straight Connector 199">
                <a:extLst>
                  <a:ext uri="{FF2B5EF4-FFF2-40B4-BE49-F238E27FC236}">
                    <a16:creationId xmlns:a16="http://schemas.microsoft.com/office/drawing/2014/main" id="{6D629E64-CD3F-4576-BA83-70EE8CB052FA}"/>
                  </a:ext>
                </a:extLst>
              </p:cNvPr>
              <p:cNvCxnSpPr>
                <a:cxnSpLocks/>
              </p:cNvCxnSpPr>
              <p:nvPr/>
            </p:nvCxnSpPr>
            <p:spPr>
              <a:xfrm>
                <a:off x="7055395" y="3644757"/>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A3AD297-D41D-445F-9195-48E4A7010CD4}"/>
                  </a:ext>
                </a:extLst>
              </p:cNvPr>
              <p:cNvCxnSpPr>
                <a:cxnSpLocks/>
              </p:cNvCxnSpPr>
              <p:nvPr/>
            </p:nvCxnSpPr>
            <p:spPr>
              <a:xfrm>
                <a:off x="7088784" y="3646098"/>
                <a:ext cx="0" cy="366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1AF7ABB-3060-4420-A3EA-8225E10E2F84}"/>
                  </a:ext>
                </a:extLst>
              </p:cNvPr>
              <p:cNvCxnSpPr>
                <a:cxnSpLocks/>
              </p:cNvCxnSpPr>
              <p:nvPr/>
            </p:nvCxnSpPr>
            <p:spPr>
              <a:xfrm>
                <a:off x="7055395" y="3680935"/>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F866711D-29FC-4E7A-94AA-A20EF06A05DA}"/>
                </a:ext>
              </a:extLst>
            </p:cNvPr>
            <p:cNvGrpSpPr/>
            <p:nvPr/>
          </p:nvGrpSpPr>
          <p:grpSpPr>
            <a:xfrm>
              <a:off x="7452412" y="4763706"/>
              <a:ext cx="66778" cy="70306"/>
              <a:chOff x="7055395" y="3649519"/>
              <a:chExt cx="66778" cy="70306"/>
            </a:xfrm>
          </p:grpSpPr>
          <p:cxnSp>
            <p:nvCxnSpPr>
              <p:cNvPr id="197" name="Straight Connector 196">
                <a:extLst>
                  <a:ext uri="{FF2B5EF4-FFF2-40B4-BE49-F238E27FC236}">
                    <a16:creationId xmlns:a16="http://schemas.microsoft.com/office/drawing/2014/main" id="{AA2E11FD-20CF-4F60-8EC8-35D19CABA928}"/>
                  </a:ext>
                </a:extLst>
              </p:cNvPr>
              <p:cNvCxnSpPr>
                <a:cxnSpLocks/>
              </p:cNvCxnSpPr>
              <p:nvPr/>
            </p:nvCxnSpPr>
            <p:spPr>
              <a:xfrm>
                <a:off x="7055395" y="364951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990EAF4-20F7-4989-80E0-0FC06F4157AD}"/>
                  </a:ext>
                </a:extLst>
              </p:cNvPr>
              <p:cNvCxnSpPr>
                <a:cxnSpLocks/>
              </p:cNvCxnSpPr>
              <p:nvPr/>
            </p:nvCxnSpPr>
            <p:spPr>
              <a:xfrm>
                <a:off x="7088784" y="3650123"/>
                <a:ext cx="0" cy="69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26CF247-8C7D-4F5D-BFCF-576141E39A6F}"/>
                  </a:ext>
                </a:extLst>
              </p:cNvPr>
              <p:cNvCxnSpPr>
                <a:cxnSpLocks/>
              </p:cNvCxnSpPr>
              <p:nvPr/>
            </p:nvCxnSpPr>
            <p:spPr>
              <a:xfrm>
                <a:off x="7055395" y="3719035"/>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2039E9CE-BFA6-45BC-9F01-C4186263F48F}"/>
                </a:ext>
              </a:extLst>
            </p:cNvPr>
            <p:cNvGrpSpPr/>
            <p:nvPr/>
          </p:nvGrpSpPr>
          <p:grpSpPr>
            <a:xfrm>
              <a:off x="7844434" y="4657001"/>
              <a:ext cx="66778" cy="64560"/>
              <a:chOff x="7444755" y="3353842"/>
              <a:chExt cx="66778" cy="64560"/>
            </a:xfrm>
          </p:grpSpPr>
          <p:cxnSp>
            <p:nvCxnSpPr>
              <p:cNvPr id="194" name="Straight Connector 193">
                <a:extLst>
                  <a:ext uri="{FF2B5EF4-FFF2-40B4-BE49-F238E27FC236}">
                    <a16:creationId xmlns:a16="http://schemas.microsoft.com/office/drawing/2014/main" id="{C7F1CE74-8836-4971-952B-C3DFF33CE803}"/>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5450394-D77E-4E14-9CA7-4ED396572B5E}"/>
                  </a:ext>
                </a:extLst>
              </p:cNvPr>
              <p:cNvCxnSpPr>
                <a:cxnSpLocks/>
              </p:cNvCxnSpPr>
              <p:nvPr/>
            </p:nvCxnSpPr>
            <p:spPr>
              <a:xfrm>
                <a:off x="7478144" y="3356245"/>
                <a:ext cx="0" cy="621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974BFF3-AB8E-48ED-B839-0371370A7204}"/>
                  </a:ext>
                </a:extLst>
              </p:cNvPr>
              <p:cNvCxnSpPr>
                <a:cxnSpLocks/>
              </p:cNvCxnSpPr>
              <p:nvPr/>
            </p:nvCxnSpPr>
            <p:spPr>
              <a:xfrm>
                <a:off x="7444755" y="341621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4BB70D0A-5A11-4CA7-AA94-C1CB3E4BD725}"/>
                </a:ext>
              </a:extLst>
            </p:cNvPr>
            <p:cNvGrpSpPr/>
            <p:nvPr/>
          </p:nvGrpSpPr>
          <p:grpSpPr>
            <a:xfrm>
              <a:off x="8392552" y="4641095"/>
              <a:ext cx="66778" cy="67137"/>
              <a:chOff x="7444755" y="3353842"/>
              <a:chExt cx="66778" cy="67137"/>
            </a:xfrm>
          </p:grpSpPr>
          <p:cxnSp>
            <p:nvCxnSpPr>
              <p:cNvPr id="191" name="Straight Connector 190">
                <a:extLst>
                  <a:ext uri="{FF2B5EF4-FFF2-40B4-BE49-F238E27FC236}">
                    <a16:creationId xmlns:a16="http://schemas.microsoft.com/office/drawing/2014/main" id="{16D6DD39-2DF7-4EA6-9DFA-17AAF77E38AC}"/>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C463A66-3A13-4CC6-BE10-98DFD0EB1E8C}"/>
                  </a:ext>
                </a:extLst>
              </p:cNvPr>
              <p:cNvCxnSpPr>
                <a:cxnSpLocks/>
              </p:cNvCxnSpPr>
              <p:nvPr/>
            </p:nvCxnSpPr>
            <p:spPr>
              <a:xfrm>
                <a:off x="7478144" y="3356245"/>
                <a:ext cx="0" cy="644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FEE8E27-564E-4BA5-BF82-70AC65FDC1EE}"/>
                  </a:ext>
                </a:extLst>
              </p:cNvPr>
              <p:cNvCxnSpPr>
                <a:cxnSpLocks/>
              </p:cNvCxnSpPr>
              <p:nvPr/>
            </p:nvCxnSpPr>
            <p:spPr>
              <a:xfrm>
                <a:off x="7444755" y="3420979"/>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51990485-C705-4C99-9885-ED39EA2A689F}"/>
                </a:ext>
              </a:extLst>
            </p:cNvPr>
            <p:cNvGrpSpPr/>
            <p:nvPr/>
          </p:nvGrpSpPr>
          <p:grpSpPr>
            <a:xfrm>
              <a:off x="8543666" y="4687576"/>
              <a:ext cx="66778" cy="98648"/>
              <a:chOff x="7444755" y="3353842"/>
              <a:chExt cx="66778" cy="98648"/>
            </a:xfrm>
          </p:grpSpPr>
          <p:cxnSp>
            <p:nvCxnSpPr>
              <p:cNvPr id="188" name="Straight Connector 187">
                <a:extLst>
                  <a:ext uri="{FF2B5EF4-FFF2-40B4-BE49-F238E27FC236}">
                    <a16:creationId xmlns:a16="http://schemas.microsoft.com/office/drawing/2014/main" id="{74E593C2-D17B-416D-B574-BBD725B3A756}"/>
                  </a:ext>
                </a:extLst>
              </p:cNvPr>
              <p:cNvCxnSpPr>
                <a:cxnSpLocks/>
              </p:cNvCxnSpPr>
              <p:nvPr/>
            </p:nvCxnSpPr>
            <p:spPr>
              <a:xfrm>
                <a:off x="7444755" y="3353842"/>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7E55415-B484-450F-917F-80992848A93D}"/>
                  </a:ext>
                </a:extLst>
              </p:cNvPr>
              <p:cNvCxnSpPr>
                <a:cxnSpLocks/>
              </p:cNvCxnSpPr>
              <p:nvPr/>
            </p:nvCxnSpPr>
            <p:spPr>
              <a:xfrm>
                <a:off x="7478144" y="3353864"/>
                <a:ext cx="0" cy="986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00FD015-6B23-4406-9E87-815C798F6F8D}"/>
                  </a:ext>
                </a:extLst>
              </p:cNvPr>
              <p:cNvCxnSpPr>
                <a:cxnSpLocks/>
              </p:cNvCxnSpPr>
              <p:nvPr/>
            </p:nvCxnSpPr>
            <p:spPr>
              <a:xfrm>
                <a:off x="7444755" y="3449551"/>
                <a:ext cx="6677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4" name="Content Placeholder 2">
            <a:extLst>
              <a:ext uri="{FF2B5EF4-FFF2-40B4-BE49-F238E27FC236}">
                <a16:creationId xmlns:a16="http://schemas.microsoft.com/office/drawing/2014/main" id="{26C78A2C-EA22-4B95-B7D5-B276C454C4D7}"/>
              </a:ext>
            </a:extLst>
          </p:cNvPr>
          <p:cNvSpPr txBox="1">
            <a:spLocks/>
          </p:cNvSpPr>
          <p:nvPr/>
        </p:nvSpPr>
        <p:spPr>
          <a:xfrm>
            <a:off x="6284004" y="2617199"/>
            <a:ext cx="5353958"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14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Change over 24 and 48 hours for ASM tissues incubated in control medium or medium supplemented with Il-25, IL-33, or TSLP</a:t>
            </a:r>
          </a:p>
        </p:txBody>
      </p:sp>
      <p:sp>
        <p:nvSpPr>
          <p:cNvPr id="285" name="Rectangle 284">
            <a:extLst>
              <a:ext uri="{FF2B5EF4-FFF2-40B4-BE49-F238E27FC236}">
                <a16:creationId xmlns:a16="http://schemas.microsoft.com/office/drawing/2014/main" id="{767E305A-26B8-4CE6-8BD2-D0AE2FF8B3A8}"/>
              </a:ext>
            </a:extLst>
          </p:cNvPr>
          <p:cNvSpPr/>
          <p:nvPr/>
        </p:nvSpPr>
        <p:spPr>
          <a:xfrm>
            <a:off x="11093771" y="3325646"/>
            <a:ext cx="71567" cy="71567"/>
          </a:xfrm>
          <a:prstGeom prst="rect">
            <a:avLst/>
          </a:prstGeom>
          <a:solidFill>
            <a:schemeClr val="bg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2731D617-5A61-469A-9A03-76E0E00B550C}"/>
              </a:ext>
            </a:extLst>
          </p:cNvPr>
          <p:cNvSpPr/>
          <p:nvPr/>
        </p:nvSpPr>
        <p:spPr>
          <a:xfrm>
            <a:off x="11093769" y="3189156"/>
            <a:ext cx="71567" cy="71567"/>
          </a:xfrm>
          <a:prstGeom prst="rect">
            <a:avLst/>
          </a:prstGeom>
          <a:solidFill>
            <a:schemeClr val="tx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TextBox 286">
            <a:extLst>
              <a:ext uri="{FF2B5EF4-FFF2-40B4-BE49-F238E27FC236}">
                <a16:creationId xmlns:a16="http://schemas.microsoft.com/office/drawing/2014/main" id="{503601C7-5E19-44E3-8BA9-83AA934B0BD3}"/>
              </a:ext>
            </a:extLst>
          </p:cNvPr>
          <p:cNvSpPr txBox="1"/>
          <p:nvPr/>
        </p:nvSpPr>
        <p:spPr>
          <a:xfrm>
            <a:off x="11167550" y="3110098"/>
            <a:ext cx="481469" cy="211203"/>
          </a:xfrm>
          <a:prstGeom prst="rect">
            <a:avLst/>
          </a:prstGeom>
          <a:noFill/>
        </p:spPr>
        <p:txBody>
          <a:bodyPr wrap="none" lIns="36000" tIns="36000" rIns="36000" bIns="36000" rtlCol="0">
            <a:spAutoFit/>
          </a:bodyPr>
          <a:lstStyle/>
          <a:p>
            <a:r>
              <a:rPr lang="en-GB" sz="900"/>
              <a:t>24 hours</a:t>
            </a:r>
          </a:p>
        </p:txBody>
      </p:sp>
      <p:sp>
        <p:nvSpPr>
          <p:cNvPr id="288" name="TextBox 287">
            <a:extLst>
              <a:ext uri="{FF2B5EF4-FFF2-40B4-BE49-F238E27FC236}">
                <a16:creationId xmlns:a16="http://schemas.microsoft.com/office/drawing/2014/main" id="{9F7A8E30-0722-418E-BA32-440AFE44C69A}"/>
              </a:ext>
            </a:extLst>
          </p:cNvPr>
          <p:cNvSpPr txBox="1"/>
          <p:nvPr/>
        </p:nvSpPr>
        <p:spPr>
          <a:xfrm>
            <a:off x="11167550" y="3262245"/>
            <a:ext cx="481469" cy="211203"/>
          </a:xfrm>
          <a:prstGeom prst="rect">
            <a:avLst/>
          </a:prstGeom>
          <a:noFill/>
        </p:spPr>
        <p:txBody>
          <a:bodyPr wrap="none" lIns="36000" tIns="36000" rIns="36000" bIns="36000" rtlCol="0">
            <a:spAutoFit/>
          </a:bodyPr>
          <a:lstStyle/>
          <a:p>
            <a:r>
              <a:rPr lang="en-GB" sz="900"/>
              <a:t>48 hours</a:t>
            </a:r>
          </a:p>
        </p:txBody>
      </p:sp>
    </p:spTree>
    <p:extLst>
      <p:ext uri="{BB962C8B-B14F-4D97-AF65-F5344CB8AC3E}">
        <p14:creationId xmlns:p14="http://schemas.microsoft.com/office/powerpoint/2010/main" val="163228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Eosinophil as a determinant of airway hyperresponsiveness in allergic asthma with elevated blood eosinophils</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AHR, airway hyperresponsiveness; </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Dmin</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the cumulative dose of inhaled methacholine measured at the inflection point at which respiratory conductance starts to decrease; Eos, eosinophils; </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IgE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immunoglobulin E</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Imaoka</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 Poster P728 presented at ATS 2022 (Abstract A1247)</a:t>
            </a:r>
          </a:p>
        </p:txBody>
      </p:sp>
      <p:sp>
        <p:nvSpPr>
          <p:cNvPr id="13" name="Content Placeholder 2">
            <a:extLst>
              <a:ext uri="{FF2B5EF4-FFF2-40B4-BE49-F238E27FC236}">
                <a16:creationId xmlns:a16="http://schemas.microsoft.com/office/drawing/2014/main" id="{6FD07220-4205-487C-BFD4-70C1D1022802}"/>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The results suggest that peripheral blood Eos, and not serum IgE, is a determinant of increased AHR in adults with allergic asthma and elevated blood Eos levels. Further mechanistic studies are warranted to explore the correlation between blood Eos levels and induction of AHR</a:t>
            </a:r>
          </a:p>
        </p:txBody>
      </p:sp>
      <p:sp>
        <p:nvSpPr>
          <p:cNvPr id="14" name="Rectangle: Rounded Corners 13">
            <a:extLst>
              <a:ext uri="{FF2B5EF4-FFF2-40B4-BE49-F238E27FC236}">
                <a16:creationId xmlns:a16="http://schemas.microsoft.com/office/drawing/2014/main" id="{6203ED83-0368-4119-8F55-8F1067E1D334}"/>
              </a:ext>
            </a:extLst>
          </p:cNvPr>
          <p:cNvSpPr/>
          <p:nvPr/>
        </p:nvSpPr>
        <p:spPr>
          <a:xfrm>
            <a:off x="9064100" y="1376363"/>
            <a:ext cx="2577037"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Imaoka A.</a:t>
            </a:r>
            <a:br>
              <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lang="en-GB" sz="1100" i="1">
                <a:solidFill>
                  <a:srgbClr val="FFFFFF"/>
                </a:solidFill>
                <a:latin typeface="Calibri" panose="020F0502020204030204" pitchFamily="34" charset="0"/>
                <a:cs typeface="Calibri" panose="020F0502020204030204" pitchFamily="34" charset="0"/>
              </a:rPr>
              <a:t>Matsuyama Kinen Hospital, </a:t>
            </a:r>
            <a:br>
              <a:rPr lang="en-GB" sz="1100" i="1">
                <a:solidFill>
                  <a:srgbClr val="FFFFFF"/>
                </a:solidFill>
                <a:latin typeface="Calibri" panose="020F0502020204030204" pitchFamily="34" charset="0"/>
                <a:cs typeface="Calibri" panose="020F0502020204030204" pitchFamily="34" charset="0"/>
              </a:rPr>
            </a:br>
            <a:r>
              <a:rPr lang="en-GB" sz="1100" i="1">
                <a:solidFill>
                  <a:srgbClr val="FFFFFF"/>
                </a:solidFill>
                <a:latin typeface="Calibri" panose="020F0502020204030204" pitchFamily="34" charset="0"/>
                <a:cs typeface="Calibri" panose="020F0502020204030204" pitchFamily="34" charset="0"/>
              </a:rPr>
              <a:t>Matsuyama, Japan</a:t>
            </a: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Content Placeholder 2">
            <a:extLst>
              <a:ext uri="{FF2B5EF4-FFF2-40B4-BE49-F238E27FC236}">
                <a16:creationId xmlns:a16="http://schemas.microsoft.com/office/drawing/2014/main" id="{516A5D74-66C0-41B7-9712-D91CCFB3B867}"/>
              </a:ext>
            </a:extLst>
          </p:cNvPr>
          <p:cNvSpPr txBox="1">
            <a:spLocks/>
          </p:cNvSpPr>
          <p:nvPr/>
        </p:nvSpPr>
        <p:spPr>
          <a:xfrm>
            <a:off x="547687" y="1382632"/>
            <a:ext cx="8415584" cy="1037993"/>
          </a:xfrm>
          <a:prstGeom prst="roundRect">
            <a:avLst/>
          </a:prstGeom>
          <a:ln w="19050">
            <a:solidFill>
              <a:schemeClr val="tx1"/>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Both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IgE</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and </a:t>
            </a:r>
            <a:r>
              <a:rPr lang="en-GB" sz="1400">
                <a:solidFill>
                  <a:srgbClr val="656665"/>
                </a:solidFill>
              </a:rPr>
              <a:t>eosinophils</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play important roles in the pathogenesis of asthma; however, it </a:t>
            </a:r>
            <a:r>
              <a:rPr lang="en-GB" sz="1400">
                <a:solidFill>
                  <a:srgbClr val="656665"/>
                </a:solidFill>
              </a:rPr>
              <a:t>remains unclear which of the two biomarkers is the main driver of allergic asthma when elevated blood Eos levels are present</a:t>
            </a:r>
          </a:p>
          <a:p>
            <a:pPr>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 total of 131 steroid-naïve Japanese adults (59 male and 72 female, aged 20–92 years) with allergic asthma and peripheral blood Eos ≥150 cells/µL were recruited</a:t>
            </a:r>
          </a:p>
        </p:txBody>
      </p:sp>
      <p:sp>
        <p:nvSpPr>
          <p:cNvPr id="24" name="Content Placeholder 2">
            <a:extLst>
              <a:ext uri="{FF2B5EF4-FFF2-40B4-BE49-F238E27FC236}">
                <a16:creationId xmlns:a16="http://schemas.microsoft.com/office/drawing/2014/main" id="{F8D1EB80-EA18-4D95-997C-1387257CED06}"/>
              </a:ext>
            </a:extLst>
          </p:cNvPr>
          <p:cNvSpPr txBox="1">
            <a:spLocks/>
          </p:cNvSpPr>
          <p:nvPr/>
        </p:nvSpPr>
        <p:spPr>
          <a:xfrm>
            <a:off x="547685" y="2574760"/>
            <a:ext cx="6267644" cy="1821038"/>
          </a:xfrm>
          <a:prstGeom prst="roundRect">
            <a:avLst>
              <a:gd name="adj" fmla="val 11612"/>
            </a:avLst>
          </a:prstGeom>
          <a:ln w="19050">
            <a:solidFill>
              <a:schemeClr val="accent6"/>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AHR was measured using continuous methacholine inhalation method (Astrograph). The cumulative dose of inhaled methacholine measured at the inflection point at which respiratory conductance starts to decrease (Dmin) was used as an index of AHR</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Dmin was calculated so that 1 U of Dmin equalled 1 minute of inhalation of aerosol solution at 1.0 mg/mL during quiet breathing</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Dmin values were correlated retrospectively with total serum IgE levels and peripheral blood Eos counts </a:t>
            </a:r>
          </a:p>
        </p:txBody>
      </p:sp>
      <p:sp>
        <p:nvSpPr>
          <p:cNvPr id="25" name="Content Placeholder 2">
            <a:extLst>
              <a:ext uri="{FF2B5EF4-FFF2-40B4-BE49-F238E27FC236}">
                <a16:creationId xmlns:a16="http://schemas.microsoft.com/office/drawing/2014/main" id="{342565FD-8AA9-491E-8DED-D0759919BE81}"/>
              </a:ext>
            </a:extLst>
          </p:cNvPr>
          <p:cNvSpPr txBox="1">
            <a:spLocks/>
          </p:cNvSpPr>
          <p:nvPr/>
        </p:nvSpPr>
        <p:spPr>
          <a:xfrm>
            <a:off x="547686" y="4570727"/>
            <a:ext cx="6267643" cy="904642"/>
          </a:xfrm>
          <a:prstGeom prst="roundRect">
            <a:avLst/>
          </a:prstGeom>
          <a:ln w="19050">
            <a:solidFill>
              <a:schemeClr val="accent4"/>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Dmin values were not significantly correlated with total serum IgE levels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(r=0.06,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=0.48)</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Dmin values were weakly negatively correlated with peripheral blood Eos counts (r=−0.19, </a:t>
            </a:r>
            <a:r>
              <a:rPr lang="en-GB" sz="1400" i="1">
                <a:solidFill>
                  <a:srgbClr val="656665"/>
                </a:solidFill>
              </a:rPr>
              <a:t>P</a:t>
            </a:r>
            <a:r>
              <a:rPr lang="en-GB" sz="1400">
                <a:solidFill>
                  <a:srgbClr val="656665"/>
                </a:solidFill>
              </a:rPr>
              <a:t>=0.03)</a:t>
            </a:r>
          </a:p>
        </p:txBody>
      </p:sp>
      <p:sp>
        <p:nvSpPr>
          <p:cNvPr id="26" name="Content Placeholder 2">
            <a:extLst>
              <a:ext uri="{FF2B5EF4-FFF2-40B4-BE49-F238E27FC236}">
                <a16:creationId xmlns:a16="http://schemas.microsoft.com/office/drawing/2014/main" id="{8CEEA24A-C7D2-4F57-94E4-AB06AFEB8114}"/>
              </a:ext>
            </a:extLst>
          </p:cNvPr>
          <p:cNvSpPr txBox="1">
            <a:spLocks/>
          </p:cNvSpPr>
          <p:nvPr/>
        </p:nvSpPr>
        <p:spPr>
          <a:xfrm>
            <a:off x="9282786" y="2551965"/>
            <a:ext cx="2361529" cy="335434"/>
          </a:xfrm>
          <a:prstGeom prst="roundRect">
            <a:avLst/>
          </a:prstGeom>
          <a:ln w="19050">
            <a:no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None/>
              <a:tabLst/>
              <a:defRPr/>
            </a:pPr>
            <a:r>
              <a:rPr lang="en-GB" sz="1400" b="1">
                <a:solidFill>
                  <a:srgbClr val="656665"/>
                </a:solidFill>
              </a:rPr>
              <a:t>Relationship between peripheral blood Eos and Dmin</a:t>
            </a:r>
          </a:p>
        </p:txBody>
      </p:sp>
      <p:sp>
        <p:nvSpPr>
          <p:cNvPr id="27" name="Content Placeholder 2">
            <a:extLst>
              <a:ext uri="{FF2B5EF4-FFF2-40B4-BE49-F238E27FC236}">
                <a16:creationId xmlns:a16="http://schemas.microsoft.com/office/drawing/2014/main" id="{219E25F0-8CE5-47C5-9CBC-9FD229654085}"/>
              </a:ext>
            </a:extLst>
          </p:cNvPr>
          <p:cNvSpPr txBox="1">
            <a:spLocks/>
          </p:cNvSpPr>
          <p:nvPr/>
        </p:nvSpPr>
        <p:spPr>
          <a:xfrm>
            <a:off x="6929432" y="2561752"/>
            <a:ext cx="2297214" cy="335434"/>
          </a:xfrm>
          <a:prstGeom prst="roundRect">
            <a:avLst/>
          </a:prstGeom>
          <a:ln w="19050">
            <a:no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None/>
              <a:tabLst/>
              <a:defRPr/>
            </a:pPr>
            <a:r>
              <a:rPr lang="en-GB" sz="1400" b="1">
                <a:solidFill>
                  <a:srgbClr val="656665"/>
                </a:solidFill>
              </a:rPr>
              <a:t>Relationship between total serum IgE and Dmin</a:t>
            </a:r>
          </a:p>
        </p:txBody>
      </p:sp>
      <p:grpSp>
        <p:nvGrpSpPr>
          <p:cNvPr id="28" name="Group 27">
            <a:extLst>
              <a:ext uri="{FF2B5EF4-FFF2-40B4-BE49-F238E27FC236}">
                <a16:creationId xmlns:a16="http://schemas.microsoft.com/office/drawing/2014/main" id="{1497AD97-B57B-424B-992B-02AFB1099382}"/>
              </a:ext>
            </a:extLst>
          </p:cNvPr>
          <p:cNvGrpSpPr/>
          <p:nvPr/>
        </p:nvGrpSpPr>
        <p:grpSpPr>
          <a:xfrm>
            <a:off x="9102355" y="2962322"/>
            <a:ext cx="2447499" cy="2538084"/>
            <a:chOff x="9102355" y="2962322"/>
            <a:chExt cx="2447499" cy="2538084"/>
          </a:xfrm>
        </p:grpSpPr>
        <p:cxnSp>
          <p:nvCxnSpPr>
            <p:cNvPr id="29" name="Straight Connector 28">
              <a:extLst>
                <a:ext uri="{FF2B5EF4-FFF2-40B4-BE49-F238E27FC236}">
                  <a16:creationId xmlns:a16="http://schemas.microsoft.com/office/drawing/2014/main" id="{B7F5BA4B-8A76-4643-9997-56456EC37560}"/>
                </a:ext>
              </a:extLst>
            </p:cNvPr>
            <p:cNvCxnSpPr>
              <a:cxnSpLocks/>
            </p:cNvCxnSpPr>
            <p:nvPr/>
          </p:nvCxnSpPr>
          <p:spPr>
            <a:xfrm>
              <a:off x="9514544" y="3067651"/>
              <a:ext cx="0" cy="2256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16E72E-E087-4FC5-A9FD-2E39D56172C4}"/>
                </a:ext>
              </a:extLst>
            </p:cNvPr>
            <p:cNvCxnSpPr>
              <a:cxnSpLocks/>
            </p:cNvCxnSpPr>
            <p:nvPr/>
          </p:nvCxnSpPr>
          <p:spPr>
            <a:xfrm>
              <a:off x="9464538" y="417017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BC0CF1-E94F-498D-8DEF-0285B47B6B97}"/>
                </a:ext>
              </a:extLst>
            </p:cNvPr>
            <p:cNvCxnSpPr>
              <a:cxnSpLocks/>
            </p:cNvCxnSpPr>
            <p:nvPr/>
          </p:nvCxnSpPr>
          <p:spPr>
            <a:xfrm>
              <a:off x="9464538" y="3808220"/>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7DD38A-AAB0-434A-8C0D-267E69E64094}"/>
                </a:ext>
              </a:extLst>
            </p:cNvPr>
            <p:cNvCxnSpPr>
              <a:cxnSpLocks/>
            </p:cNvCxnSpPr>
            <p:nvPr/>
          </p:nvCxnSpPr>
          <p:spPr>
            <a:xfrm>
              <a:off x="9460966" y="3439708"/>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092495-A6AA-4756-8031-AEEE7C6CF6B7}"/>
                </a:ext>
              </a:extLst>
            </p:cNvPr>
            <p:cNvCxnSpPr>
              <a:cxnSpLocks/>
            </p:cNvCxnSpPr>
            <p:nvPr/>
          </p:nvCxnSpPr>
          <p:spPr>
            <a:xfrm>
              <a:off x="9462157" y="3075526"/>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6261DC-3EA5-43DA-B61A-7708A7A095D9}"/>
                </a:ext>
              </a:extLst>
            </p:cNvPr>
            <p:cNvSpPr txBox="1"/>
            <p:nvPr/>
          </p:nvSpPr>
          <p:spPr>
            <a:xfrm>
              <a:off x="9102355" y="2962322"/>
              <a:ext cx="374996" cy="226591"/>
            </a:xfrm>
            <a:prstGeom prst="rect">
              <a:avLst/>
            </a:prstGeom>
            <a:noFill/>
          </p:spPr>
          <p:txBody>
            <a:bodyPr wrap="square" lIns="36000" tIns="36000" rIns="36000" bIns="36000" rtlCol="0">
              <a:spAutoFit/>
            </a:bodyPr>
            <a:lstStyle/>
            <a:p>
              <a:pPr algn="r"/>
              <a:r>
                <a:rPr lang="en-GB" sz="1000"/>
                <a:t>12</a:t>
              </a:r>
            </a:p>
          </p:txBody>
        </p:sp>
        <p:sp>
          <p:nvSpPr>
            <p:cNvPr id="35" name="TextBox 34">
              <a:extLst>
                <a:ext uri="{FF2B5EF4-FFF2-40B4-BE49-F238E27FC236}">
                  <a16:creationId xmlns:a16="http://schemas.microsoft.com/office/drawing/2014/main" id="{E591AD40-4F97-47D4-BA16-101DB75BE487}"/>
                </a:ext>
              </a:extLst>
            </p:cNvPr>
            <p:cNvSpPr txBox="1"/>
            <p:nvPr/>
          </p:nvSpPr>
          <p:spPr>
            <a:xfrm>
              <a:off x="9102355" y="3324263"/>
              <a:ext cx="374996" cy="226591"/>
            </a:xfrm>
            <a:prstGeom prst="rect">
              <a:avLst/>
            </a:prstGeom>
            <a:noFill/>
          </p:spPr>
          <p:txBody>
            <a:bodyPr wrap="square" lIns="36000" tIns="36000" rIns="36000" bIns="36000" rtlCol="0">
              <a:spAutoFit/>
            </a:bodyPr>
            <a:lstStyle/>
            <a:p>
              <a:pPr algn="r"/>
              <a:r>
                <a:rPr lang="en-GB" sz="1000"/>
                <a:t>10</a:t>
              </a:r>
            </a:p>
          </p:txBody>
        </p:sp>
        <p:sp>
          <p:nvSpPr>
            <p:cNvPr id="36" name="TextBox 35">
              <a:extLst>
                <a:ext uri="{FF2B5EF4-FFF2-40B4-BE49-F238E27FC236}">
                  <a16:creationId xmlns:a16="http://schemas.microsoft.com/office/drawing/2014/main" id="{0506F3F8-2DAC-47B3-B122-678778FECCC0}"/>
                </a:ext>
              </a:extLst>
            </p:cNvPr>
            <p:cNvSpPr txBox="1"/>
            <p:nvPr/>
          </p:nvSpPr>
          <p:spPr>
            <a:xfrm>
              <a:off x="9102355" y="3693338"/>
              <a:ext cx="374996" cy="226591"/>
            </a:xfrm>
            <a:prstGeom prst="rect">
              <a:avLst/>
            </a:prstGeom>
            <a:noFill/>
          </p:spPr>
          <p:txBody>
            <a:bodyPr wrap="square" lIns="36000" tIns="36000" rIns="36000" bIns="36000" rtlCol="0">
              <a:spAutoFit/>
            </a:bodyPr>
            <a:lstStyle/>
            <a:p>
              <a:pPr algn="r"/>
              <a:r>
                <a:rPr lang="en-GB" sz="1000"/>
                <a:t>8</a:t>
              </a:r>
            </a:p>
          </p:txBody>
        </p:sp>
        <p:sp>
          <p:nvSpPr>
            <p:cNvPr id="37" name="TextBox 36">
              <a:extLst>
                <a:ext uri="{FF2B5EF4-FFF2-40B4-BE49-F238E27FC236}">
                  <a16:creationId xmlns:a16="http://schemas.microsoft.com/office/drawing/2014/main" id="{2370214D-C6D3-42D7-B9C7-FCEDDDA8FDC9}"/>
                </a:ext>
              </a:extLst>
            </p:cNvPr>
            <p:cNvSpPr txBox="1"/>
            <p:nvPr/>
          </p:nvSpPr>
          <p:spPr>
            <a:xfrm>
              <a:off x="9102355" y="4055280"/>
              <a:ext cx="374996" cy="226591"/>
            </a:xfrm>
            <a:prstGeom prst="rect">
              <a:avLst/>
            </a:prstGeom>
            <a:noFill/>
          </p:spPr>
          <p:txBody>
            <a:bodyPr wrap="square" lIns="36000" tIns="36000" rIns="36000" bIns="36000" rtlCol="0">
              <a:spAutoFit/>
            </a:bodyPr>
            <a:lstStyle/>
            <a:p>
              <a:pPr algn="r"/>
              <a:r>
                <a:rPr lang="en-GB" sz="1000"/>
                <a:t>6</a:t>
              </a:r>
            </a:p>
          </p:txBody>
        </p:sp>
        <p:cxnSp>
          <p:nvCxnSpPr>
            <p:cNvPr id="38" name="Straight Connector 37">
              <a:extLst>
                <a:ext uri="{FF2B5EF4-FFF2-40B4-BE49-F238E27FC236}">
                  <a16:creationId xmlns:a16="http://schemas.microsoft.com/office/drawing/2014/main" id="{B435D25D-F701-42A9-A5B0-20F4FB92A299}"/>
                </a:ext>
              </a:extLst>
            </p:cNvPr>
            <p:cNvCxnSpPr>
              <a:cxnSpLocks/>
            </p:cNvCxnSpPr>
            <p:nvPr/>
          </p:nvCxnSpPr>
          <p:spPr>
            <a:xfrm>
              <a:off x="9464538" y="5282229"/>
              <a:ext cx="19046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C7D533-084F-4E8F-ABD0-27498F4FE839}"/>
                </a:ext>
              </a:extLst>
            </p:cNvPr>
            <p:cNvCxnSpPr>
              <a:cxnSpLocks/>
            </p:cNvCxnSpPr>
            <p:nvPr/>
          </p:nvCxnSpPr>
          <p:spPr>
            <a:xfrm>
              <a:off x="9468584" y="4536857"/>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22B0E4-8AB1-48A3-B44B-A2D89E7211FE}"/>
                </a:ext>
              </a:extLst>
            </p:cNvPr>
            <p:cNvSpPr txBox="1"/>
            <p:nvPr/>
          </p:nvSpPr>
          <p:spPr>
            <a:xfrm>
              <a:off x="9106401" y="4421966"/>
              <a:ext cx="374996" cy="226591"/>
            </a:xfrm>
            <a:prstGeom prst="rect">
              <a:avLst/>
            </a:prstGeom>
            <a:noFill/>
          </p:spPr>
          <p:txBody>
            <a:bodyPr wrap="square" lIns="36000" tIns="36000" rIns="36000" bIns="36000" rtlCol="0">
              <a:spAutoFit/>
            </a:bodyPr>
            <a:lstStyle/>
            <a:p>
              <a:pPr algn="r"/>
              <a:r>
                <a:rPr lang="en-GB" sz="1000"/>
                <a:t>4</a:t>
              </a:r>
            </a:p>
          </p:txBody>
        </p:sp>
        <p:cxnSp>
          <p:nvCxnSpPr>
            <p:cNvPr id="41" name="Straight Connector 40">
              <a:extLst>
                <a:ext uri="{FF2B5EF4-FFF2-40B4-BE49-F238E27FC236}">
                  <a16:creationId xmlns:a16="http://schemas.microsoft.com/office/drawing/2014/main" id="{E307B94F-6545-4E6C-B430-BA5ECC413295}"/>
                </a:ext>
              </a:extLst>
            </p:cNvPr>
            <p:cNvCxnSpPr>
              <a:cxnSpLocks/>
            </p:cNvCxnSpPr>
            <p:nvPr/>
          </p:nvCxnSpPr>
          <p:spPr>
            <a:xfrm>
              <a:off x="9468584" y="4915848"/>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DD57DE1-8F34-4616-B695-989EFA146980}"/>
                </a:ext>
              </a:extLst>
            </p:cNvPr>
            <p:cNvSpPr txBox="1"/>
            <p:nvPr/>
          </p:nvSpPr>
          <p:spPr>
            <a:xfrm>
              <a:off x="9106401" y="4800957"/>
              <a:ext cx="374996" cy="226591"/>
            </a:xfrm>
            <a:prstGeom prst="rect">
              <a:avLst/>
            </a:prstGeom>
            <a:noFill/>
          </p:spPr>
          <p:txBody>
            <a:bodyPr wrap="square" lIns="36000" tIns="36000" rIns="36000" bIns="36000" rtlCol="0">
              <a:spAutoFit/>
            </a:bodyPr>
            <a:lstStyle/>
            <a:p>
              <a:pPr algn="r"/>
              <a:r>
                <a:rPr lang="en-GB" sz="1000"/>
                <a:t>2</a:t>
              </a:r>
            </a:p>
          </p:txBody>
        </p:sp>
        <p:sp>
          <p:nvSpPr>
            <p:cNvPr id="43" name="TextBox 42">
              <a:extLst>
                <a:ext uri="{FF2B5EF4-FFF2-40B4-BE49-F238E27FC236}">
                  <a16:creationId xmlns:a16="http://schemas.microsoft.com/office/drawing/2014/main" id="{0983D545-8345-433D-9C20-5DE6F0F7A1AA}"/>
                </a:ext>
              </a:extLst>
            </p:cNvPr>
            <p:cNvSpPr txBox="1"/>
            <p:nvPr/>
          </p:nvSpPr>
          <p:spPr>
            <a:xfrm>
              <a:off x="9110973" y="5168035"/>
              <a:ext cx="374996" cy="226591"/>
            </a:xfrm>
            <a:prstGeom prst="rect">
              <a:avLst/>
            </a:prstGeom>
            <a:noFill/>
          </p:spPr>
          <p:txBody>
            <a:bodyPr wrap="square" lIns="36000" tIns="36000" rIns="36000" bIns="36000" rtlCol="0">
              <a:spAutoFit/>
            </a:bodyPr>
            <a:lstStyle/>
            <a:p>
              <a:pPr algn="r"/>
              <a:r>
                <a:rPr lang="en-GB" sz="1000"/>
                <a:t>0</a:t>
              </a:r>
            </a:p>
          </p:txBody>
        </p:sp>
        <p:sp>
          <p:nvSpPr>
            <p:cNvPr id="44" name="TextBox 43">
              <a:extLst>
                <a:ext uri="{FF2B5EF4-FFF2-40B4-BE49-F238E27FC236}">
                  <a16:creationId xmlns:a16="http://schemas.microsoft.com/office/drawing/2014/main" id="{A8277B16-8E4E-4A4A-9D4F-1E96D76CF1A2}"/>
                </a:ext>
              </a:extLst>
            </p:cNvPr>
            <p:cNvSpPr txBox="1"/>
            <p:nvPr/>
          </p:nvSpPr>
          <p:spPr>
            <a:xfrm>
              <a:off x="9427032" y="5273815"/>
              <a:ext cx="177403" cy="226591"/>
            </a:xfrm>
            <a:prstGeom prst="rect">
              <a:avLst/>
            </a:prstGeom>
            <a:noFill/>
          </p:spPr>
          <p:txBody>
            <a:bodyPr wrap="square" lIns="36000" tIns="36000" rIns="36000" bIns="36000" rtlCol="0">
              <a:spAutoFit/>
            </a:bodyPr>
            <a:lstStyle/>
            <a:p>
              <a:pPr algn="ctr"/>
              <a:r>
                <a:rPr lang="en-GB" sz="1000"/>
                <a:t>0</a:t>
              </a:r>
            </a:p>
          </p:txBody>
        </p:sp>
        <p:sp>
          <p:nvSpPr>
            <p:cNvPr id="45" name="TextBox 44">
              <a:extLst>
                <a:ext uri="{FF2B5EF4-FFF2-40B4-BE49-F238E27FC236}">
                  <a16:creationId xmlns:a16="http://schemas.microsoft.com/office/drawing/2014/main" id="{3FA2EED7-2F5B-4F46-A268-B46A53628832}"/>
                </a:ext>
              </a:extLst>
            </p:cNvPr>
            <p:cNvSpPr txBox="1"/>
            <p:nvPr/>
          </p:nvSpPr>
          <p:spPr>
            <a:xfrm>
              <a:off x="9812285" y="5272528"/>
              <a:ext cx="318657" cy="226591"/>
            </a:xfrm>
            <a:prstGeom prst="rect">
              <a:avLst/>
            </a:prstGeom>
            <a:noFill/>
          </p:spPr>
          <p:txBody>
            <a:bodyPr wrap="square" lIns="36000" tIns="36000" rIns="36000" bIns="36000" rtlCol="0">
              <a:spAutoFit/>
            </a:bodyPr>
            <a:lstStyle/>
            <a:p>
              <a:pPr algn="ctr"/>
              <a:r>
                <a:rPr lang="en-GB" sz="1000"/>
                <a:t>0.5</a:t>
              </a:r>
            </a:p>
          </p:txBody>
        </p:sp>
        <p:sp>
          <p:nvSpPr>
            <p:cNvPr id="46" name="TextBox 45">
              <a:extLst>
                <a:ext uri="{FF2B5EF4-FFF2-40B4-BE49-F238E27FC236}">
                  <a16:creationId xmlns:a16="http://schemas.microsoft.com/office/drawing/2014/main" id="{84ABAD56-0865-4596-A00A-8ACEBD836652}"/>
                </a:ext>
              </a:extLst>
            </p:cNvPr>
            <p:cNvSpPr txBox="1"/>
            <p:nvPr/>
          </p:nvSpPr>
          <p:spPr>
            <a:xfrm>
              <a:off x="10258267" y="5272528"/>
              <a:ext cx="370355" cy="226591"/>
            </a:xfrm>
            <a:prstGeom prst="rect">
              <a:avLst/>
            </a:prstGeom>
            <a:noFill/>
          </p:spPr>
          <p:txBody>
            <a:bodyPr wrap="square" lIns="36000" tIns="36000" rIns="36000" bIns="36000" rtlCol="0">
              <a:spAutoFit/>
            </a:bodyPr>
            <a:lstStyle/>
            <a:p>
              <a:pPr algn="ctr"/>
              <a:r>
                <a:rPr lang="en-GB" sz="1000"/>
                <a:t>1</a:t>
              </a:r>
            </a:p>
          </p:txBody>
        </p:sp>
        <p:sp>
          <p:nvSpPr>
            <p:cNvPr id="47" name="TextBox 46">
              <a:extLst>
                <a:ext uri="{FF2B5EF4-FFF2-40B4-BE49-F238E27FC236}">
                  <a16:creationId xmlns:a16="http://schemas.microsoft.com/office/drawing/2014/main" id="{979A7453-4393-4A79-B56C-8AE4D912C8DA}"/>
                </a:ext>
              </a:extLst>
            </p:cNvPr>
            <p:cNvSpPr txBox="1"/>
            <p:nvPr/>
          </p:nvSpPr>
          <p:spPr>
            <a:xfrm>
              <a:off x="11179499" y="5272528"/>
              <a:ext cx="370355" cy="226591"/>
            </a:xfrm>
            <a:prstGeom prst="rect">
              <a:avLst/>
            </a:prstGeom>
            <a:noFill/>
          </p:spPr>
          <p:txBody>
            <a:bodyPr wrap="square" lIns="36000" tIns="36000" rIns="36000" bIns="36000" rtlCol="0">
              <a:spAutoFit/>
            </a:bodyPr>
            <a:lstStyle/>
            <a:p>
              <a:pPr algn="ctr"/>
              <a:r>
                <a:rPr lang="en-GB" sz="1000"/>
                <a:t>2</a:t>
              </a:r>
            </a:p>
          </p:txBody>
        </p:sp>
        <p:cxnSp>
          <p:nvCxnSpPr>
            <p:cNvPr id="48" name="Straight Connector 47">
              <a:extLst>
                <a:ext uri="{FF2B5EF4-FFF2-40B4-BE49-F238E27FC236}">
                  <a16:creationId xmlns:a16="http://schemas.microsoft.com/office/drawing/2014/main" id="{483CC2AF-AACE-4857-B256-485B3CF5BA7B}"/>
                </a:ext>
              </a:extLst>
            </p:cNvPr>
            <p:cNvCxnSpPr>
              <a:cxnSpLocks/>
            </p:cNvCxnSpPr>
            <p:nvPr/>
          </p:nvCxnSpPr>
          <p:spPr>
            <a:xfrm>
              <a:off x="9971613"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2ED833-4833-49FB-8B79-DDA58B7667CE}"/>
                </a:ext>
              </a:extLst>
            </p:cNvPr>
            <p:cNvCxnSpPr>
              <a:cxnSpLocks/>
            </p:cNvCxnSpPr>
            <p:nvPr/>
          </p:nvCxnSpPr>
          <p:spPr>
            <a:xfrm>
              <a:off x="10443444"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A8A5D06-F49E-4D26-81D0-527B6279C648}"/>
                </a:ext>
              </a:extLst>
            </p:cNvPr>
            <p:cNvCxnSpPr>
              <a:cxnSpLocks/>
            </p:cNvCxnSpPr>
            <p:nvPr/>
          </p:nvCxnSpPr>
          <p:spPr>
            <a:xfrm>
              <a:off x="11359883"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AAC3CFE-A8B7-4794-A31F-0BE558714330}"/>
                </a:ext>
              </a:extLst>
            </p:cNvPr>
            <p:cNvSpPr/>
            <p:nvPr/>
          </p:nvSpPr>
          <p:spPr>
            <a:xfrm>
              <a:off x="9647826" y="52354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2864ED2-EDF4-4D54-8110-8BCAE88D7344}"/>
                </a:ext>
              </a:extLst>
            </p:cNvPr>
            <p:cNvSpPr/>
            <p:nvPr/>
          </p:nvSpPr>
          <p:spPr>
            <a:xfrm>
              <a:off x="9917451" y="513165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F82D37CD-56C4-45EE-B385-755F6EA97B11}"/>
                </a:ext>
              </a:extLst>
            </p:cNvPr>
            <p:cNvSpPr/>
            <p:nvPr/>
          </p:nvSpPr>
          <p:spPr>
            <a:xfrm>
              <a:off x="9723184" y="323791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D4C51BC0-2E0B-480F-A1F4-4FB4B45A9BAC}"/>
                </a:ext>
              </a:extLst>
            </p:cNvPr>
            <p:cNvSpPr/>
            <p:nvPr/>
          </p:nvSpPr>
          <p:spPr>
            <a:xfrm>
              <a:off x="9642878" y="346830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B9D8BD6-8F05-4683-A05E-83930078ED65}"/>
                </a:ext>
              </a:extLst>
            </p:cNvPr>
            <p:cNvSpPr/>
            <p:nvPr/>
          </p:nvSpPr>
          <p:spPr>
            <a:xfrm>
              <a:off x="9852461" y="517103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7D46CAAF-C6D2-4E35-87BF-D43024F77591}"/>
                </a:ext>
              </a:extLst>
            </p:cNvPr>
            <p:cNvSpPr/>
            <p:nvPr/>
          </p:nvSpPr>
          <p:spPr>
            <a:xfrm>
              <a:off x="9748854" y="517662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3F2FDB7-0CCF-4EAE-BEB5-EAD23BC36ECC}"/>
                </a:ext>
              </a:extLst>
            </p:cNvPr>
            <p:cNvSpPr/>
            <p:nvPr/>
          </p:nvSpPr>
          <p:spPr>
            <a:xfrm>
              <a:off x="9853562" y="513615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677EAAC-3CD7-4EEE-AF9E-37B601BF9800}"/>
                </a:ext>
              </a:extLst>
            </p:cNvPr>
            <p:cNvSpPr/>
            <p:nvPr/>
          </p:nvSpPr>
          <p:spPr>
            <a:xfrm>
              <a:off x="9706732" y="517742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784DCF53-39FE-4665-8C22-82D864E27772}"/>
                </a:ext>
              </a:extLst>
            </p:cNvPr>
            <p:cNvSpPr/>
            <p:nvPr/>
          </p:nvSpPr>
          <p:spPr>
            <a:xfrm>
              <a:off x="9633676" y="519451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45A15F5F-1620-446A-8DD8-F92BEA1101F9}"/>
                </a:ext>
              </a:extLst>
            </p:cNvPr>
            <p:cNvSpPr/>
            <p:nvPr/>
          </p:nvSpPr>
          <p:spPr>
            <a:xfrm>
              <a:off x="9688597" y="523267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D62F98F-25E2-4CC1-8612-CAB70F66F0A6}"/>
                </a:ext>
              </a:extLst>
            </p:cNvPr>
            <p:cNvSpPr/>
            <p:nvPr/>
          </p:nvSpPr>
          <p:spPr>
            <a:xfrm>
              <a:off x="9787227" y="451786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B2D2610-9ED1-4F22-89F1-BC6E9B5C5C0A}"/>
                </a:ext>
              </a:extLst>
            </p:cNvPr>
            <p:cNvSpPr/>
            <p:nvPr/>
          </p:nvSpPr>
          <p:spPr>
            <a:xfrm>
              <a:off x="9860677" y="511588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7E7DCC7-0E15-40A9-BE88-389657E4893C}"/>
                </a:ext>
              </a:extLst>
            </p:cNvPr>
            <p:cNvSpPr/>
            <p:nvPr/>
          </p:nvSpPr>
          <p:spPr>
            <a:xfrm>
              <a:off x="9824477" y="511113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DF0D690-B3A6-4186-A60D-41FDB0CEF649}"/>
                </a:ext>
              </a:extLst>
            </p:cNvPr>
            <p:cNvSpPr/>
            <p:nvPr/>
          </p:nvSpPr>
          <p:spPr>
            <a:xfrm>
              <a:off x="9996797" y="520710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D32FCD9A-C18C-4E27-BECB-70ED39DD02B1}"/>
                </a:ext>
              </a:extLst>
            </p:cNvPr>
            <p:cNvCxnSpPr>
              <a:cxnSpLocks/>
            </p:cNvCxnSpPr>
            <p:nvPr/>
          </p:nvCxnSpPr>
          <p:spPr>
            <a:xfrm>
              <a:off x="9652535" y="4749189"/>
              <a:ext cx="1368362" cy="533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F5F26E0-A38F-421F-AEC4-8FF7C5FD92D4}"/>
                </a:ext>
              </a:extLst>
            </p:cNvPr>
            <p:cNvSpPr txBox="1"/>
            <p:nvPr/>
          </p:nvSpPr>
          <p:spPr>
            <a:xfrm>
              <a:off x="10727975" y="5272528"/>
              <a:ext cx="370355" cy="226591"/>
            </a:xfrm>
            <a:prstGeom prst="rect">
              <a:avLst/>
            </a:prstGeom>
            <a:noFill/>
          </p:spPr>
          <p:txBody>
            <a:bodyPr wrap="square" lIns="36000" tIns="36000" rIns="36000" bIns="36000" rtlCol="0">
              <a:spAutoFit/>
            </a:bodyPr>
            <a:lstStyle/>
            <a:p>
              <a:pPr algn="ctr"/>
              <a:r>
                <a:rPr lang="en-GB" sz="1000"/>
                <a:t>1.5</a:t>
              </a:r>
            </a:p>
          </p:txBody>
        </p:sp>
        <p:cxnSp>
          <p:nvCxnSpPr>
            <p:cNvPr id="67" name="Straight Connector 66">
              <a:extLst>
                <a:ext uri="{FF2B5EF4-FFF2-40B4-BE49-F238E27FC236}">
                  <a16:creationId xmlns:a16="http://schemas.microsoft.com/office/drawing/2014/main" id="{6DA9158E-E95F-4687-B031-EE7FE63710B9}"/>
                </a:ext>
              </a:extLst>
            </p:cNvPr>
            <p:cNvCxnSpPr>
              <a:cxnSpLocks/>
            </p:cNvCxnSpPr>
            <p:nvPr/>
          </p:nvCxnSpPr>
          <p:spPr>
            <a:xfrm>
              <a:off x="10913152"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A8CBA61-1CA4-4373-B060-D4247B7A5E50}"/>
                </a:ext>
              </a:extLst>
            </p:cNvPr>
            <p:cNvSpPr/>
            <p:nvPr/>
          </p:nvSpPr>
          <p:spPr>
            <a:xfrm>
              <a:off x="9642878" y="33563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B675F9C-414D-4D74-8E16-058484E65B57}"/>
                </a:ext>
              </a:extLst>
            </p:cNvPr>
            <p:cNvSpPr/>
            <p:nvPr/>
          </p:nvSpPr>
          <p:spPr>
            <a:xfrm>
              <a:off x="9670686" y="346830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0E24A24-93F2-43EE-BC93-0388300AFF15}"/>
                </a:ext>
              </a:extLst>
            </p:cNvPr>
            <p:cNvSpPr/>
            <p:nvPr/>
          </p:nvSpPr>
          <p:spPr>
            <a:xfrm>
              <a:off x="9665737" y="356593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137A84B5-9BE6-4F64-A213-65A6E8A2208E}"/>
                </a:ext>
              </a:extLst>
            </p:cNvPr>
            <p:cNvSpPr/>
            <p:nvPr/>
          </p:nvSpPr>
          <p:spPr>
            <a:xfrm>
              <a:off x="9648673" y="362786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7D41846-B0B9-47CF-B510-3794A13DBFE4}"/>
                </a:ext>
              </a:extLst>
            </p:cNvPr>
            <p:cNvSpPr/>
            <p:nvPr/>
          </p:nvSpPr>
          <p:spPr>
            <a:xfrm>
              <a:off x="9665077" y="385645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26D4CF1-2CD4-49A2-851E-236A65CC380A}"/>
                </a:ext>
              </a:extLst>
            </p:cNvPr>
            <p:cNvSpPr/>
            <p:nvPr/>
          </p:nvSpPr>
          <p:spPr>
            <a:xfrm>
              <a:off x="9655552" y="391754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ADC77DCA-4B56-4DFD-99FB-703A1B23639A}"/>
                </a:ext>
              </a:extLst>
            </p:cNvPr>
            <p:cNvSpPr/>
            <p:nvPr/>
          </p:nvSpPr>
          <p:spPr>
            <a:xfrm>
              <a:off x="9714024" y="392984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C03B08A2-CFB9-47A5-BDF4-3F2B07D7E85E}"/>
                </a:ext>
              </a:extLst>
            </p:cNvPr>
            <p:cNvSpPr/>
            <p:nvPr/>
          </p:nvSpPr>
          <p:spPr>
            <a:xfrm>
              <a:off x="9648673" y="401591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9085DDCD-638C-4E09-BFDB-3D8AC0C32E93}"/>
                </a:ext>
              </a:extLst>
            </p:cNvPr>
            <p:cNvSpPr/>
            <p:nvPr/>
          </p:nvSpPr>
          <p:spPr>
            <a:xfrm>
              <a:off x="9681639" y="407115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EF76AD34-4D71-4DCE-B2DE-3B46FD77D756}"/>
                </a:ext>
              </a:extLst>
            </p:cNvPr>
            <p:cNvSpPr/>
            <p:nvPr/>
          </p:nvSpPr>
          <p:spPr>
            <a:xfrm>
              <a:off x="9642800" y="416010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900AB4A-794A-4E48-9265-98F69C5150E4}"/>
                </a:ext>
              </a:extLst>
            </p:cNvPr>
            <p:cNvSpPr/>
            <p:nvPr/>
          </p:nvSpPr>
          <p:spPr>
            <a:xfrm>
              <a:off x="9656398" y="42105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BE31965-367D-4507-B543-6730F332C00D}"/>
                </a:ext>
              </a:extLst>
            </p:cNvPr>
            <p:cNvSpPr/>
            <p:nvPr/>
          </p:nvSpPr>
          <p:spPr>
            <a:xfrm>
              <a:off x="9984424" y="42426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AB6BE15-8EE3-4358-97EF-163455DC9595}"/>
                </a:ext>
              </a:extLst>
            </p:cNvPr>
            <p:cNvSpPr/>
            <p:nvPr/>
          </p:nvSpPr>
          <p:spPr>
            <a:xfrm>
              <a:off x="9668305" y="428478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20A156D-42BA-4D83-B3E4-E3FE93ADE59A}"/>
                </a:ext>
              </a:extLst>
            </p:cNvPr>
            <p:cNvSpPr/>
            <p:nvPr/>
          </p:nvSpPr>
          <p:spPr>
            <a:xfrm>
              <a:off x="9696773" y="42931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B18C0F8C-586F-4467-A352-BD9D25E9E620}"/>
                </a:ext>
              </a:extLst>
            </p:cNvPr>
            <p:cNvSpPr/>
            <p:nvPr/>
          </p:nvSpPr>
          <p:spPr>
            <a:xfrm>
              <a:off x="9696773" y="432584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96DB554-E43C-4C1F-81B0-E79FA0D2391C}"/>
                </a:ext>
              </a:extLst>
            </p:cNvPr>
            <p:cNvSpPr/>
            <p:nvPr/>
          </p:nvSpPr>
          <p:spPr>
            <a:xfrm>
              <a:off x="9729739" y="430526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BAF9CC0-E84A-4A85-856D-610D45AAD00A}"/>
                </a:ext>
              </a:extLst>
            </p:cNvPr>
            <p:cNvSpPr/>
            <p:nvPr/>
          </p:nvSpPr>
          <p:spPr>
            <a:xfrm>
              <a:off x="9874114" y="427066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AD9E31F-92D5-4696-9FA7-AC8BA5CAE772}"/>
                </a:ext>
              </a:extLst>
            </p:cNvPr>
            <p:cNvSpPr/>
            <p:nvPr/>
          </p:nvSpPr>
          <p:spPr>
            <a:xfrm>
              <a:off x="10560848" y="415445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7CB27668-97CF-45A7-AD50-F56D95B75A37}"/>
                </a:ext>
              </a:extLst>
            </p:cNvPr>
            <p:cNvSpPr/>
            <p:nvPr/>
          </p:nvSpPr>
          <p:spPr>
            <a:xfrm>
              <a:off x="9759743" y="437718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5163FDC6-2206-47C6-9A1A-7F16BAF04527}"/>
                </a:ext>
              </a:extLst>
            </p:cNvPr>
            <p:cNvSpPr/>
            <p:nvPr/>
          </p:nvSpPr>
          <p:spPr>
            <a:xfrm>
              <a:off x="9762124" y="438823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D07D7969-C448-41ED-806D-D1D0DA68622D}"/>
                </a:ext>
              </a:extLst>
            </p:cNvPr>
            <p:cNvSpPr/>
            <p:nvPr/>
          </p:nvSpPr>
          <p:spPr>
            <a:xfrm>
              <a:off x="9851254" y="435584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9BE7F7AB-AF0D-44AC-ACA8-7A373725EE9D}"/>
                </a:ext>
              </a:extLst>
            </p:cNvPr>
            <p:cNvSpPr/>
            <p:nvPr/>
          </p:nvSpPr>
          <p:spPr>
            <a:xfrm>
              <a:off x="9635920" y="449931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5629B96F-6C40-4A43-A955-364BC5E92809}"/>
                </a:ext>
              </a:extLst>
            </p:cNvPr>
            <p:cNvSpPr/>
            <p:nvPr/>
          </p:nvSpPr>
          <p:spPr>
            <a:xfrm>
              <a:off x="9725995" y="448197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173C30-2A5C-4357-B670-01C39A7CFAA0}"/>
                </a:ext>
              </a:extLst>
            </p:cNvPr>
            <p:cNvSpPr/>
            <p:nvPr/>
          </p:nvSpPr>
          <p:spPr>
            <a:xfrm>
              <a:off x="9755998" y="446252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C5905FDA-F1B1-4FB0-8B02-785D717D35E1}"/>
                </a:ext>
              </a:extLst>
            </p:cNvPr>
            <p:cNvSpPr/>
            <p:nvPr/>
          </p:nvSpPr>
          <p:spPr>
            <a:xfrm>
              <a:off x="9629794" y="457997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3446C39A-7DA5-492A-9F8E-F4E4D96B17BD}"/>
                </a:ext>
              </a:extLst>
            </p:cNvPr>
            <p:cNvSpPr/>
            <p:nvPr/>
          </p:nvSpPr>
          <p:spPr>
            <a:xfrm>
              <a:off x="9648673" y="458495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8475393D-4BEF-4756-A913-781D1C04202A}"/>
                </a:ext>
              </a:extLst>
            </p:cNvPr>
            <p:cNvSpPr/>
            <p:nvPr/>
          </p:nvSpPr>
          <p:spPr>
            <a:xfrm>
              <a:off x="9632429" y="463317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D40957F5-06B8-4A20-A7D9-5ED6C16D4258}"/>
                </a:ext>
              </a:extLst>
            </p:cNvPr>
            <p:cNvSpPr/>
            <p:nvPr/>
          </p:nvSpPr>
          <p:spPr>
            <a:xfrm>
              <a:off x="10049148" y="453745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FD564A02-CD77-440D-AD79-38BB97268390}"/>
                </a:ext>
              </a:extLst>
            </p:cNvPr>
            <p:cNvSpPr/>
            <p:nvPr/>
          </p:nvSpPr>
          <p:spPr>
            <a:xfrm>
              <a:off x="9842470" y="456185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121802CA-94C8-4DE4-AB85-37C8B657D868}"/>
                </a:ext>
              </a:extLst>
            </p:cNvPr>
            <p:cNvSpPr/>
            <p:nvPr/>
          </p:nvSpPr>
          <p:spPr>
            <a:xfrm>
              <a:off x="10072007" y="454578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84078997-3751-422A-BE15-2CE47B09FEB7}"/>
                </a:ext>
              </a:extLst>
            </p:cNvPr>
            <p:cNvSpPr/>
            <p:nvPr/>
          </p:nvSpPr>
          <p:spPr>
            <a:xfrm>
              <a:off x="10418203" y="447208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E5D1A11B-F7CA-4824-BED6-7441EFE9FB61}"/>
                </a:ext>
              </a:extLst>
            </p:cNvPr>
            <p:cNvSpPr/>
            <p:nvPr/>
          </p:nvSpPr>
          <p:spPr>
            <a:xfrm>
              <a:off x="9925894" y="456620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CE368B27-F4FB-47CA-BB62-773A8236AFB8}"/>
                </a:ext>
              </a:extLst>
            </p:cNvPr>
            <p:cNvSpPr/>
            <p:nvPr/>
          </p:nvSpPr>
          <p:spPr>
            <a:xfrm>
              <a:off x="9681639" y="459150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82EF36F-C6B4-4481-8C4F-3647562B1DB2}"/>
                </a:ext>
              </a:extLst>
            </p:cNvPr>
            <p:cNvSpPr/>
            <p:nvPr/>
          </p:nvSpPr>
          <p:spPr>
            <a:xfrm>
              <a:off x="9704498" y="459805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FE3E66AD-9178-4BCB-92E9-B8BC39BC0AE4}"/>
                </a:ext>
              </a:extLst>
            </p:cNvPr>
            <p:cNvSpPr/>
            <p:nvPr/>
          </p:nvSpPr>
          <p:spPr>
            <a:xfrm>
              <a:off x="9680496" y="464139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0AE75F00-F09B-46EF-A132-206207751AD2}"/>
                </a:ext>
              </a:extLst>
            </p:cNvPr>
            <p:cNvSpPr/>
            <p:nvPr/>
          </p:nvSpPr>
          <p:spPr>
            <a:xfrm>
              <a:off x="9948969" y="465616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E3D42E9C-3BD0-42AC-B983-283B8F0C2614}"/>
                </a:ext>
              </a:extLst>
            </p:cNvPr>
            <p:cNvSpPr/>
            <p:nvPr/>
          </p:nvSpPr>
          <p:spPr>
            <a:xfrm>
              <a:off x="9789425" y="470509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11C431B-217E-41C5-BE84-E9814F819AF2}"/>
                </a:ext>
              </a:extLst>
            </p:cNvPr>
            <p:cNvSpPr/>
            <p:nvPr/>
          </p:nvSpPr>
          <p:spPr>
            <a:xfrm>
              <a:off x="10150694" y="475342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93539B35-B86F-4577-82FF-5B456D4AD3C4}"/>
                </a:ext>
              </a:extLst>
            </p:cNvPr>
            <p:cNvSpPr/>
            <p:nvPr/>
          </p:nvSpPr>
          <p:spPr>
            <a:xfrm>
              <a:off x="9823655" y="472295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C5DDD20D-EB40-4D70-88FF-77B95A41C242}"/>
                </a:ext>
              </a:extLst>
            </p:cNvPr>
            <p:cNvSpPr/>
            <p:nvPr/>
          </p:nvSpPr>
          <p:spPr>
            <a:xfrm>
              <a:off x="9807843" y="475080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AF94A965-6916-4C30-B0E8-FB9217F29FDA}"/>
                </a:ext>
              </a:extLst>
            </p:cNvPr>
            <p:cNvSpPr/>
            <p:nvPr/>
          </p:nvSpPr>
          <p:spPr>
            <a:xfrm>
              <a:off x="10160218" y="479440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BE584287-FAA9-453D-91D2-1CED993CE760}"/>
                </a:ext>
              </a:extLst>
            </p:cNvPr>
            <p:cNvSpPr/>
            <p:nvPr/>
          </p:nvSpPr>
          <p:spPr>
            <a:xfrm>
              <a:off x="10597091" y="474866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9443A7DC-03E8-4BA6-83C8-5646013A30C0}"/>
                </a:ext>
              </a:extLst>
            </p:cNvPr>
            <p:cNvSpPr/>
            <p:nvPr/>
          </p:nvSpPr>
          <p:spPr>
            <a:xfrm>
              <a:off x="10085223" y="486477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8402FA1B-BBA7-4536-A38C-C6046D389893}"/>
                </a:ext>
              </a:extLst>
            </p:cNvPr>
            <p:cNvSpPr/>
            <p:nvPr/>
          </p:nvSpPr>
          <p:spPr>
            <a:xfrm>
              <a:off x="10072007" y="491049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7D546F37-5660-4294-8C64-8CC0834EF55A}"/>
                </a:ext>
              </a:extLst>
            </p:cNvPr>
            <p:cNvSpPr/>
            <p:nvPr/>
          </p:nvSpPr>
          <p:spPr>
            <a:xfrm>
              <a:off x="10214929" y="501041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68AAE419-D904-46F2-BDBC-3FC88FF0AA5D}"/>
                </a:ext>
              </a:extLst>
            </p:cNvPr>
            <p:cNvSpPr/>
            <p:nvPr/>
          </p:nvSpPr>
          <p:spPr>
            <a:xfrm>
              <a:off x="9645445" y="478903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14364655-88EF-4744-8C03-6648CE7153B1}"/>
                </a:ext>
              </a:extLst>
            </p:cNvPr>
            <p:cNvSpPr/>
            <p:nvPr/>
          </p:nvSpPr>
          <p:spPr>
            <a:xfrm>
              <a:off x="9645445" y="481131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B1337CF-FD50-41E1-BFD8-A325E0946349}"/>
                </a:ext>
              </a:extLst>
            </p:cNvPr>
            <p:cNvSpPr/>
            <p:nvPr/>
          </p:nvSpPr>
          <p:spPr>
            <a:xfrm>
              <a:off x="9755998" y="481335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B025685-4B95-4C10-873C-9346404B3010}"/>
                </a:ext>
              </a:extLst>
            </p:cNvPr>
            <p:cNvSpPr/>
            <p:nvPr/>
          </p:nvSpPr>
          <p:spPr>
            <a:xfrm>
              <a:off x="9706140" y="480475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8040915-F393-4F5B-A3FD-99EE74432C18}"/>
                </a:ext>
              </a:extLst>
            </p:cNvPr>
            <p:cNvSpPr/>
            <p:nvPr/>
          </p:nvSpPr>
          <p:spPr>
            <a:xfrm>
              <a:off x="9676884" y="482907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D91E20F-6670-46C7-91D1-07C6C8BB6D4C}"/>
                </a:ext>
              </a:extLst>
            </p:cNvPr>
            <p:cNvSpPr/>
            <p:nvPr/>
          </p:nvSpPr>
          <p:spPr>
            <a:xfrm>
              <a:off x="9693545" y="485314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7FA93AD-3BE3-47F1-BE80-AC87205C8392}"/>
                </a:ext>
              </a:extLst>
            </p:cNvPr>
            <p:cNvSpPr/>
            <p:nvPr/>
          </p:nvSpPr>
          <p:spPr>
            <a:xfrm>
              <a:off x="9637666" y="485873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0732ED71-C32E-4793-B5D3-1271CC441058}"/>
                </a:ext>
              </a:extLst>
            </p:cNvPr>
            <p:cNvSpPr/>
            <p:nvPr/>
          </p:nvSpPr>
          <p:spPr>
            <a:xfrm>
              <a:off x="9669152" y="489298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65B0AADD-744E-413D-B690-243CAC42D579}"/>
                </a:ext>
              </a:extLst>
            </p:cNvPr>
            <p:cNvSpPr/>
            <p:nvPr/>
          </p:nvSpPr>
          <p:spPr>
            <a:xfrm>
              <a:off x="9635920" y="491801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2F78E7B1-6FB2-49C8-91C6-6FA0C227FB5F}"/>
                </a:ext>
              </a:extLst>
            </p:cNvPr>
            <p:cNvSpPr/>
            <p:nvPr/>
          </p:nvSpPr>
          <p:spPr>
            <a:xfrm>
              <a:off x="9651054" y="494650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BF06EC39-1AEB-49E9-ABE2-B8012455CF88}"/>
                </a:ext>
              </a:extLst>
            </p:cNvPr>
            <p:cNvSpPr/>
            <p:nvPr/>
          </p:nvSpPr>
          <p:spPr>
            <a:xfrm>
              <a:off x="9704498" y="491123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BBE8A20-CB28-4E33-9925-E1A05FBEB0FE}"/>
                </a:ext>
              </a:extLst>
            </p:cNvPr>
            <p:cNvSpPr/>
            <p:nvPr/>
          </p:nvSpPr>
          <p:spPr>
            <a:xfrm>
              <a:off x="9665077" y="492197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76AFA037-6FDA-4107-8430-B0A0CED8F1BD}"/>
                </a:ext>
              </a:extLst>
            </p:cNvPr>
            <p:cNvSpPr/>
            <p:nvPr/>
          </p:nvSpPr>
          <p:spPr>
            <a:xfrm>
              <a:off x="9629268" y="499397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48759FEA-E045-4B86-8B61-9F85CBE64050}"/>
                </a:ext>
              </a:extLst>
            </p:cNvPr>
            <p:cNvSpPr/>
            <p:nvPr/>
          </p:nvSpPr>
          <p:spPr>
            <a:xfrm>
              <a:off x="9652535" y="498207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AE19B40C-DCFF-4D29-A6BA-9455A5A5F50A}"/>
                </a:ext>
              </a:extLst>
            </p:cNvPr>
            <p:cNvSpPr/>
            <p:nvPr/>
          </p:nvSpPr>
          <p:spPr>
            <a:xfrm>
              <a:off x="9637923" y="503230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B3A38501-D080-4CCE-A9E0-8A6F9783A59B}"/>
                </a:ext>
              </a:extLst>
            </p:cNvPr>
            <p:cNvSpPr/>
            <p:nvPr/>
          </p:nvSpPr>
          <p:spPr>
            <a:xfrm>
              <a:off x="9657297" y="501884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4170BFA7-D681-4CA8-A018-0E9372540012}"/>
                </a:ext>
              </a:extLst>
            </p:cNvPr>
            <p:cNvSpPr/>
            <p:nvPr/>
          </p:nvSpPr>
          <p:spPr>
            <a:xfrm>
              <a:off x="9693545" y="497614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3C07655E-771F-4365-8679-17500D7FEAA0}"/>
                </a:ext>
              </a:extLst>
            </p:cNvPr>
            <p:cNvSpPr/>
            <p:nvPr/>
          </p:nvSpPr>
          <p:spPr>
            <a:xfrm>
              <a:off x="9746043" y="491584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2F4D476B-20E7-47E5-BA47-D2E395899B2D}"/>
                </a:ext>
              </a:extLst>
            </p:cNvPr>
            <p:cNvSpPr/>
            <p:nvPr/>
          </p:nvSpPr>
          <p:spPr>
            <a:xfrm>
              <a:off x="9764367" y="491162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67D7E37D-44D7-47F0-A8ED-A4EA0A0000B2}"/>
                </a:ext>
              </a:extLst>
            </p:cNvPr>
            <p:cNvSpPr/>
            <p:nvPr/>
          </p:nvSpPr>
          <p:spPr>
            <a:xfrm>
              <a:off x="9804935" y="492515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908810E9-9E45-46B9-AA2F-85C4D1B85239}"/>
                </a:ext>
              </a:extLst>
            </p:cNvPr>
            <p:cNvSpPr/>
            <p:nvPr/>
          </p:nvSpPr>
          <p:spPr>
            <a:xfrm>
              <a:off x="9906396" y="491584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592242CD-218E-4673-82A5-94376FF7B918}"/>
                </a:ext>
              </a:extLst>
            </p:cNvPr>
            <p:cNvSpPr/>
            <p:nvPr/>
          </p:nvSpPr>
          <p:spPr>
            <a:xfrm>
              <a:off x="9709413" y="501794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76008C4C-61DE-427F-BC90-F1EEB3B650CB}"/>
                </a:ext>
              </a:extLst>
            </p:cNvPr>
            <p:cNvSpPr/>
            <p:nvPr/>
          </p:nvSpPr>
          <p:spPr>
            <a:xfrm>
              <a:off x="9723184" y="505580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130B181F-0BE1-4738-B308-485DCE1B6FCF}"/>
                </a:ext>
              </a:extLst>
            </p:cNvPr>
            <p:cNvSpPr/>
            <p:nvPr/>
          </p:nvSpPr>
          <p:spPr>
            <a:xfrm>
              <a:off x="9664458" y="509323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F5240E24-DA44-41D2-B836-5D752B6F965E}"/>
                </a:ext>
              </a:extLst>
            </p:cNvPr>
            <p:cNvSpPr/>
            <p:nvPr/>
          </p:nvSpPr>
          <p:spPr>
            <a:xfrm>
              <a:off x="9820376" y="498339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B22FCE5E-13E6-4AA9-B719-645AB375F2CB}"/>
                </a:ext>
              </a:extLst>
            </p:cNvPr>
            <p:cNvSpPr/>
            <p:nvPr/>
          </p:nvSpPr>
          <p:spPr>
            <a:xfrm>
              <a:off x="9790810" y="501709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26B6C792-B4FE-4B26-BC05-4D4F7C96B728}"/>
                </a:ext>
              </a:extLst>
            </p:cNvPr>
            <p:cNvSpPr/>
            <p:nvPr/>
          </p:nvSpPr>
          <p:spPr>
            <a:xfrm>
              <a:off x="9657636" y="496469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B7DB8B19-CA26-4CAE-9BEE-6DD7ABD44C96}"/>
                </a:ext>
              </a:extLst>
            </p:cNvPr>
            <p:cNvSpPr/>
            <p:nvPr/>
          </p:nvSpPr>
          <p:spPr>
            <a:xfrm>
              <a:off x="9931636" y="4960539"/>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E16E0668-5311-43ED-AB98-BFE0726CB67F}"/>
                </a:ext>
              </a:extLst>
            </p:cNvPr>
            <p:cNvSpPr/>
            <p:nvPr/>
          </p:nvSpPr>
          <p:spPr>
            <a:xfrm>
              <a:off x="9982117" y="497025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837DD9BA-5793-4A88-B630-90367B68F834}"/>
                </a:ext>
              </a:extLst>
            </p:cNvPr>
            <p:cNvSpPr/>
            <p:nvPr/>
          </p:nvSpPr>
          <p:spPr>
            <a:xfrm>
              <a:off x="9952115" y="501597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A203C4E1-5623-4332-B8EC-9F8A638385F6}"/>
                </a:ext>
              </a:extLst>
            </p:cNvPr>
            <p:cNvSpPr/>
            <p:nvPr/>
          </p:nvSpPr>
          <p:spPr>
            <a:xfrm>
              <a:off x="9925688" y="499690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69EFE6C8-A45E-4D59-8D97-E32E350E654A}"/>
                </a:ext>
              </a:extLst>
            </p:cNvPr>
            <p:cNvSpPr/>
            <p:nvPr/>
          </p:nvSpPr>
          <p:spPr>
            <a:xfrm>
              <a:off x="9894592" y="499388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A5A09241-D9B1-4605-BC22-CA940C0E665A}"/>
                </a:ext>
              </a:extLst>
            </p:cNvPr>
            <p:cNvSpPr/>
            <p:nvPr/>
          </p:nvSpPr>
          <p:spPr>
            <a:xfrm>
              <a:off x="9885712" y="501118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9A7D9D2D-51B1-4780-842F-4B299F1C7EC5}"/>
                </a:ext>
              </a:extLst>
            </p:cNvPr>
            <p:cNvSpPr/>
            <p:nvPr/>
          </p:nvSpPr>
          <p:spPr>
            <a:xfrm>
              <a:off x="9915606" y="500944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813BBE42-BAF4-4ABC-ADC6-D89FA6562319}"/>
                </a:ext>
              </a:extLst>
            </p:cNvPr>
            <p:cNvSpPr/>
            <p:nvPr/>
          </p:nvSpPr>
          <p:spPr>
            <a:xfrm>
              <a:off x="9842470" y="500625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58D41EA6-B326-47EF-8395-2A02CC4DCC5D}"/>
                </a:ext>
              </a:extLst>
            </p:cNvPr>
            <p:cNvSpPr/>
            <p:nvPr/>
          </p:nvSpPr>
          <p:spPr>
            <a:xfrm>
              <a:off x="9839993" y="504658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41E3E523-3675-4F39-A0C9-54AAF35328ED}"/>
                </a:ext>
              </a:extLst>
            </p:cNvPr>
            <p:cNvSpPr/>
            <p:nvPr/>
          </p:nvSpPr>
          <p:spPr>
            <a:xfrm>
              <a:off x="9908776" y="506846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A66E74C4-A017-4F5F-A945-0EBFBA5A3926}"/>
                </a:ext>
              </a:extLst>
            </p:cNvPr>
            <p:cNvSpPr/>
            <p:nvPr/>
          </p:nvSpPr>
          <p:spPr>
            <a:xfrm>
              <a:off x="9748854" y="509230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C6440EEC-7A1B-4395-A969-EBB73B09DDD4}"/>
                </a:ext>
              </a:extLst>
            </p:cNvPr>
            <p:cNvSpPr/>
            <p:nvPr/>
          </p:nvSpPr>
          <p:spPr>
            <a:xfrm>
              <a:off x="9723184" y="511609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CF6D9B8B-1DA7-4289-A800-0956D4DC91CE}"/>
                </a:ext>
              </a:extLst>
            </p:cNvPr>
            <p:cNvSpPr/>
            <p:nvPr/>
          </p:nvSpPr>
          <p:spPr>
            <a:xfrm>
              <a:off x="9746835" y="513008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3132721E-E55F-4D5B-BF10-B788132DAF6C}"/>
                </a:ext>
              </a:extLst>
            </p:cNvPr>
            <p:cNvSpPr/>
            <p:nvPr/>
          </p:nvSpPr>
          <p:spPr>
            <a:xfrm>
              <a:off x="9716404" y="514165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FD44D300-3AD9-4D1F-B14F-3631C7389D10}"/>
                </a:ext>
              </a:extLst>
            </p:cNvPr>
            <p:cNvSpPr/>
            <p:nvPr/>
          </p:nvSpPr>
          <p:spPr>
            <a:xfrm>
              <a:off x="9670686" y="520366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2DA23BE9-04CA-4962-9855-A3B1D0FE7D01}"/>
                </a:ext>
              </a:extLst>
            </p:cNvPr>
            <p:cNvSpPr/>
            <p:nvPr/>
          </p:nvSpPr>
          <p:spPr>
            <a:xfrm>
              <a:off x="9669152" y="526256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F9CE7CDB-4C0C-4877-9F79-DECE01FF90F9}"/>
                </a:ext>
              </a:extLst>
            </p:cNvPr>
            <p:cNvSpPr/>
            <p:nvPr/>
          </p:nvSpPr>
          <p:spPr>
            <a:xfrm>
              <a:off x="9694392" y="525833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165E4DC3-5D00-4780-9B3B-477EC698ED88}"/>
                </a:ext>
              </a:extLst>
            </p:cNvPr>
            <p:cNvSpPr/>
            <p:nvPr/>
          </p:nvSpPr>
          <p:spPr>
            <a:xfrm>
              <a:off x="9698254" y="522039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C03ED7C4-B562-40AC-9FC3-B96B6F38284A}"/>
                </a:ext>
              </a:extLst>
            </p:cNvPr>
            <p:cNvSpPr/>
            <p:nvPr/>
          </p:nvSpPr>
          <p:spPr>
            <a:xfrm>
              <a:off x="9722077" y="522552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EE5444F9-9D19-451E-8237-1727135F440A}"/>
                </a:ext>
              </a:extLst>
            </p:cNvPr>
            <p:cNvSpPr/>
            <p:nvPr/>
          </p:nvSpPr>
          <p:spPr>
            <a:xfrm>
              <a:off x="9762124" y="52109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753E88AD-F0AE-4BFC-9AB8-A6034E12960A}"/>
                </a:ext>
              </a:extLst>
            </p:cNvPr>
            <p:cNvSpPr/>
            <p:nvPr/>
          </p:nvSpPr>
          <p:spPr>
            <a:xfrm>
              <a:off x="9745517" y="524434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4C3383D5-93DC-4FE1-9F85-E17DD632357F}"/>
                </a:ext>
              </a:extLst>
            </p:cNvPr>
            <p:cNvSpPr/>
            <p:nvPr/>
          </p:nvSpPr>
          <p:spPr>
            <a:xfrm>
              <a:off x="9788556" y="52444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6CE68663-BCAE-4C7F-9128-F15C34997DAD}"/>
                </a:ext>
              </a:extLst>
            </p:cNvPr>
            <p:cNvSpPr/>
            <p:nvPr/>
          </p:nvSpPr>
          <p:spPr>
            <a:xfrm>
              <a:off x="9814958" y="525872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21B1ACF9-2574-404B-A309-99C0E372BC51}"/>
                </a:ext>
              </a:extLst>
            </p:cNvPr>
            <p:cNvSpPr/>
            <p:nvPr/>
          </p:nvSpPr>
          <p:spPr>
            <a:xfrm>
              <a:off x="9814958" y="524938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57BF30E0-0799-4E51-B9C9-F761F9732314}"/>
                </a:ext>
              </a:extLst>
            </p:cNvPr>
            <p:cNvSpPr/>
            <p:nvPr/>
          </p:nvSpPr>
          <p:spPr>
            <a:xfrm>
              <a:off x="9847336" y="522048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1D39EEC9-2C67-4A9B-A40F-68264E8A91FE}"/>
                </a:ext>
              </a:extLst>
            </p:cNvPr>
            <p:cNvSpPr/>
            <p:nvPr/>
          </p:nvSpPr>
          <p:spPr>
            <a:xfrm>
              <a:off x="9883536" y="5171038"/>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A9FB1D41-F557-4385-82D1-76801110CE97}"/>
                </a:ext>
              </a:extLst>
            </p:cNvPr>
            <p:cNvSpPr/>
            <p:nvPr/>
          </p:nvSpPr>
          <p:spPr>
            <a:xfrm>
              <a:off x="9914942" y="516627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A7BB38A4-650F-4F6B-A9EF-5C75FA39215A}"/>
                </a:ext>
              </a:extLst>
            </p:cNvPr>
            <p:cNvSpPr/>
            <p:nvPr/>
          </p:nvSpPr>
          <p:spPr>
            <a:xfrm>
              <a:off x="9892082" y="5187371"/>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95C2DAA2-391C-4746-9A44-0DD507A217DE}"/>
                </a:ext>
              </a:extLst>
            </p:cNvPr>
            <p:cNvSpPr/>
            <p:nvPr/>
          </p:nvSpPr>
          <p:spPr>
            <a:xfrm>
              <a:off x="9908250" y="523734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2FBEA2B6-6D23-41F2-956F-E8AF37A7273C}"/>
                </a:ext>
              </a:extLst>
            </p:cNvPr>
            <p:cNvSpPr/>
            <p:nvPr/>
          </p:nvSpPr>
          <p:spPr>
            <a:xfrm>
              <a:off x="9888189" y="525872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9F4BC36A-8EBF-41E1-A305-B1CC35CB20D5}"/>
                </a:ext>
              </a:extLst>
            </p:cNvPr>
            <p:cNvSpPr/>
            <p:nvPr/>
          </p:nvSpPr>
          <p:spPr>
            <a:xfrm>
              <a:off x="9896127" y="5216475"/>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5C5C8D13-0577-4460-B2ED-F8CD6B6AE9F8}"/>
                </a:ext>
              </a:extLst>
            </p:cNvPr>
            <p:cNvSpPr/>
            <p:nvPr/>
          </p:nvSpPr>
          <p:spPr>
            <a:xfrm>
              <a:off x="9876421" y="522314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138F1CA-801C-4CC8-80F5-F8C2A4F3F32D}"/>
                </a:ext>
              </a:extLst>
            </p:cNvPr>
            <p:cNvSpPr/>
            <p:nvPr/>
          </p:nvSpPr>
          <p:spPr>
            <a:xfrm>
              <a:off x="9950414" y="522314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6A60C33E-CB16-452B-A501-E152B43344A1}"/>
                </a:ext>
              </a:extLst>
            </p:cNvPr>
            <p:cNvSpPr/>
            <p:nvPr/>
          </p:nvSpPr>
          <p:spPr>
            <a:xfrm>
              <a:off x="9973937" y="5239703"/>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2C54B9C0-2170-4731-A6CF-3D492A688846}"/>
                </a:ext>
              </a:extLst>
            </p:cNvPr>
            <p:cNvSpPr/>
            <p:nvPr/>
          </p:nvSpPr>
          <p:spPr>
            <a:xfrm>
              <a:off x="10084668" y="5253592"/>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2B15FA0F-1558-458E-8BA0-8BF8BB192860}"/>
                </a:ext>
              </a:extLst>
            </p:cNvPr>
            <p:cNvSpPr/>
            <p:nvPr/>
          </p:nvSpPr>
          <p:spPr>
            <a:xfrm>
              <a:off x="10173553" y="522056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E2DF44B4-8497-4EF7-8E55-77B75F1ECD7F}"/>
                </a:ext>
              </a:extLst>
            </p:cNvPr>
            <p:cNvSpPr/>
            <p:nvPr/>
          </p:nvSpPr>
          <p:spPr>
            <a:xfrm>
              <a:off x="10260648" y="52444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A07A8E1A-DEEF-4C90-B425-0CA4DA2C69FF}"/>
                </a:ext>
              </a:extLst>
            </p:cNvPr>
            <p:cNvSpPr/>
            <p:nvPr/>
          </p:nvSpPr>
          <p:spPr>
            <a:xfrm>
              <a:off x="10397725" y="5192324"/>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DA2604BB-DE0C-455D-9591-903A3D809771}"/>
                </a:ext>
              </a:extLst>
            </p:cNvPr>
            <p:cNvSpPr/>
            <p:nvPr/>
          </p:nvSpPr>
          <p:spPr>
            <a:xfrm>
              <a:off x="11262451" y="5244487"/>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9" name="TextBox 178">
            <a:extLst>
              <a:ext uri="{FF2B5EF4-FFF2-40B4-BE49-F238E27FC236}">
                <a16:creationId xmlns:a16="http://schemas.microsoft.com/office/drawing/2014/main" id="{2B4C7AED-B92B-4615-9EA4-C36F5AB742E6}"/>
              </a:ext>
            </a:extLst>
          </p:cNvPr>
          <p:cNvSpPr txBox="1"/>
          <p:nvPr/>
        </p:nvSpPr>
        <p:spPr>
          <a:xfrm rot="16200000">
            <a:off x="8660942" y="4094913"/>
            <a:ext cx="1182185" cy="226591"/>
          </a:xfrm>
          <a:prstGeom prst="rect">
            <a:avLst/>
          </a:prstGeom>
          <a:noFill/>
        </p:spPr>
        <p:txBody>
          <a:bodyPr wrap="square" lIns="36000" tIns="36000" rIns="36000" bIns="36000" rtlCol="0">
            <a:spAutoFit/>
          </a:bodyPr>
          <a:lstStyle/>
          <a:p>
            <a:pPr algn="ctr"/>
            <a:r>
              <a:rPr lang="en-GB" sz="1000"/>
              <a:t>Dmin (U)</a:t>
            </a:r>
          </a:p>
        </p:txBody>
      </p:sp>
      <p:grpSp>
        <p:nvGrpSpPr>
          <p:cNvPr id="180" name="Group 179">
            <a:extLst>
              <a:ext uri="{FF2B5EF4-FFF2-40B4-BE49-F238E27FC236}">
                <a16:creationId xmlns:a16="http://schemas.microsoft.com/office/drawing/2014/main" id="{76F7B582-2A39-4916-9FBF-E96187CEB450}"/>
              </a:ext>
            </a:extLst>
          </p:cNvPr>
          <p:cNvGrpSpPr/>
          <p:nvPr/>
        </p:nvGrpSpPr>
        <p:grpSpPr>
          <a:xfrm>
            <a:off x="6809471" y="2962322"/>
            <a:ext cx="2447499" cy="2674146"/>
            <a:chOff x="6722382" y="2962322"/>
            <a:chExt cx="2447499" cy="2674146"/>
          </a:xfrm>
        </p:grpSpPr>
        <p:cxnSp>
          <p:nvCxnSpPr>
            <p:cNvPr id="181" name="Straight Connector 180">
              <a:extLst>
                <a:ext uri="{FF2B5EF4-FFF2-40B4-BE49-F238E27FC236}">
                  <a16:creationId xmlns:a16="http://schemas.microsoft.com/office/drawing/2014/main" id="{DAF35D52-DF8B-44B5-A1A8-4DF6157B50CF}"/>
                </a:ext>
              </a:extLst>
            </p:cNvPr>
            <p:cNvCxnSpPr>
              <a:cxnSpLocks/>
            </p:cNvCxnSpPr>
            <p:nvPr/>
          </p:nvCxnSpPr>
          <p:spPr>
            <a:xfrm>
              <a:off x="7134571" y="3067651"/>
              <a:ext cx="0" cy="2256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27935E3-839C-4839-BAAB-CBC4D81CCD31}"/>
                </a:ext>
              </a:extLst>
            </p:cNvPr>
            <p:cNvCxnSpPr>
              <a:cxnSpLocks/>
            </p:cNvCxnSpPr>
            <p:nvPr/>
          </p:nvCxnSpPr>
          <p:spPr>
            <a:xfrm>
              <a:off x="7084565" y="417017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710F515-7CEA-4FAE-8C78-B6A87E554723}"/>
                </a:ext>
              </a:extLst>
            </p:cNvPr>
            <p:cNvCxnSpPr>
              <a:cxnSpLocks/>
            </p:cNvCxnSpPr>
            <p:nvPr/>
          </p:nvCxnSpPr>
          <p:spPr>
            <a:xfrm>
              <a:off x="7084565" y="3808220"/>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B50EA85-431C-495C-917F-AE8816442843}"/>
                </a:ext>
              </a:extLst>
            </p:cNvPr>
            <p:cNvCxnSpPr>
              <a:cxnSpLocks/>
            </p:cNvCxnSpPr>
            <p:nvPr/>
          </p:nvCxnSpPr>
          <p:spPr>
            <a:xfrm>
              <a:off x="7080993" y="3439708"/>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322C83A-79AD-4C72-821C-77C9C13E3BA5}"/>
                </a:ext>
              </a:extLst>
            </p:cNvPr>
            <p:cNvCxnSpPr>
              <a:cxnSpLocks/>
            </p:cNvCxnSpPr>
            <p:nvPr/>
          </p:nvCxnSpPr>
          <p:spPr>
            <a:xfrm>
              <a:off x="7082184" y="3075526"/>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C74983B7-8D02-41BE-A602-DDC8AF88734D}"/>
                </a:ext>
              </a:extLst>
            </p:cNvPr>
            <p:cNvSpPr txBox="1"/>
            <p:nvPr/>
          </p:nvSpPr>
          <p:spPr>
            <a:xfrm>
              <a:off x="6722382" y="2962322"/>
              <a:ext cx="374996" cy="226591"/>
            </a:xfrm>
            <a:prstGeom prst="rect">
              <a:avLst/>
            </a:prstGeom>
            <a:noFill/>
          </p:spPr>
          <p:txBody>
            <a:bodyPr wrap="square" lIns="36000" tIns="36000" rIns="36000" bIns="36000" rtlCol="0">
              <a:spAutoFit/>
            </a:bodyPr>
            <a:lstStyle/>
            <a:p>
              <a:pPr algn="r"/>
              <a:r>
                <a:rPr lang="en-GB" sz="1000"/>
                <a:t>12</a:t>
              </a:r>
            </a:p>
          </p:txBody>
        </p:sp>
        <p:sp>
          <p:nvSpPr>
            <p:cNvPr id="187" name="TextBox 186">
              <a:extLst>
                <a:ext uri="{FF2B5EF4-FFF2-40B4-BE49-F238E27FC236}">
                  <a16:creationId xmlns:a16="http://schemas.microsoft.com/office/drawing/2014/main" id="{45B52FD9-B0DF-42BF-AE2F-C8BF493CF82F}"/>
                </a:ext>
              </a:extLst>
            </p:cNvPr>
            <p:cNvSpPr txBox="1"/>
            <p:nvPr/>
          </p:nvSpPr>
          <p:spPr>
            <a:xfrm>
              <a:off x="6722382" y="3324263"/>
              <a:ext cx="374996" cy="226591"/>
            </a:xfrm>
            <a:prstGeom prst="rect">
              <a:avLst/>
            </a:prstGeom>
            <a:noFill/>
          </p:spPr>
          <p:txBody>
            <a:bodyPr wrap="square" lIns="36000" tIns="36000" rIns="36000" bIns="36000" rtlCol="0">
              <a:spAutoFit/>
            </a:bodyPr>
            <a:lstStyle/>
            <a:p>
              <a:pPr algn="r"/>
              <a:r>
                <a:rPr lang="en-GB" sz="1000"/>
                <a:t>10</a:t>
              </a:r>
            </a:p>
          </p:txBody>
        </p:sp>
        <p:sp>
          <p:nvSpPr>
            <p:cNvPr id="188" name="TextBox 187">
              <a:extLst>
                <a:ext uri="{FF2B5EF4-FFF2-40B4-BE49-F238E27FC236}">
                  <a16:creationId xmlns:a16="http://schemas.microsoft.com/office/drawing/2014/main" id="{7B35ACFD-8281-49C5-8AF0-D186CD94962C}"/>
                </a:ext>
              </a:extLst>
            </p:cNvPr>
            <p:cNvSpPr txBox="1"/>
            <p:nvPr/>
          </p:nvSpPr>
          <p:spPr>
            <a:xfrm>
              <a:off x="6722382" y="3693338"/>
              <a:ext cx="374996" cy="226591"/>
            </a:xfrm>
            <a:prstGeom prst="rect">
              <a:avLst/>
            </a:prstGeom>
            <a:noFill/>
          </p:spPr>
          <p:txBody>
            <a:bodyPr wrap="square" lIns="36000" tIns="36000" rIns="36000" bIns="36000" rtlCol="0">
              <a:spAutoFit/>
            </a:bodyPr>
            <a:lstStyle/>
            <a:p>
              <a:pPr algn="r"/>
              <a:r>
                <a:rPr lang="en-GB" sz="1000"/>
                <a:t>8</a:t>
              </a:r>
            </a:p>
          </p:txBody>
        </p:sp>
        <p:sp>
          <p:nvSpPr>
            <p:cNvPr id="189" name="TextBox 188">
              <a:extLst>
                <a:ext uri="{FF2B5EF4-FFF2-40B4-BE49-F238E27FC236}">
                  <a16:creationId xmlns:a16="http://schemas.microsoft.com/office/drawing/2014/main" id="{250A7F64-E0C2-4740-8227-0BFD6839B7A4}"/>
                </a:ext>
              </a:extLst>
            </p:cNvPr>
            <p:cNvSpPr txBox="1"/>
            <p:nvPr/>
          </p:nvSpPr>
          <p:spPr>
            <a:xfrm>
              <a:off x="6722382" y="4055280"/>
              <a:ext cx="374996" cy="226591"/>
            </a:xfrm>
            <a:prstGeom prst="rect">
              <a:avLst/>
            </a:prstGeom>
            <a:noFill/>
          </p:spPr>
          <p:txBody>
            <a:bodyPr wrap="square" lIns="36000" tIns="36000" rIns="36000" bIns="36000" rtlCol="0">
              <a:spAutoFit/>
            </a:bodyPr>
            <a:lstStyle/>
            <a:p>
              <a:pPr algn="r"/>
              <a:r>
                <a:rPr lang="en-GB" sz="1000"/>
                <a:t>6</a:t>
              </a:r>
            </a:p>
          </p:txBody>
        </p:sp>
        <p:cxnSp>
          <p:nvCxnSpPr>
            <p:cNvPr id="190" name="Straight Connector 189">
              <a:extLst>
                <a:ext uri="{FF2B5EF4-FFF2-40B4-BE49-F238E27FC236}">
                  <a16:creationId xmlns:a16="http://schemas.microsoft.com/office/drawing/2014/main" id="{3F4A9B7D-3F24-4574-AEB8-6034E451B3BA}"/>
                </a:ext>
              </a:extLst>
            </p:cNvPr>
            <p:cNvCxnSpPr>
              <a:cxnSpLocks/>
            </p:cNvCxnSpPr>
            <p:nvPr/>
          </p:nvCxnSpPr>
          <p:spPr>
            <a:xfrm>
              <a:off x="7084565" y="5282229"/>
              <a:ext cx="19046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EACD092-634B-4912-8BA4-4B815587ACFE}"/>
                </a:ext>
              </a:extLst>
            </p:cNvPr>
            <p:cNvCxnSpPr>
              <a:cxnSpLocks/>
            </p:cNvCxnSpPr>
            <p:nvPr/>
          </p:nvCxnSpPr>
          <p:spPr>
            <a:xfrm>
              <a:off x="7088611" y="4536857"/>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60B436A-C0A2-47BA-BEB1-BDB3F7999A50}"/>
                </a:ext>
              </a:extLst>
            </p:cNvPr>
            <p:cNvSpPr txBox="1"/>
            <p:nvPr/>
          </p:nvSpPr>
          <p:spPr>
            <a:xfrm>
              <a:off x="6726428" y="4421966"/>
              <a:ext cx="374996" cy="226591"/>
            </a:xfrm>
            <a:prstGeom prst="rect">
              <a:avLst/>
            </a:prstGeom>
            <a:noFill/>
          </p:spPr>
          <p:txBody>
            <a:bodyPr wrap="square" lIns="36000" tIns="36000" rIns="36000" bIns="36000" rtlCol="0">
              <a:spAutoFit/>
            </a:bodyPr>
            <a:lstStyle/>
            <a:p>
              <a:pPr algn="r"/>
              <a:r>
                <a:rPr lang="en-GB" sz="1000"/>
                <a:t>4</a:t>
              </a:r>
            </a:p>
          </p:txBody>
        </p:sp>
        <p:cxnSp>
          <p:nvCxnSpPr>
            <p:cNvPr id="193" name="Straight Connector 192">
              <a:extLst>
                <a:ext uri="{FF2B5EF4-FFF2-40B4-BE49-F238E27FC236}">
                  <a16:creationId xmlns:a16="http://schemas.microsoft.com/office/drawing/2014/main" id="{9B603A4E-D681-4C87-BD6A-51A585B263C6}"/>
                </a:ext>
              </a:extLst>
            </p:cNvPr>
            <p:cNvCxnSpPr>
              <a:cxnSpLocks/>
            </p:cNvCxnSpPr>
            <p:nvPr/>
          </p:nvCxnSpPr>
          <p:spPr>
            <a:xfrm>
              <a:off x="7088611" y="4915848"/>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8B192CF5-338E-43EA-BD0B-7291E1C51A90}"/>
                </a:ext>
              </a:extLst>
            </p:cNvPr>
            <p:cNvSpPr txBox="1"/>
            <p:nvPr/>
          </p:nvSpPr>
          <p:spPr>
            <a:xfrm>
              <a:off x="6726428" y="4800957"/>
              <a:ext cx="374996" cy="226591"/>
            </a:xfrm>
            <a:prstGeom prst="rect">
              <a:avLst/>
            </a:prstGeom>
            <a:noFill/>
          </p:spPr>
          <p:txBody>
            <a:bodyPr wrap="square" lIns="36000" tIns="36000" rIns="36000" bIns="36000" rtlCol="0">
              <a:spAutoFit/>
            </a:bodyPr>
            <a:lstStyle/>
            <a:p>
              <a:pPr algn="r"/>
              <a:r>
                <a:rPr lang="en-GB" sz="1000"/>
                <a:t>2</a:t>
              </a:r>
            </a:p>
          </p:txBody>
        </p:sp>
        <p:sp>
          <p:nvSpPr>
            <p:cNvPr id="195" name="TextBox 194">
              <a:extLst>
                <a:ext uri="{FF2B5EF4-FFF2-40B4-BE49-F238E27FC236}">
                  <a16:creationId xmlns:a16="http://schemas.microsoft.com/office/drawing/2014/main" id="{D969E669-33D1-41A9-9B73-95743DEEB7E2}"/>
                </a:ext>
              </a:extLst>
            </p:cNvPr>
            <p:cNvSpPr txBox="1"/>
            <p:nvPr/>
          </p:nvSpPr>
          <p:spPr>
            <a:xfrm>
              <a:off x="6731000" y="5168035"/>
              <a:ext cx="374996" cy="226591"/>
            </a:xfrm>
            <a:prstGeom prst="rect">
              <a:avLst/>
            </a:prstGeom>
            <a:noFill/>
          </p:spPr>
          <p:txBody>
            <a:bodyPr wrap="square" lIns="36000" tIns="36000" rIns="36000" bIns="36000" rtlCol="0">
              <a:spAutoFit/>
            </a:bodyPr>
            <a:lstStyle/>
            <a:p>
              <a:pPr algn="r"/>
              <a:r>
                <a:rPr lang="en-GB" sz="1000"/>
                <a:t>0</a:t>
              </a:r>
            </a:p>
          </p:txBody>
        </p:sp>
        <p:sp>
          <p:nvSpPr>
            <p:cNvPr id="196" name="TextBox 195">
              <a:extLst>
                <a:ext uri="{FF2B5EF4-FFF2-40B4-BE49-F238E27FC236}">
                  <a16:creationId xmlns:a16="http://schemas.microsoft.com/office/drawing/2014/main" id="{F1E366EE-4058-46FE-BD1D-78346C49263F}"/>
                </a:ext>
              </a:extLst>
            </p:cNvPr>
            <p:cNvSpPr txBox="1"/>
            <p:nvPr/>
          </p:nvSpPr>
          <p:spPr>
            <a:xfrm>
              <a:off x="7047059" y="5273815"/>
              <a:ext cx="177403" cy="226591"/>
            </a:xfrm>
            <a:prstGeom prst="rect">
              <a:avLst/>
            </a:prstGeom>
            <a:noFill/>
          </p:spPr>
          <p:txBody>
            <a:bodyPr wrap="square" lIns="36000" tIns="36000" rIns="36000" bIns="36000" rtlCol="0">
              <a:spAutoFit/>
            </a:bodyPr>
            <a:lstStyle/>
            <a:p>
              <a:pPr algn="ctr"/>
              <a:r>
                <a:rPr lang="en-GB" sz="1000"/>
                <a:t>0</a:t>
              </a:r>
            </a:p>
          </p:txBody>
        </p:sp>
        <p:sp>
          <p:nvSpPr>
            <p:cNvPr id="197" name="TextBox 196">
              <a:extLst>
                <a:ext uri="{FF2B5EF4-FFF2-40B4-BE49-F238E27FC236}">
                  <a16:creationId xmlns:a16="http://schemas.microsoft.com/office/drawing/2014/main" id="{1848C16C-6994-4169-A731-26BE15E6FE56}"/>
                </a:ext>
              </a:extLst>
            </p:cNvPr>
            <p:cNvSpPr txBox="1"/>
            <p:nvPr/>
          </p:nvSpPr>
          <p:spPr>
            <a:xfrm>
              <a:off x="7591856" y="5272528"/>
              <a:ext cx="318657" cy="226591"/>
            </a:xfrm>
            <a:prstGeom prst="rect">
              <a:avLst/>
            </a:prstGeom>
            <a:noFill/>
          </p:spPr>
          <p:txBody>
            <a:bodyPr wrap="square" lIns="36000" tIns="36000" rIns="36000" bIns="36000" rtlCol="0">
              <a:spAutoFit/>
            </a:bodyPr>
            <a:lstStyle/>
            <a:p>
              <a:pPr algn="ctr"/>
              <a:r>
                <a:rPr lang="en-GB" sz="1000"/>
                <a:t>500</a:t>
              </a:r>
            </a:p>
          </p:txBody>
        </p:sp>
        <p:sp>
          <p:nvSpPr>
            <p:cNvPr id="198" name="TextBox 197">
              <a:extLst>
                <a:ext uri="{FF2B5EF4-FFF2-40B4-BE49-F238E27FC236}">
                  <a16:creationId xmlns:a16="http://schemas.microsoft.com/office/drawing/2014/main" id="{920D6723-4195-4C84-A035-E0C9DF9A72F3}"/>
                </a:ext>
              </a:extLst>
            </p:cNvPr>
            <p:cNvSpPr txBox="1"/>
            <p:nvPr/>
          </p:nvSpPr>
          <p:spPr>
            <a:xfrm>
              <a:off x="8187858" y="5272528"/>
              <a:ext cx="370355" cy="226591"/>
            </a:xfrm>
            <a:prstGeom prst="rect">
              <a:avLst/>
            </a:prstGeom>
            <a:noFill/>
          </p:spPr>
          <p:txBody>
            <a:bodyPr wrap="square" lIns="36000" tIns="36000" rIns="36000" bIns="36000" rtlCol="0">
              <a:spAutoFit/>
            </a:bodyPr>
            <a:lstStyle/>
            <a:p>
              <a:pPr algn="ctr"/>
              <a:r>
                <a:rPr lang="en-GB" sz="1000"/>
                <a:t>1000</a:t>
              </a:r>
            </a:p>
          </p:txBody>
        </p:sp>
        <p:sp>
          <p:nvSpPr>
            <p:cNvPr id="199" name="TextBox 198">
              <a:extLst>
                <a:ext uri="{FF2B5EF4-FFF2-40B4-BE49-F238E27FC236}">
                  <a16:creationId xmlns:a16="http://schemas.microsoft.com/office/drawing/2014/main" id="{98A6CD88-D60D-4509-B88F-CA21FEAF972C}"/>
                </a:ext>
              </a:extLst>
            </p:cNvPr>
            <p:cNvSpPr txBox="1"/>
            <p:nvPr/>
          </p:nvSpPr>
          <p:spPr>
            <a:xfrm>
              <a:off x="8799526" y="5272528"/>
              <a:ext cx="370355" cy="226591"/>
            </a:xfrm>
            <a:prstGeom prst="rect">
              <a:avLst/>
            </a:prstGeom>
            <a:noFill/>
          </p:spPr>
          <p:txBody>
            <a:bodyPr wrap="square" lIns="36000" tIns="36000" rIns="36000" bIns="36000" rtlCol="0">
              <a:spAutoFit/>
            </a:bodyPr>
            <a:lstStyle/>
            <a:p>
              <a:pPr algn="ctr"/>
              <a:r>
                <a:rPr lang="en-GB" sz="1000"/>
                <a:t>1500</a:t>
              </a:r>
            </a:p>
          </p:txBody>
        </p:sp>
        <p:cxnSp>
          <p:nvCxnSpPr>
            <p:cNvPr id="200" name="Straight Connector 199">
              <a:extLst>
                <a:ext uri="{FF2B5EF4-FFF2-40B4-BE49-F238E27FC236}">
                  <a16:creationId xmlns:a16="http://schemas.microsoft.com/office/drawing/2014/main" id="{695B7D0D-C320-4A30-B974-F4E26ADD364A}"/>
                </a:ext>
              </a:extLst>
            </p:cNvPr>
            <p:cNvCxnSpPr>
              <a:cxnSpLocks/>
            </p:cNvCxnSpPr>
            <p:nvPr/>
          </p:nvCxnSpPr>
          <p:spPr>
            <a:xfrm>
              <a:off x="7751184"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F49D2A-2509-4FD0-AC71-D0FDC6E1E7D5}"/>
                </a:ext>
              </a:extLst>
            </p:cNvPr>
            <p:cNvCxnSpPr>
              <a:cxnSpLocks/>
            </p:cNvCxnSpPr>
            <p:nvPr/>
          </p:nvCxnSpPr>
          <p:spPr>
            <a:xfrm>
              <a:off x="8373035"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E65947B-CA2A-4A48-A479-8AD9677D168C}"/>
                </a:ext>
              </a:extLst>
            </p:cNvPr>
            <p:cNvCxnSpPr>
              <a:cxnSpLocks/>
            </p:cNvCxnSpPr>
            <p:nvPr/>
          </p:nvCxnSpPr>
          <p:spPr>
            <a:xfrm>
              <a:off x="8979910" y="5275685"/>
              <a:ext cx="0" cy="48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15FDCC42-9A83-4C69-AF3C-3E3BC157D1CF}"/>
                </a:ext>
              </a:extLst>
            </p:cNvPr>
            <p:cNvGrpSpPr/>
            <p:nvPr/>
          </p:nvGrpSpPr>
          <p:grpSpPr>
            <a:xfrm>
              <a:off x="7145149" y="3242675"/>
              <a:ext cx="1708167" cy="2062413"/>
              <a:chOff x="7145149" y="3204575"/>
              <a:chExt cx="1708167" cy="2062413"/>
            </a:xfrm>
          </p:grpSpPr>
          <p:sp>
            <p:nvSpPr>
              <p:cNvPr id="206" name="Oval 205">
                <a:extLst>
                  <a:ext uri="{FF2B5EF4-FFF2-40B4-BE49-F238E27FC236}">
                    <a16:creationId xmlns:a16="http://schemas.microsoft.com/office/drawing/2014/main" id="{7C3DD741-8533-4322-BFB9-CB471E817227}"/>
                  </a:ext>
                </a:extLst>
              </p:cNvPr>
              <p:cNvSpPr/>
              <p:nvPr/>
            </p:nvSpPr>
            <p:spPr>
              <a:xfrm>
                <a:off x="7293941" y="522126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D3B56883-E02F-469B-A8D2-A63F6A2FB256}"/>
                  </a:ext>
                </a:extLst>
              </p:cNvPr>
              <p:cNvSpPr/>
              <p:nvPr/>
            </p:nvSpPr>
            <p:spPr>
              <a:xfrm>
                <a:off x="7485357" y="521742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84D0982B-61B5-423D-8624-4B554D49060E}"/>
                  </a:ext>
                </a:extLst>
              </p:cNvPr>
              <p:cNvSpPr/>
              <p:nvPr/>
            </p:nvSpPr>
            <p:spPr>
              <a:xfrm>
                <a:off x="8138384" y="521285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C67D48BB-8464-429C-AC0C-A8F61368C2F1}"/>
                  </a:ext>
                </a:extLst>
              </p:cNvPr>
              <p:cNvSpPr/>
              <p:nvPr/>
            </p:nvSpPr>
            <p:spPr>
              <a:xfrm>
                <a:off x="7153667" y="320457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3780BD5A-381A-4783-948F-5D87C14135E6}"/>
                  </a:ext>
                </a:extLst>
              </p:cNvPr>
              <p:cNvSpPr/>
              <p:nvPr/>
            </p:nvSpPr>
            <p:spPr>
              <a:xfrm>
                <a:off x="7219700" y="352783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BDD4BF13-41F1-4142-B6D0-01563BCA73E1}"/>
                  </a:ext>
                </a:extLst>
              </p:cNvPr>
              <p:cNvSpPr/>
              <p:nvPr/>
            </p:nvSpPr>
            <p:spPr>
              <a:xfrm>
                <a:off x="7226843" y="358976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8FA1E09F-672D-4073-BE08-6B5FE9D551F6}"/>
                  </a:ext>
                </a:extLst>
              </p:cNvPr>
              <p:cNvSpPr/>
              <p:nvPr/>
            </p:nvSpPr>
            <p:spPr>
              <a:xfrm>
                <a:off x="7791200" y="331828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D4E610C5-DA6D-4E45-B474-411758E98672}"/>
                  </a:ext>
                </a:extLst>
              </p:cNvPr>
              <p:cNvSpPr/>
              <p:nvPr/>
            </p:nvSpPr>
            <p:spPr>
              <a:xfrm>
                <a:off x="7823583" y="343258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4FDA76E8-1577-4A91-97EF-CB6AC62AD43D}"/>
                  </a:ext>
                </a:extLst>
              </p:cNvPr>
              <p:cNvSpPr/>
              <p:nvPr/>
            </p:nvSpPr>
            <p:spPr>
              <a:xfrm>
                <a:off x="8069806" y="343020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9C85CFEF-A6F2-466E-8F18-008C176BE0A9}"/>
                  </a:ext>
                </a:extLst>
              </p:cNvPr>
              <p:cNvSpPr/>
              <p:nvPr/>
            </p:nvSpPr>
            <p:spPr>
              <a:xfrm>
                <a:off x="7153130" y="389373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7DEFADC-AA6C-4C5B-A90D-CFB91902F11B}"/>
                  </a:ext>
                </a:extLst>
              </p:cNvPr>
              <p:cNvSpPr/>
              <p:nvPr/>
            </p:nvSpPr>
            <p:spPr>
              <a:xfrm>
                <a:off x="7326381" y="381835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DCC7AEE0-9239-4528-BDC7-D03BA8316C66}"/>
                  </a:ext>
                </a:extLst>
              </p:cNvPr>
              <p:cNvSpPr/>
              <p:nvPr/>
            </p:nvSpPr>
            <p:spPr>
              <a:xfrm>
                <a:off x="7336131" y="387944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88A72CAE-17DC-4B05-B0B2-6A4AD61042F5}"/>
                  </a:ext>
                </a:extLst>
              </p:cNvPr>
              <p:cNvSpPr/>
              <p:nvPr/>
            </p:nvSpPr>
            <p:spPr>
              <a:xfrm>
                <a:off x="7340893" y="397146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3D2DFF04-04E9-4CD1-A526-1F219EAE0B60}"/>
                  </a:ext>
                </a:extLst>
              </p:cNvPr>
              <p:cNvSpPr/>
              <p:nvPr/>
            </p:nvSpPr>
            <p:spPr>
              <a:xfrm>
                <a:off x="7222081" y="411635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48B5611E-F8B3-4F2E-81AD-19F2CFA8292B}"/>
                  </a:ext>
                </a:extLst>
              </p:cNvPr>
              <p:cNvSpPr/>
              <p:nvPr/>
            </p:nvSpPr>
            <p:spPr>
              <a:xfrm>
                <a:off x="7688772" y="402790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2E6A7BB4-880D-447A-BB00-C0F09D360C6C}"/>
                  </a:ext>
                </a:extLst>
              </p:cNvPr>
              <p:cNvSpPr/>
              <p:nvPr/>
            </p:nvSpPr>
            <p:spPr>
              <a:xfrm>
                <a:off x="7318033" y="419805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83850ED1-7E4E-445C-9FFB-51B33EF5FEDD}"/>
                  </a:ext>
                </a:extLst>
              </p:cNvPr>
              <p:cNvSpPr/>
              <p:nvPr/>
            </p:nvSpPr>
            <p:spPr>
              <a:xfrm>
                <a:off x="7186917" y="427793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45A1FE35-2A42-4E1D-B2D6-3FAC1D99B2DA}"/>
                  </a:ext>
                </a:extLst>
              </p:cNvPr>
              <p:cNvSpPr/>
              <p:nvPr/>
            </p:nvSpPr>
            <p:spPr>
              <a:xfrm>
                <a:off x="7258276" y="426221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B79838EA-6E5D-45B5-8961-58CBC6AE3CB2}"/>
                  </a:ext>
                </a:extLst>
              </p:cNvPr>
              <p:cNvSpPr/>
              <p:nvPr/>
            </p:nvSpPr>
            <p:spPr>
              <a:xfrm>
                <a:off x="7399721" y="426221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6FD7932B-B179-4297-9D15-3592F01B8AA6}"/>
                  </a:ext>
                </a:extLst>
              </p:cNvPr>
              <p:cNvSpPr/>
              <p:nvPr/>
            </p:nvSpPr>
            <p:spPr>
              <a:xfrm>
                <a:off x="7518739" y="422745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E5AD54F4-02DF-42A5-BC00-32AB3CA44961}"/>
                  </a:ext>
                </a:extLst>
              </p:cNvPr>
              <p:cNvSpPr/>
              <p:nvPr/>
            </p:nvSpPr>
            <p:spPr>
              <a:xfrm>
                <a:off x="7733576" y="417010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749D2D9F-804D-4FFF-A073-43654C547BBC}"/>
                  </a:ext>
                </a:extLst>
              </p:cNvPr>
              <p:cNvSpPr/>
              <p:nvPr/>
            </p:nvSpPr>
            <p:spPr>
              <a:xfrm>
                <a:off x="7214938" y="433584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220CCC6A-78D8-4753-9E04-396BB29C4AD1}"/>
                  </a:ext>
                </a:extLst>
              </p:cNvPr>
              <p:cNvSpPr/>
              <p:nvPr/>
            </p:nvSpPr>
            <p:spPr>
              <a:xfrm>
                <a:off x="7447796" y="434052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9CF076AA-86B4-4794-9A1D-E25155F6AC02}"/>
                  </a:ext>
                </a:extLst>
              </p:cNvPr>
              <p:cNvSpPr/>
              <p:nvPr/>
            </p:nvSpPr>
            <p:spPr>
              <a:xfrm>
                <a:off x="7628011" y="441787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A57C370B-B20D-4B5E-9428-36884298954D}"/>
                  </a:ext>
                </a:extLst>
              </p:cNvPr>
              <p:cNvSpPr/>
              <p:nvPr/>
            </p:nvSpPr>
            <p:spPr>
              <a:xfrm>
                <a:off x="7181992" y="447244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7CB35DE6-DAC8-4831-80FC-713FA03DFE40}"/>
                  </a:ext>
                </a:extLst>
              </p:cNvPr>
              <p:cNvSpPr/>
              <p:nvPr/>
            </p:nvSpPr>
            <p:spPr>
              <a:xfrm>
                <a:off x="7226843" y="448958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1FC119C4-E258-4DCB-B252-0A818B07FFCE}"/>
                  </a:ext>
                </a:extLst>
              </p:cNvPr>
              <p:cNvSpPr/>
              <p:nvPr/>
            </p:nvSpPr>
            <p:spPr>
              <a:xfrm>
                <a:off x="7278281" y="453292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DD9696BF-EBC8-4852-AAFA-1048826450FD}"/>
                  </a:ext>
                </a:extLst>
              </p:cNvPr>
              <p:cNvSpPr/>
              <p:nvPr/>
            </p:nvSpPr>
            <p:spPr>
              <a:xfrm>
                <a:off x="7318033" y="452137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231E9403-D0F2-48BA-9778-CD8E6F1BD4C7}"/>
                  </a:ext>
                </a:extLst>
              </p:cNvPr>
              <p:cNvSpPr/>
              <p:nvPr/>
            </p:nvSpPr>
            <p:spPr>
              <a:xfrm>
                <a:off x="7311532" y="455078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7ACB9003-42B1-4E49-879C-8A238D675AD7}"/>
                  </a:ext>
                </a:extLst>
              </p:cNvPr>
              <p:cNvSpPr/>
              <p:nvPr/>
            </p:nvSpPr>
            <p:spPr>
              <a:xfrm>
                <a:off x="7358990" y="453292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7409E5D7-BCDF-4C71-8FFE-D3237219C580}"/>
                  </a:ext>
                </a:extLst>
              </p:cNvPr>
              <p:cNvSpPr/>
              <p:nvPr/>
            </p:nvSpPr>
            <p:spPr>
              <a:xfrm>
                <a:off x="7358990" y="458759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D7ED6CFB-AC55-4F3E-AE76-C09E2C816262}"/>
                  </a:ext>
                </a:extLst>
              </p:cNvPr>
              <p:cNvSpPr/>
              <p:nvPr/>
            </p:nvSpPr>
            <p:spPr>
              <a:xfrm>
                <a:off x="7158429" y="47046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C28D901E-1F55-4422-ADFB-AD68127D8148}"/>
                  </a:ext>
                </a:extLst>
              </p:cNvPr>
              <p:cNvSpPr/>
              <p:nvPr/>
            </p:nvSpPr>
            <p:spPr>
              <a:xfrm>
                <a:off x="7198574" y="466378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A387528B-5F80-477B-A3D6-C9B4C54ADEA3}"/>
                  </a:ext>
                </a:extLst>
              </p:cNvPr>
              <p:cNvSpPr/>
              <p:nvPr/>
            </p:nvSpPr>
            <p:spPr>
              <a:xfrm>
                <a:off x="7258276" y="467294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C6004B51-7867-4B14-8E96-359C6DCEFD57}"/>
                  </a:ext>
                </a:extLst>
              </p:cNvPr>
              <p:cNvSpPr/>
              <p:nvPr/>
            </p:nvSpPr>
            <p:spPr>
              <a:xfrm>
                <a:off x="7242559" y="474321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DA5393D9-4CDB-4E4A-AF66-2F4F42BBAF7A}"/>
                  </a:ext>
                </a:extLst>
              </p:cNvPr>
              <p:cNvSpPr/>
              <p:nvPr/>
            </p:nvSpPr>
            <p:spPr>
              <a:xfrm>
                <a:off x="7282232" y="478893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CD14FE44-3BF9-4B94-8616-ED117B92177C}"/>
                  </a:ext>
                </a:extLst>
              </p:cNvPr>
              <p:cNvSpPr/>
              <p:nvPr/>
            </p:nvSpPr>
            <p:spPr>
              <a:xfrm>
                <a:off x="7255421" y="482131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AEF2EAE4-B1C1-4DF0-A56D-01ACB67C48AE}"/>
                  </a:ext>
                </a:extLst>
              </p:cNvPr>
              <p:cNvSpPr/>
              <p:nvPr/>
            </p:nvSpPr>
            <p:spPr>
              <a:xfrm>
                <a:off x="7200150" y="487096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DF15C7F3-01A7-4967-AA20-FB171C47BD2C}"/>
                  </a:ext>
                </a:extLst>
              </p:cNvPr>
              <p:cNvSpPr/>
              <p:nvPr/>
            </p:nvSpPr>
            <p:spPr>
              <a:xfrm>
                <a:off x="7272562" y="487774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0576D8E0-1E97-4BD5-82FB-127F7DD53394}"/>
                  </a:ext>
                </a:extLst>
              </p:cNvPr>
              <p:cNvSpPr/>
              <p:nvPr/>
            </p:nvSpPr>
            <p:spPr>
              <a:xfrm>
                <a:off x="7372466" y="476285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A00A6A16-A617-4AA3-8C4E-BFD1B5B9B01F}"/>
                  </a:ext>
                </a:extLst>
              </p:cNvPr>
              <p:cNvSpPr/>
              <p:nvPr/>
            </p:nvSpPr>
            <p:spPr>
              <a:xfrm>
                <a:off x="7402077" y="476285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D3B3A697-3EB7-4077-9553-4BFCF60B2593}"/>
                  </a:ext>
                </a:extLst>
              </p:cNvPr>
              <p:cNvSpPr/>
              <p:nvPr/>
            </p:nvSpPr>
            <p:spPr>
              <a:xfrm>
                <a:off x="7518739" y="461045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23C96D6F-57EB-42DC-845F-6C7DD9D16CF5}"/>
                  </a:ext>
                </a:extLst>
              </p:cNvPr>
              <p:cNvSpPr/>
              <p:nvPr/>
            </p:nvSpPr>
            <p:spPr>
              <a:xfrm>
                <a:off x="7611343" y="455340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ADA30D08-74E9-4222-8528-3B4A247121D9}"/>
                  </a:ext>
                </a:extLst>
              </p:cNvPr>
              <p:cNvSpPr/>
              <p:nvPr/>
            </p:nvSpPr>
            <p:spPr>
              <a:xfrm>
                <a:off x="7684022" y="450113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4EB6C516-1B20-4747-86FB-A333CD704E98}"/>
                  </a:ext>
                </a:extLst>
              </p:cNvPr>
              <p:cNvSpPr/>
              <p:nvPr/>
            </p:nvSpPr>
            <p:spPr>
              <a:xfrm>
                <a:off x="7841680" y="443149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9B88B0A-200D-421C-97A6-869A55C6DA2C}"/>
                  </a:ext>
                </a:extLst>
              </p:cNvPr>
              <p:cNvSpPr/>
              <p:nvPr/>
            </p:nvSpPr>
            <p:spPr>
              <a:xfrm>
                <a:off x="7889780" y="44588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973A92F5-79A6-4A50-8A84-2CAA1A8700F7}"/>
                  </a:ext>
                </a:extLst>
              </p:cNvPr>
              <p:cNvSpPr/>
              <p:nvPr/>
            </p:nvSpPr>
            <p:spPr>
              <a:xfrm>
                <a:off x="7930737" y="454423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1AEDF61B-1DAC-4B94-BF39-FD69A05C08FB}"/>
                  </a:ext>
                </a:extLst>
              </p:cNvPr>
              <p:cNvSpPr/>
              <p:nvPr/>
            </p:nvSpPr>
            <p:spPr>
              <a:xfrm>
                <a:off x="7825964" y="459507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C607310-823B-4E5D-8BED-E5A3B62611B4}"/>
                  </a:ext>
                </a:extLst>
              </p:cNvPr>
              <p:cNvSpPr/>
              <p:nvPr/>
            </p:nvSpPr>
            <p:spPr>
              <a:xfrm>
                <a:off x="7546137" y="470261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EE44247A-8B18-4B8D-B0CD-DF95C00A169F}"/>
                  </a:ext>
                </a:extLst>
              </p:cNvPr>
              <p:cNvSpPr/>
              <p:nvPr/>
            </p:nvSpPr>
            <p:spPr>
              <a:xfrm>
                <a:off x="7673229" y="476607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A01091FE-78F3-416C-9947-0D3E353C4E97}"/>
                  </a:ext>
                </a:extLst>
              </p:cNvPr>
              <p:cNvSpPr/>
              <p:nvPr/>
            </p:nvSpPr>
            <p:spPr>
              <a:xfrm>
                <a:off x="7485870" y="475035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BAA9F189-BB94-4D7E-A706-0C5CDF1CFC3D}"/>
                  </a:ext>
                </a:extLst>
              </p:cNvPr>
              <p:cNvSpPr/>
              <p:nvPr/>
            </p:nvSpPr>
            <p:spPr>
              <a:xfrm>
                <a:off x="8015490" y="425780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98A20719-FEF7-46A1-99FF-79F1EC54428E}"/>
                  </a:ext>
                </a:extLst>
              </p:cNvPr>
              <p:cNvSpPr/>
              <p:nvPr/>
            </p:nvSpPr>
            <p:spPr>
              <a:xfrm>
                <a:off x="8444055" y="410921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D0DBE0E-F712-43FF-9BE6-0EE8D80390CD}"/>
                  </a:ext>
                </a:extLst>
              </p:cNvPr>
              <p:cNvSpPr/>
              <p:nvPr/>
            </p:nvSpPr>
            <p:spPr>
              <a:xfrm>
                <a:off x="8771904" y="423935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11A47C54-AFAC-4735-9F36-D754CE4062B2}"/>
                  </a:ext>
                </a:extLst>
              </p:cNvPr>
              <p:cNvSpPr/>
              <p:nvPr/>
            </p:nvSpPr>
            <p:spPr>
              <a:xfrm>
                <a:off x="8784738" y="431060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E1AE5DDB-198A-4B68-94F7-E97975EF4179}"/>
                  </a:ext>
                </a:extLst>
              </p:cNvPr>
              <p:cNvSpPr/>
              <p:nvPr/>
            </p:nvSpPr>
            <p:spPr>
              <a:xfrm>
                <a:off x="8315466" y="443553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04008C41-C3CA-4265-844E-20752B90991D}"/>
                  </a:ext>
                </a:extLst>
              </p:cNvPr>
              <p:cNvSpPr/>
              <p:nvPr/>
            </p:nvSpPr>
            <p:spPr>
              <a:xfrm>
                <a:off x="8596455" y="451578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00C64CB6-B242-4DB2-ACDF-344B4121C813}"/>
                  </a:ext>
                </a:extLst>
              </p:cNvPr>
              <p:cNvSpPr/>
              <p:nvPr/>
            </p:nvSpPr>
            <p:spPr>
              <a:xfrm>
                <a:off x="7164057" y="491191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9F1613E7-A711-4F5E-9B05-AF6D00FE99C6}"/>
                  </a:ext>
                </a:extLst>
              </p:cNvPr>
              <p:cNvSpPr/>
              <p:nvPr/>
            </p:nvSpPr>
            <p:spPr>
              <a:xfrm>
                <a:off x="7145149" y="49526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43927546-57CF-4E01-8BB5-ABFECC0F934F}"/>
                  </a:ext>
                </a:extLst>
              </p:cNvPr>
              <p:cNvSpPr/>
              <p:nvPr/>
            </p:nvSpPr>
            <p:spPr>
              <a:xfrm>
                <a:off x="7171098" y="497787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95FE6F6A-9A1A-4D67-869C-1D36EDB50FBD}"/>
                  </a:ext>
                </a:extLst>
              </p:cNvPr>
              <p:cNvSpPr/>
              <p:nvPr/>
            </p:nvSpPr>
            <p:spPr>
              <a:xfrm>
                <a:off x="7182051" y="494849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B158C9CA-E820-44C5-9304-4D902A209783}"/>
                  </a:ext>
                </a:extLst>
              </p:cNvPr>
              <p:cNvSpPr/>
              <p:nvPr/>
            </p:nvSpPr>
            <p:spPr>
              <a:xfrm>
                <a:off x="7217319" y="49371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558593D8-D669-4119-8EBE-5B63F6B68FDD}"/>
                  </a:ext>
                </a:extLst>
              </p:cNvPr>
              <p:cNvSpPr/>
              <p:nvPr/>
            </p:nvSpPr>
            <p:spPr>
              <a:xfrm>
                <a:off x="7214938" y="497549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39810DCC-5AD4-485D-88AB-35AFE35DD35A}"/>
                  </a:ext>
                </a:extLst>
              </p:cNvPr>
              <p:cNvSpPr/>
              <p:nvPr/>
            </p:nvSpPr>
            <p:spPr>
              <a:xfrm>
                <a:off x="7322795" y="493277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D754BAAE-2F3B-4C7B-9228-D01BB18E587D}"/>
                  </a:ext>
                </a:extLst>
              </p:cNvPr>
              <p:cNvSpPr/>
              <p:nvPr/>
            </p:nvSpPr>
            <p:spPr>
              <a:xfrm>
                <a:off x="7405636" y="491191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80B5693B-7C7F-4877-818B-1795A3E0B203}"/>
                  </a:ext>
                </a:extLst>
              </p:cNvPr>
              <p:cNvSpPr/>
              <p:nvPr/>
            </p:nvSpPr>
            <p:spPr>
              <a:xfrm>
                <a:off x="7301140" y="496658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B18FAD64-9EF1-47E6-B32F-27E04F5E16AD}"/>
                  </a:ext>
                </a:extLst>
              </p:cNvPr>
              <p:cNvSpPr/>
              <p:nvPr/>
            </p:nvSpPr>
            <p:spPr>
              <a:xfrm>
                <a:off x="7353191" y="49526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321EAE9D-766B-4133-8A18-DF36FA9DA37D}"/>
                  </a:ext>
                </a:extLst>
              </p:cNvPr>
              <p:cNvSpPr/>
              <p:nvPr/>
            </p:nvSpPr>
            <p:spPr>
              <a:xfrm>
                <a:off x="7395325" y="495587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7D327FEA-F745-4046-9F9C-C7BA87D40F79}"/>
                  </a:ext>
                </a:extLst>
              </p:cNvPr>
              <p:cNvSpPr/>
              <p:nvPr/>
            </p:nvSpPr>
            <p:spPr>
              <a:xfrm>
                <a:off x="7340893" y="497134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550E1BE0-B6C8-496F-94EC-1CA306807466}"/>
                  </a:ext>
                </a:extLst>
              </p:cNvPr>
              <p:cNvSpPr/>
              <p:nvPr/>
            </p:nvSpPr>
            <p:spPr>
              <a:xfrm>
                <a:off x="7152976" y="5072927"/>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20D4C5BA-9E4B-465C-9ED7-8F3F809AE06D}"/>
                  </a:ext>
                </a:extLst>
              </p:cNvPr>
              <p:cNvSpPr/>
              <p:nvPr/>
            </p:nvSpPr>
            <p:spPr>
              <a:xfrm>
                <a:off x="7212557" y="504626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DDAA1960-33E5-4E55-9C8E-E8A4F6BDF463}"/>
                  </a:ext>
                </a:extLst>
              </p:cNvPr>
              <p:cNvSpPr/>
              <p:nvPr/>
            </p:nvSpPr>
            <p:spPr>
              <a:xfrm>
                <a:off x="7163246" y="513293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2B8F3710-57E5-43D6-9AD2-08C31DD5C767}"/>
                  </a:ext>
                </a:extLst>
              </p:cNvPr>
              <p:cNvSpPr/>
              <p:nvPr/>
            </p:nvSpPr>
            <p:spPr>
              <a:xfrm>
                <a:off x="7196840" y="515103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426D3F13-643F-4FFB-A4FF-CB4F30A6CC16}"/>
                  </a:ext>
                </a:extLst>
              </p:cNvPr>
              <p:cNvSpPr/>
              <p:nvPr/>
            </p:nvSpPr>
            <p:spPr>
              <a:xfrm>
                <a:off x="7201602" y="518870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E881B03F-3248-47EC-928E-4D7F5983DDC3}"/>
                  </a:ext>
                </a:extLst>
              </p:cNvPr>
              <p:cNvSpPr/>
              <p:nvPr/>
            </p:nvSpPr>
            <p:spPr>
              <a:xfrm>
                <a:off x="7247296" y="511007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8E77EE34-CEE7-4276-B2BD-B577A71BB140}"/>
                  </a:ext>
                </a:extLst>
              </p:cNvPr>
              <p:cNvSpPr/>
              <p:nvPr/>
            </p:nvSpPr>
            <p:spPr>
              <a:xfrm>
                <a:off x="7249702" y="515809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E6D05A1E-FA10-496B-A614-7DB28D3C856E}"/>
                  </a:ext>
                </a:extLst>
              </p:cNvPr>
              <p:cNvSpPr/>
              <p:nvPr/>
            </p:nvSpPr>
            <p:spPr>
              <a:xfrm>
                <a:off x="7283159" y="514270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E84F5DA6-8B85-4B30-8054-BB4A4AF7A0EF}"/>
                  </a:ext>
                </a:extLst>
              </p:cNvPr>
              <p:cNvSpPr/>
              <p:nvPr/>
            </p:nvSpPr>
            <p:spPr>
              <a:xfrm>
                <a:off x="7240178" y="519186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9D036A04-ACDE-4FBE-A8B4-870C84EA510F}"/>
                  </a:ext>
                </a:extLst>
              </p:cNvPr>
              <p:cNvSpPr/>
              <p:nvPr/>
            </p:nvSpPr>
            <p:spPr>
              <a:xfrm>
                <a:off x="7277051" y="518661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2B0690C3-2461-4D16-86FC-2C78C89CCD67}"/>
                  </a:ext>
                </a:extLst>
              </p:cNvPr>
              <p:cNvSpPr/>
              <p:nvPr/>
            </p:nvSpPr>
            <p:spPr>
              <a:xfrm>
                <a:off x="7308624" y="519457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A6E50474-8AFC-4078-A9B6-A5DC6E18B64E}"/>
                  </a:ext>
                </a:extLst>
              </p:cNvPr>
              <p:cNvSpPr/>
              <p:nvPr/>
            </p:nvSpPr>
            <p:spPr>
              <a:xfrm>
                <a:off x="7349240" y="515579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F63F96BA-8177-41DF-B3D0-A65F9E519387}"/>
                  </a:ext>
                </a:extLst>
              </p:cNvPr>
              <p:cNvSpPr/>
              <p:nvPr/>
            </p:nvSpPr>
            <p:spPr>
              <a:xfrm>
                <a:off x="7346859" y="51786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FBF92E89-EAD2-455C-9BD8-6809FB8D1681}"/>
                  </a:ext>
                </a:extLst>
              </p:cNvPr>
              <p:cNvSpPr/>
              <p:nvPr/>
            </p:nvSpPr>
            <p:spPr>
              <a:xfrm>
                <a:off x="7372466" y="517080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EC6A61F8-E644-487D-96B9-1A86F47DD0FD}"/>
                  </a:ext>
                </a:extLst>
              </p:cNvPr>
              <p:cNvSpPr/>
              <p:nvPr/>
            </p:nvSpPr>
            <p:spPr>
              <a:xfrm>
                <a:off x="7354002" y="519366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1C04296-7A0E-4DAD-877D-AE8552D480B3}"/>
                  </a:ext>
                </a:extLst>
              </p:cNvPr>
              <p:cNvSpPr/>
              <p:nvPr/>
            </p:nvSpPr>
            <p:spPr>
              <a:xfrm>
                <a:off x="7313271" y="509578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77F0E2B0-CE7C-4634-94EF-5E4DF487FBEA}"/>
                  </a:ext>
                </a:extLst>
              </p:cNvPr>
              <p:cNvSpPr/>
              <p:nvPr/>
            </p:nvSpPr>
            <p:spPr>
              <a:xfrm>
                <a:off x="7350532" y="507469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7554AF8E-0C5F-4D90-A941-70B0321DA26C}"/>
                  </a:ext>
                </a:extLst>
              </p:cNvPr>
              <p:cNvSpPr/>
              <p:nvPr/>
            </p:nvSpPr>
            <p:spPr>
              <a:xfrm>
                <a:off x="7364678" y="508722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B593149E-0661-499B-96C3-867271B2AE66}"/>
                  </a:ext>
                </a:extLst>
              </p:cNvPr>
              <p:cNvSpPr/>
              <p:nvPr/>
            </p:nvSpPr>
            <p:spPr>
              <a:xfrm>
                <a:off x="7405636" y="507469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C4813894-653A-4B2A-847C-444CCCD2F93E}"/>
                  </a:ext>
                </a:extLst>
              </p:cNvPr>
              <p:cNvSpPr/>
              <p:nvPr/>
            </p:nvSpPr>
            <p:spPr>
              <a:xfrm>
                <a:off x="7394123" y="513136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2C03020-455B-4DBA-B567-EC7646A38FDE}"/>
                  </a:ext>
                </a:extLst>
              </p:cNvPr>
              <p:cNvSpPr/>
              <p:nvPr/>
            </p:nvSpPr>
            <p:spPr>
              <a:xfrm>
                <a:off x="7392578" y="509517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2D0DA8D9-5AFA-4AEE-9E05-A555B039F373}"/>
                  </a:ext>
                </a:extLst>
              </p:cNvPr>
              <p:cNvSpPr/>
              <p:nvPr/>
            </p:nvSpPr>
            <p:spPr>
              <a:xfrm>
                <a:off x="7458929" y="518948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1D661E45-ABD5-4739-A817-1152EA553F1A}"/>
                  </a:ext>
                </a:extLst>
              </p:cNvPr>
              <p:cNvSpPr/>
              <p:nvPr/>
            </p:nvSpPr>
            <p:spPr>
              <a:xfrm>
                <a:off x="7491760" y="519675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BAE48613-9270-48AA-B159-AD8867F607DB}"/>
                  </a:ext>
                </a:extLst>
              </p:cNvPr>
              <p:cNvSpPr/>
              <p:nvPr/>
            </p:nvSpPr>
            <p:spPr>
              <a:xfrm>
                <a:off x="7508729" y="5158090"/>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8DCC4D16-0A8C-4C37-B426-AA703A327CAF}"/>
                  </a:ext>
                </a:extLst>
              </p:cNvPr>
              <p:cNvSpPr/>
              <p:nvPr/>
            </p:nvSpPr>
            <p:spPr>
              <a:xfrm>
                <a:off x="7523277" y="519456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56FC3A83-D073-45A3-830A-BC75E5CBB898}"/>
                  </a:ext>
                </a:extLst>
              </p:cNvPr>
              <p:cNvSpPr/>
              <p:nvPr/>
            </p:nvSpPr>
            <p:spPr>
              <a:xfrm>
                <a:off x="7576015" y="512817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531B287F-FCD3-4D74-9455-730E9019D064}"/>
                  </a:ext>
                </a:extLst>
              </p:cNvPr>
              <p:cNvSpPr/>
              <p:nvPr/>
            </p:nvSpPr>
            <p:spPr>
              <a:xfrm>
                <a:off x="7497690" y="504150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52FBDD8E-6EDC-4E02-817E-37B32E412DF1}"/>
                  </a:ext>
                </a:extLst>
              </p:cNvPr>
              <p:cNvSpPr/>
              <p:nvPr/>
            </p:nvSpPr>
            <p:spPr>
              <a:xfrm>
                <a:off x="7492001" y="481178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5C886703-1F14-447E-9A31-38C896DF92CC}"/>
                  </a:ext>
                </a:extLst>
              </p:cNvPr>
              <p:cNvSpPr/>
              <p:nvPr/>
            </p:nvSpPr>
            <p:spPr>
              <a:xfrm>
                <a:off x="7536836" y="487096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AA760089-B054-4DE7-A63B-362F0468AA98}"/>
                  </a:ext>
                </a:extLst>
              </p:cNvPr>
              <p:cNvSpPr/>
              <p:nvPr/>
            </p:nvSpPr>
            <p:spPr>
              <a:xfrm>
                <a:off x="7611329" y="486703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F8E7D6CA-3713-4DAC-95D0-13636B94B865}"/>
                  </a:ext>
                </a:extLst>
              </p:cNvPr>
              <p:cNvSpPr/>
              <p:nvPr/>
            </p:nvSpPr>
            <p:spPr>
              <a:xfrm>
                <a:off x="7587317" y="486703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30590DF7-407C-4DD3-AF03-E411312B8CF2}"/>
                  </a:ext>
                </a:extLst>
              </p:cNvPr>
              <p:cNvSpPr/>
              <p:nvPr/>
            </p:nvSpPr>
            <p:spPr>
              <a:xfrm>
                <a:off x="7605151" y="519467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766E0E0E-ACCB-4E06-BC26-66DCBD21F9D9}"/>
                  </a:ext>
                </a:extLst>
              </p:cNvPr>
              <p:cNvSpPr/>
              <p:nvPr/>
            </p:nvSpPr>
            <p:spPr>
              <a:xfrm>
                <a:off x="7650870" y="519225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98E495CB-CBF7-4EB0-B1EE-DE1FA1CFB410}"/>
                  </a:ext>
                </a:extLst>
              </p:cNvPr>
              <p:cNvSpPr/>
              <p:nvPr/>
            </p:nvSpPr>
            <p:spPr>
              <a:xfrm>
                <a:off x="7788819" y="488362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0FF6DF59-847A-4E61-A7B8-6FA8C44EF41F}"/>
                  </a:ext>
                </a:extLst>
              </p:cNvPr>
              <p:cNvSpPr/>
              <p:nvPr/>
            </p:nvSpPr>
            <p:spPr>
              <a:xfrm>
                <a:off x="7745481" y="493740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3C30BB3F-10E9-4950-920D-711BE28D24BB}"/>
                  </a:ext>
                </a:extLst>
              </p:cNvPr>
              <p:cNvSpPr/>
              <p:nvPr/>
            </p:nvSpPr>
            <p:spPr>
              <a:xfrm>
                <a:off x="7788819" y="496683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E8AA67BB-7DD4-47D3-873C-0C54BFE12652}"/>
                  </a:ext>
                </a:extLst>
              </p:cNvPr>
              <p:cNvSpPr/>
              <p:nvPr/>
            </p:nvSpPr>
            <p:spPr>
              <a:xfrm>
                <a:off x="7677260" y="500270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85916928-9F06-41DB-9F0E-B736F2AC3C6D}"/>
                  </a:ext>
                </a:extLst>
              </p:cNvPr>
              <p:cNvSpPr/>
              <p:nvPr/>
            </p:nvSpPr>
            <p:spPr>
              <a:xfrm>
                <a:off x="7700119" y="500295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0527FFB7-511A-4B3F-8912-FF771948FF80}"/>
                  </a:ext>
                </a:extLst>
              </p:cNvPr>
              <p:cNvSpPr/>
              <p:nvPr/>
            </p:nvSpPr>
            <p:spPr>
              <a:xfrm>
                <a:off x="7700119" y="5119848"/>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16066D23-CA0C-4268-8797-A674EEB600D3}"/>
                  </a:ext>
                </a:extLst>
              </p:cNvPr>
              <p:cNvSpPr/>
              <p:nvPr/>
            </p:nvSpPr>
            <p:spPr>
              <a:xfrm>
                <a:off x="7881207" y="4860766"/>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7FBCBCE3-6268-44F2-BA4A-3E69AD690E75}"/>
                  </a:ext>
                </a:extLst>
              </p:cNvPr>
              <p:cNvSpPr/>
              <p:nvPr/>
            </p:nvSpPr>
            <p:spPr>
              <a:xfrm>
                <a:off x="7955977" y="4803814"/>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E0B196C8-7556-4EFD-9383-36B54A56C0E5}"/>
                  </a:ext>
                </a:extLst>
              </p:cNvPr>
              <p:cNvSpPr/>
              <p:nvPr/>
            </p:nvSpPr>
            <p:spPr>
              <a:xfrm>
                <a:off x="7917402" y="492562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823F8EA4-DB47-4ED0-B921-8D6AE1F66021}"/>
                  </a:ext>
                </a:extLst>
              </p:cNvPr>
              <p:cNvSpPr/>
              <p:nvPr/>
            </p:nvSpPr>
            <p:spPr>
              <a:xfrm>
                <a:off x="8056447" y="484417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CC07E108-06EE-4B32-87C7-0D1BC91A8AA5}"/>
                  </a:ext>
                </a:extLst>
              </p:cNvPr>
              <p:cNvSpPr/>
              <p:nvPr/>
            </p:nvSpPr>
            <p:spPr>
              <a:xfrm>
                <a:off x="8092665" y="49526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1EFBCFFF-1791-4355-98C4-BD92B7934023}"/>
                  </a:ext>
                </a:extLst>
              </p:cNvPr>
              <p:cNvSpPr/>
              <p:nvPr/>
            </p:nvSpPr>
            <p:spPr>
              <a:xfrm>
                <a:off x="7935499" y="5069122"/>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69F176EA-26AB-48AC-8369-904AA2A4781A}"/>
                  </a:ext>
                </a:extLst>
              </p:cNvPr>
              <p:cNvSpPr/>
              <p:nvPr/>
            </p:nvSpPr>
            <p:spPr>
              <a:xfrm>
                <a:off x="7818820" y="514089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77E97A83-D740-422B-BD49-028A879F089B}"/>
                  </a:ext>
                </a:extLst>
              </p:cNvPr>
              <p:cNvSpPr/>
              <p:nvPr/>
            </p:nvSpPr>
            <p:spPr>
              <a:xfrm>
                <a:off x="7825964" y="519675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59FB8407-CD6C-40C5-BBE3-86A231F6A01E}"/>
                  </a:ext>
                </a:extLst>
              </p:cNvPr>
              <p:cNvSpPr/>
              <p:nvPr/>
            </p:nvSpPr>
            <p:spPr>
              <a:xfrm>
                <a:off x="7958358" y="518094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48FD0D61-99E5-4A08-9A76-F69CA4FE948E}"/>
                  </a:ext>
                </a:extLst>
              </p:cNvPr>
              <p:cNvSpPr/>
              <p:nvPr/>
            </p:nvSpPr>
            <p:spPr>
              <a:xfrm>
                <a:off x="8004077" y="5159435"/>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3588B685-EC06-4092-A27B-EBD92E21D2A7}"/>
                  </a:ext>
                </a:extLst>
              </p:cNvPr>
              <p:cNvSpPr/>
              <p:nvPr/>
            </p:nvSpPr>
            <p:spPr>
              <a:xfrm>
                <a:off x="8001696" y="519456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385364A0-46A9-471E-AD4F-DFAD1FF79B42}"/>
                  </a:ext>
                </a:extLst>
              </p:cNvPr>
              <p:cNvSpPr/>
              <p:nvPr/>
            </p:nvSpPr>
            <p:spPr>
              <a:xfrm>
                <a:off x="8267366" y="494529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AF375005-1DEA-4AB9-805C-9748B4CC5CAF}"/>
                  </a:ext>
                </a:extLst>
              </p:cNvPr>
              <p:cNvSpPr/>
              <p:nvPr/>
            </p:nvSpPr>
            <p:spPr>
              <a:xfrm>
                <a:off x="8573595" y="4960263"/>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E49EB5E5-FF57-487F-B431-92952D5EE4A7}"/>
                  </a:ext>
                </a:extLst>
              </p:cNvPr>
              <p:cNvSpPr/>
              <p:nvPr/>
            </p:nvSpPr>
            <p:spPr>
              <a:xfrm>
                <a:off x="8807597" y="502042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8C9322EA-9820-4187-9B54-D31357F9DF99}"/>
                  </a:ext>
                </a:extLst>
              </p:cNvPr>
              <p:cNvSpPr/>
              <p:nvPr/>
            </p:nvSpPr>
            <p:spPr>
              <a:xfrm>
                <a:off x="8507732" y="4711089"/>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D63CAD2E-5256-45D1-878B-CD4C6CB803E2}"/>
                  </a:ext>
                </a:extLst>
              </p:cNvPr>
              <p:cNvSpPr/>
              <p:nvPr/>
            </p:nvSpPr>
            <p:spPr>
              <a:xfrm>
                <a:off x="8391193" y="506166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04" name="Straight Connector 203">
              <a:extLst>
                <a:ext uri="{FF2B5EF4-FFF2-40B4-BE49-F238E27FC236}">
                  <a16:creationId xmlns:a16="http://schemas.microsoft.com/office/drawing/2014/main" id="{FCF66408-6AD0-4A9A-956D-E6932123AB2A}"/>
                </a:ext>
              </a:extLst>
            </p:cNvPr>
            <p:cNvCxnSpPr>
              <a:cxnSpLocks/>
            </p:cNvCxnSpPr>
            <p:nvPr/>
          </p:nvCxnSpPr>
          <p:spPr>
            <a:xfrm flipV="1">
              <a:off x="7174849" y="4722956"/>
              <a:ext cx="1655608" cy="130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38E1E879-1810-4869-89B6-B362DE890F3F}"/>
                </a:ext>
              </a:extLst>
            </p:cNvPr>
            <p:cNvSpPr txBox="1"/>
            <p:nvPr/>
          </p:nvSpPr>
          <p:spPr>
            <a:xfrm>
              <a:off x="7346476" y="5409877"/>
              <a:ext cx="1399801" cy="226591"/>
            </a:xfrm>
            <a:prstGeom prst="rect">
              <a:avLst/>
            </a:prstGeom>
            <a:noFill/>
          </p:spPr>
          <p:txBody>
            <a:bodyPr wrap="square" lIns="36000" tIns="36000" rIns="36000" bIns="36000" rtlCol="0">
              <a:spAutoFit/>
            </a:bodyPr>
            <a:lstStyle/>
            <a:p>
              <a:pPr algn="r"/>
              <a:r>
                <a:rPr lang="en-GB" sz="1000"/>
                <a:t>Total serum </a:t>
              </a:r>
              <a:r>
                <a:rPr lang="en-GB" sz="1000" err="1"/>
                <a:t>IgE</a:t>
              </a:r>
              <a:r>
                <a:rPr lang="en-GB" sz="1000"/>
                <a:t> (IU/mL)</a:t>
              </a:r>
            </a:p>
          </p:txBody>
        </p:sp>
      </p:grpSp>
      <p:sp>
        <p:nvSpPr>
          <p:cNvPr id="330" name="TextBox 329">
            <a:extLst>
              <a:ext uri="{FF2B5EF4-FFF2-40B4-BE49-F238E27FC236}">
                <a16:creationId xmlns:a16="http://schemas.microsoft.com/office/drawing/2014/main" id="{FF894409-5568-4087-A061-ABECC86BCDFF}"/>
              </a:ext>
            </a:extLst>
          </p:cNvPr>
          <p:cNvSpPr txBox="1"/>
          <p:nvPr/>
        </p:nvSpPr>
        <p:spPr>
          <a:xfrm rot="16200000">
            <a:off x="6291606" y="4137655"/>
            <a:ext cx="1399801" cy="226591"/>
          </a:xfrm>
          <a:prstGeom prst="rect">
            <a:avLst/>
          </a:prstGeom>
          <a:noFill/>
        </p:spPr>
        <p:txBody>
          <a:bodyPr wrap="square" lIns="36000" tIns="36000" rIns="36000" bIns="36000" rtlCol="0">
            <a:spAutoFit/>
          </a:bodyPr>
          <a:lstStyle/>
          <a:p>
            <a:pPr algn="ctr"/>
            <a:r>
              <a:rPr lang="en-GB" sz="1000"/>
              <a:t>Dmin (U)</a:t>
            </a:r>
          </a:p>
        </p:txBody>
      </p:sp>
      <p:sp>
        <p:nvSpPr>
          <p:cNvPr id="331" name="TextBox 330">
            <a:extLst>
              <a:ext uri="{FF2B5EF4-FFF2-40B4-BE49-F238E27FC236}">
                <a16:creationId xmlns:a16="http://schemas.microsoft.com/office/drawing/2014/main" id="{EBDD912F-3993-4018-AA59-5BAB431FA861}"/>
              </a:ext>
            </a:extLst>
          </p:cNvPr>
          <p:cNvSpPr txBox="1"/>
          <p:nvPr/>
        </p:nvSpPr>
        <p:spPr>
          <a:xfrm>
            <a:off x="9780946" y="5404444"/>
            <a:ext cx="1399801" cy="226591"/>
          </a:xfrm>
          <a:prstGeom prst="rect">
            <a:avLst/>
          </a:prstGeom>
          <a:noFill/>
        </p:spPr>
        <p:txBody>
          <a:bodyPr wrap="square" lIns="36000" tIns="36000" rIns="36000" bIns="36000" rtlCol="0">
            <a:spAutoFit/>
          </a:bodyPr>
          <a:lstStyle/>
          <a:p>
            <a:pPr algn="r"/>
            <a:r>
              <a:rPr lang="en-GB" sz="1000"/>
              <a:t>Blood Eos (x10</a:t>
            </a:r>
            <a:r>
              <a:rPr lang="en-GB" sz="1000" baseline="30000"/>
              <a:t>3</a:t>
            </a:r>
            <a:r>
              <a:rPr lang="en-GB" sz="1000"/>
              <a:t>/µL)</a:t>
            </a:r>
          </a:p>
        </p:txBody>
      </p:sp>
      <p:sp>
        <p:nvSpPr>
          <p:cNvPr id="332" name="TextBox 331">
            <a:extLst>
              <a:ext uri="{FF2B5EF4-FFF2-40B4-BE49-F238E27FC236}">
                <a16:creationId xmlns:a16="http://schemas.microsoft.com/office/drawing/2014/main" id="{A3E7D229-624D-4B7D-95F9-47BB12C1A770}"/>
              </a:ext>
            </a:extLst>
          </p:cNvPr>
          <p:cNvSpPr txBox="1"/>
          <p:nvPr/>
        </p:nvSpPr>
        <p:spPr>
          <a:xfrm>
            <a:off x="7772935" y="3005518"/>
            <a:ext cx="1399801" cy="226591"/>
          </a:xfrm>
          <a:prstGeom prst="rect">
            <a:avLst/>
          </a:prstGeom>
          <a:noFill/>
        </p:spPr>
        <p:txBody>
          <a:bodyPr wrap="square" lIns="36000" tIns="36000" rIns="36000" bIns="36000" rtlCol="0">
            <a:spAutoFit/>
          </a:bodyPr>
          <a:lstStyle/>
          <a:p>
            <a:pPr algn="r"/>
            <a:r>
              <a:rPr lang="en-GB" sz="1000"/>
              <a:t>r=0.06, </a:t>
            </a:r>
            <a:r>
              <a:rPr lang="en-GB" sz="1000" i="1"/>
              <a:t>P</a:t>
            </a:r>
            <a:r>
              <a:rPr lang="en-GB" sz="1000"/>
              <a:t>=0.48</a:t>
            </a:r>
          </a:p>
        </p:txBody>
      </p:sp>
      <p:sp>
        <p:nvSpPr>
          <p:cNvPr id="333" name="TextBox 332">
            <a:extLst>
              <a:ext uri="{FF2B5EF4-FFF2-40B4-BE49-F238E27FC236}">
                <a16:creationId xmlns:a16="http://schemas.microsoft.com/office/drawing/2014/main" id="{98D80401-2E63-4110-BADF-965CD439E767}"/>
              </a:ext>
            </a:extLst>
          </p:cNvPr>
          <p:cNvSpPr txBox="1"/>
          <p:nvPr/>
        </p:nvSpPr>
        <p:spPr>
          <a:xfrm>
            <a:off x="10185536" y="3000837"/>
            <a:ext cx="1399801" cy="226591"/>
          </a:xfrm>
          <a:prstGeom prst="rect">
            <a:avLst/>
          </a:prstGeom>
          <a:noFill/>
        </p:spPr>
        <p:txBody>
          <a:bodyPr wrap="square" lIns="36000" tIns="36000" rIns="36000" bIns="36000" rtlCol="0">
            <a:spAutoFit/>
          </a:bodyPr>
          <a:lstStyle/>
          <a:p>
            <a:pPr algn="r"/>
            <a:r>
              <a:rPr lang="en-GB" sz="1000"/>
              <a:t>r=−0.19, </a:t>
            </a:r>
            <a:r>
              <a:rPr lang="en-GB" sz="1000" i="1"/>
              <a:t>P</a:t>
            </a:r>
            <a:r>
              <a:rPr lang="en-GB" sz="1000"/>
              <a:t>=0.03</a:t>
            </a:r>
          </a:p>
        </p:txBody>
      </p:sp>
    </p:spTree>
    <p:extLst>
      <p:ext uri="{BB962C8B-B14F-4D97-AF65-F5344CB8AC3E}">
        <p14:creationId xmlns:p14="http://schemas.microsoft.com/office/powerpoint/2010/main" val="34306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C0362-6278-4405-8EC4-05BB67F3A3C4}"/>
              </a:ext>
            </a:extLst>
          </p:cNvPr>
          <p:cNvSpPr txBox="1">
            <a:spLocks/>
          </p:cNvSpPr>
          <p:nvPr/>
        </p:nvSpPr>
        <p:spPr>
          <a:xfrm>
            <a:off x="648000" y="4021055"/>
            <a:ext cx="6480000" cy="1198800"/>
          </a:xfrm>
          <a:prstGeom prst="rect">
            <a:avLst/>
          </a:prstGeom>
        </p:spPr>
        <p:txBody>
          <a:bodyPr vert="horz" wrap="square" lIns="0" tIns="0" rIns="0" bIns="0" rtlCol="0" anchor="b" anchorCtr="0">
            <a:noAutofit/>
          </a:bodyPr>
          <a:lstStyle>
            <a:lvl1pPr marL="0" algn="l" defTabSz="914400" rtl="0" eaLnBrk="1" latinLnBrk="0" hangingPunct="1">
              <a:lnSpc>
                <a:spcPct val="100000"/>
              </a:lnSpc>
              <a:spcBef>
                <a:spcPct val="0"/>
              </a:spcBef>
              <a:buNone/>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Airway remodeling </a:t>
            </a:r>
          </a:p>
        </p:txBody>
      </p:sp>
    </p:spTree>
    <p:extLst>
      <p:ext uri="{BB962C8B-B14F-4D97-AF65-F5344CB8AC3E}">
        <p14:creationId xmlns:p14="http://schemas.microsoft.com/office/powerpoint/2010/main" val="118131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Kisspeptin attenuates airway smooth muscle cell migration by regulating </a:t>
            </a:r>
            <a:br>
              <a:rPr lang="en-GB" sz="2000"/>
            </a:br>
            <a:r>
              <a:rPr lang="en-GB" sz="2000"/>
              <a:t>Rho GTPase signaling pathway</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AHR, airway hyperresponsiveness; ASM, airway smooth muscle; KISS1R, kisspeptin receptor; Kp, kisspeptin; mRNA, messenger ribonucleic acid; PDGF, platelet-derived growth factor; RhoA-GTP, active Rho A; </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shRNA, short-hairpin ribonucleic acid</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Balraj P, et al. Poster P712 presented at ATS 2022 (Abstract A1229)</a:t>
            </a:r>
          </a:p>
        </p:txBody>
      </p:sp>
      <p:sp>
        <p:nvSpPr>
          <p:cNvPr id="13" name="Content Placeholder 2">
            <a:extLst>
              <a:ext uri="{FF2B5EF4-FFF2-40B4-BE49-F238E27FC236}">
                <a16:creationId xmlns:a16="http://schemas.microsoft.com/office/drawing/2014/main" id="{E945B2CB-E489-4AB3-B825-A5425AF8FF9A}"/>
              </a:ext>
            </a:extLst>
          </p:cNvPr>
          <p:cNvSpPr>
            <a:spLocks noGrp="1"/>
          </p:cNvSpPr>
          <p:nvPr>
            <p:ph idx="1"/>
          </p:nvPr>
        </p:nvSpPr>
        <p:spPr>
          <a:xfrm>
            <a:off x="547688" y="5721175"/>
            <a:ext cx="7191257"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Kp/KISS1R signaling is important in regulating ASM cell migration and therefore airway remodeling in asthma</a:t>
            </a:r>
            <a:endParaRPr lang="en-GB" sz="1400">
              <a:solidFill>
                <a:schemeClr val="bg1"/>
              </a:solidFill>
            </a:endParaRPr>
          </a:p>
        </p:txBody>
      </p:sp>
      <p:sp>
        <p:nvSpPr>
          <p:cNvPr id="14" name="Rectangle: Rounded Corners 13">
            <a:extLst>
              <a:ext uri="{FF2B5EF4-FFF2-40B4-BE49-F238E27FC236}">
                <a16:creationId xmlns:a16="http://schemas.microsoft.com/office/drawing/2014/main" id="{9509AE05-3815-4DE0-954F-461C3B2A0D67}"/>
              </a:ext>
            </a:extLst>
          </p:cNvPr>
          <p:cNvSpPr/>
          <p:nvPr/>
        </p:nvSpPr>
        <p:spPr>
          <a:xfrm>
            <a:off x="7912255" y="1376363"/>
            <a:ext cx="3726670" cy="558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t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Balraj P.</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lang="en-GB" sz="1100" i="1">
                <a:solidFill>
                  <a:srgbClr val="FFFFFF"/>
                </a:solidFill>
                <a:latin typeface="Calibri" panose="020F0502020204030204" pitchFamily="34" charset="0"/>
                <a:cs typeface="Calibri" panose="020F0502020204030204" pitchFamily="34" charset="0"/>
              </a:rPr>
              <a:t>Pharmaceutical Sciences, North Dakota State University, Fargo, ND,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Content Placeholder 2">
            <a:extLst>
              <a:ext uri="{FF2B5EF4-FFF2-40B4-BE49-F238E27FC236}">
                <a16:creationId xmlns:a16="http://schemas.microsoft.com/office/drawing/2014/main" id="{FBCFE92C-CF54-404C-9F6D-9E3B89ACD567}"/>
              </a:ext>
            </a:extLst>
          </p:cNvPr>
          <p:cNvSpPr txBox="1">
            <a:spLocks/>
          </p:cNvSpPr>
          <p:nvPr/>
        </p:nvSpPr>
        <p:spPr>
          <a:xfrm>
            <a:off x="547687" y="1382633"/>
            <a:ext cx="7191258" cy="1340238"/>
          </a:xfrm>
          <a:prstGeom prst="roundRect">
            <a:avLst>
              <a:gd name="adj" fmla="val 13200"/>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GB" sz="1400">
                <a:solidFill>
                  <a:srgbClr val="656665"/>
                </a:solidFill>
              </a:rPr>
              <a:t>S</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tudies have shown that alongside hypertrophy and hyperplasia, ASM cell migration plays a key role in irreversible airway remodeling (involving structural changes in the airway wall and increased ASM cell mass) and increased AHR</a:t>
            </a:r>
          </a:p>
          <a:p>
            <a:pPr>
              <a:spcBef>
                <a:spcPts val="0"/>
              </a:spcBef>
              <a:defRPr/>
            </a:pPr>
            <a:r>
              <a:rPr lang="en-GB" sz="1400">
                <a:solidFill>
                  <a:srgbClr val="656665"/>
                </a:solidFill>
              </a:rPr>
              <a:t>Kp is expressed in human ASM and inhibits mitogen </a:t>
            </a:r>
            <a:r>
              <a:rPr lang="en-GB" sz="1400"/>
              <a:t>PDGF</a:t>
            </a:r>
            <a:r>
              <a:rPr lang="en-GB" sz="1400">
                <a:solidFill>
                  <a:srgbClr val="656665"/>
                </a:solidFill>
              </a:rPr>
              <a:t> induced ASM cell proliferation; however, the role of Kp/KISS1R in ASM cell migration via the Rho GTPase signaling pathway </a:t>
            </a:r>
            <a:br>
              <a:rPr lang="en-GB" sz="1400">
                <a:solidFill>
                  <a:srgbClr val="656665"/>
                </a:solidFill>
              </a:rPr>
            </a:br>
            <a:r>
              <a:rPr lang="en-GB" sz="1400">
                <a:solidFill>
                  <a:srgbClr val="656665"/>
                </a:solidFill>
              </a:rPr>
              <a:t>is unexplored</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4" name="Content Placeholder 2">
            <a:extLst>
              <a:ext uri="{FF2B5EF4-FFF2-40B4-BE49-F238E27FC236}">
                <a16:creationId xmlns:a16="http://schemas.microsoft.com/office/drawing/2014/main" id="{FE7F87E0-424F-43C7-8BD7-0BC0374F7E06}"/>
              </a:ext>
            </a:extLst>
          </p:cNvPr>
          <p:cNvSpPr txBox="1">
            <a:spLocks/>
          </p:cNvSpPr>
          <p:nvPr/>
        </p:nvSpPr>
        <p:spPr>
          <a:xfrm>
            <a:off x="544511" y="2826584"/>
            <a:ext cx="7194434" cy="927461"/>
          </a:xfrm>
          <a:prstGeom prst="roundRect">
            <a:avLst>
              <a:gd name="adj" fmla="val 21601"/>
            </a:avLst>
          </a:prstGeom>
          <a:ln w="19050">
            <a:solidFill>
              <a:schemeClr val="accent6"/>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Human ASM cells were isolated and treated with Kp-10 (KISS1R agonist), KI (KISS1R antagonist) with/without PDGF for 24 hours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The role of </a:t>
            </a:r>
            <a:r>
              <a:rPr lang="en-GB" sz="1400" err="1">
                <a:solidFill>
                  <a:srgbClr val="656665"/>
                </a:solidFill>
              </a:rPr>
              <a:t>Kp</a:t>
            </a:r>
            <a:r>
              <a:rPr lang="en-GB" sz="1400">
                <a:solidFill>
                  <a:srgbClr val="656665"/>
                </a:solidFill>
              </a:rPr>
              <a:t>/KISS1R </a:t>
            </a:r>
            <a:r>
              <a:rPr lang="en-GB" sz="1400" err="1">
                <a:solidFill>
                  <a:srgbClr val="656665"/>
                </a:solidFill>
              </a:rPr>
              <a:t>signaling</a:t>
            </a:r>
            <a:r>
              <a:rPr lang="en-GB" sz="1400">
                <a:solidFill>
                  <a:srgbClr val="656665"/>
                </a:solidFill>
              </a:rPr>
              <a:t> on regulating actin polymerization was determined by measuring the F/G-actin ratio and KISS1R-shRNA transduced ASM cells</a:t>
            </a:r>
          </a:p>
        </p:txBody>
      </p:sp>
      <p:sp>
        <p:nvSpPr>
          <p:cNvPr id="25" name="Content Placeholder 2">
            <a:extLst>
              <a:ext uri="{FF2B5EF4-FFF2-40B4-BE49-F238E27FC236}">
                <a16:creationId xmlns:a16="http://schemas.microsoft.com/office/drawing/2014/main" id="{606199AC-8AB7-4F08-80B8-3F61BA2AE8DD}"/>
              </a:ext>
            </a:extLst>
          </p:cNvPr>
          <p:cNvSpPr txBox="1">
            <a:spLocks/>
          </p:cNvSpPr>
          <p:nvPr/>
        </p:nvSpPr>
        <p:spPr>
          <a:xfrm>
            <a:off x="554038" y="3857758"/>
            <a:ext cx="7184907" cy="1818478"/>
          </a:xfrm>
          <a:prstGeom prst="roundRect">
            <a:avLst>
              <a:gd name="adj" fmla="val 7689"/>
            </a:avLst>
          </a:prstGeom>
          <a:ln w="19050">
            <a:solidFill>
              <a:schemeClr val="accent4"/>
            </a:solidFill>
          </a:ln>
        </p:spPr>
        <p:txBody>
          <a:bodyPr vert="horz" lIns="0" tIns="0" rIns="0" bIns="0" rtlCol="0" anchor="t" anchorCtr="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GB" sz="1400">
                <a:solidFill>
                  <a:srgbClr val="656665"/>
                </a:solidFill>
              </a:rPr>
              <a:t>Kp-10 treatment demonstrated an inhibition of actin polymerization by decreasing </a:t>
            </a:r>
            <a:br>
              <a:rPr lang="en-GB" sz="1400">
                <a:solidFill>
                  <a:srgbClr val="656665"/>
                </a:solidFill>
              </a:rPr>
            </a:br>
            <a:r>
              <a:rPr lang="en-GB" sz="1400">
                <a:solidFill>
                  <a:srgbClr val="656665"/>
                </a:solidFill>
              </a:rPr>
              <a:t>F/G-actin ratio</a:t>
            </a:r>
            <a:r>
              <a:rPr lang="en-GB" sz="1400"/>
              <a:t> (n=4)</a:t>
            </a:r>
          </a:p>
          <a:p>
            <a:pPr>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inhibitory effect of Kp-10 was further confirmed by knockdown of KISS1R with lentiviral KISS1R shRNA</a:t>
            </a:r>
            <a:endParaRPr kumimoji="0" lang="en-GB" sz="1400" b="0" i="0" u="none" strike="sngStrike" kern="1200" cap="none" spc="0" normalizeH="0" baseline="0" noProof="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endParaRPr>
          </a:p>
          <a:p>
            <a:pPr>
              <a:spcBef>
                <a:spcPts val="0"/>
              </a:spcBef>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Kp-10 exposure showed a significant</a:t>
            </a:r>
            <a:r>
              <a:rPr lang="en-GB" sz="1400">
                <a:solidFill>
                  <a:srgbClr val="656665"/>
                </a:solidFill>
              </a:rPr>
              <a:t> reduction in PDGF-induced mRNA and protein expression of cell adhesion proteins like paxillin and </a:t>
            </a:r>
            <a:r>
              <a:rPr lang="en-GB" sz="1400" err="1">
                <a:solidFill>
                  <a:srgbClr val="656665"/>
                </a:solidFill>
              </a:rPr>
              <a:t>talin</a:t>
            </a:r>
            <a:r>
              <a:rPr lang="en-GB" sz="1400">
                <a:solidFill>
                  <a:srgbClr val="656665"/>
                </a:solidFill>
              </a:rPr>
              <a:t> compared with PDGF treated group</a:t>
            </a:r>
            <a:endParaRPr lang="en-GB" sz="1400" strike="sngStrike">
              <a:solidFill>
                <a:srgbClr val="FF0000"/>
              </a:solidFill>
            </a:endParaRPr>
          </a:p>
          <a:p>
            <a:pPr>
              <a:spcBef>
                <a:spcPts val="0"/>
              </a:spcBef>
              <a:defRPr/>
            </a:pPr>
            <a:r>
              <a:rPr lang="en-GB" sz="1400">
                <a:solidFill>
                  <a:srgbClr val="656665"/>
                </a:solidFill>
              </a:rPr>
              <a:t>Kp-10 treatment downregulates ASM </a:t>
            </a:r>
            <a:r>
              <a:rPr lang="en-GB" sz="1400" err="1">
                <a:solidFill>
                  <a:srgbClr val="656665"/>
                </a:solidFill>
              </a:rPr>
              <a:t>RhoA</a:t>
            </a:r>
            <a:r>
              <a:rPr lang="en-GB" sz="1400">
                <a:solidFill>
                  <a:srgbClr val="656665"/>
                </a:solidFill>
              </a:rPr>
              <a:t>-GTP and is possibly implicated in the mechanistic basis of </a:t>
            </a:r>
            <a:r>
              <a:rPr lang="en-GB" sz="1400" err="1">
                <a:solidFill>
                  <a:srgbClr val="656665"/>
                </a:solidFill>
              </a:rPr>
              <a:t>Kp’s</a:t>
            </a:r>
            <a:r>
              <a:rPr lang="en-GB" sz="1400">
                <a:solidFill>
                  <a:srgbClr val="656665"/>
                </a:solidFill>
              </a:rPr>
              <a:t> inhibitory role in ASM migration </a:t>
            </a:r>
            <a:r>
              <a:rPr lang="en-GB" sz="1400"/>
              <a:t>(n=3)</a:t>
            </a:r>
          </a:p>
        </p:txBody>
      </p:sp>
      <p:pic>
        <p:nvPicPr>
          <p:cNvPr id="26" name="Picture 25">
            <a:extLst>
              <a:ext uri="{FF2B5EF4-FFF2-40B4-BE49-F238E27FC236}">
                <a16:creationId xmlns:a16="http://schemas.microsoft.com/office/drawing/2014/main" id="{0CDAD50D-1F10-4BFA-838A-DF6D0B721E5B}"/>
              </a:ext>
            </a:extLst>
          </p:cNvPr>
          <p:cNvPicPr>
            <a:picLocks noChangeAspect="1"/>
          </p:cNvPicPr>
          <p:nvPr/>
        </p:nvPicPr>
        <p:blipFill rotWithShape="1">
          <a:blip r:embed="rId7"/>
          <a:srcRect l="4742" t="2625"/>
          <a:stretch/>
        </p:blipFill>
        <p:spPr>
          <a:xfrm>
            <a:off x="8627976" y="2403508"/>
            <a:ext cx="2714281" cy="3792728"/>
          </a:xfrm>
          <a:prstGeom prst="rect">
            <a:avLst/>
          </a:prstGeom>
        </p:spPr>
      </p:pic>
      <p:sp>
        <p:nvSpPr>
          <p:cNvPr id="27" name="TextBox 26">
            <a:extLst>
              <a:ext uri="{FF2B5EF4-FFF2-40B4-BE49-F238E27FC236}">
                <a16:creationId xmlns:a16="http://schemas.microsoft.com/office/drawing/2014/main" id="{CE45559C-5972-4939-B9EB-4E493810F70B}"/>
              </a:ext>
            </a:extLst>
          </p:cNvPr>
          <p:cNvSpPr txBox="1"/>
          <p:nvPr/>
        </p:nvSpPr>
        <p:spPr>
          <a:xfrm>
            <a:off x="8241295" y="1877319"/>
            <a:ext cx="3397629" cy="461665"/>
          </a:xfrm>
          <a:prstGeom prst="rect">
            <a:avLst/>
          </a:prstGeom>
          <a:noFill/>
        </p:spPr>
        <p:txBody>
          <a:bodyPr wrap="square">
            <a:spAutoFit/>
          </a:bodyPr>
          <a:lstStyle/>
          <a:p>
            <a:pPr algn="ctr"/>
            <a:r>
              <a:rPr lang="en-GB" sz="1200" b="1"/>
              <a:t>Exposure to Kp-10 for 24 hours significantly blunted ASM migration (n=5)</a:t>
            </a:r>
            <a:endParaRPr lang="en-GB" sz="1200" b="1" strike="sngStrike"/>
          </a:p>
        </p:txBody>
      </p:sp>
      <p:sp>
        <p:nvSpPr>
          <p:cNvPr id="28" name="TextBox 27">
            <a:extLst>
              <a:ext uri="{FF2B5EF4-FFF2-40B4-BE49-F238E27FC236}">
                <a16:creationId xmlns:a16="http://schemas.microsoft.com/office/drawing/2014/main" id="{2EE96206-E060-4725-95BA-0C9694FF221E}"/>
              </a:ext>
            </a:extLst>
          </p:cNvPr>
          <p:cNvSpPr txBox="1"/>
          <p:nvPr/>
        </p:nvSpPr>
        <p:spPr>
          <a:xfrm>
            <a:off x="7912256" y="2561266"/>
            <a:ext cx="774311" cy="307777"/>
          </a:xfrm>
          <a:prstGeom prst="rect">
            <a:avLst/>
          </a:prstGeom>
          <a:noFill/>
        </p:spPr>
        <p:txBody>
          <a:bodyPr wrap="square">
            <a:spAutoFit/>
          </a:bodyPr>
          <a:lstStyle/>
          <a:p>
            <a:r>
              <a:rPr lang="en-GB" sz="1400"/>
              <a:t>Vehicle</a:t>
            </a:r>
          </a:p>
        </p:txBody>
      </p:sp>
      <p:sp>
        <p:nvSpPr>
          <p:cNvPr id="29" name="TextBox 28">
            <a:extLst>
              <a:ext uri="{FF2B5EF4-FFF2-40B4-BE49-F238E27FC236}">
                <a16:creationId xmlns:a16="http://schemas.microsoft.com/office/drawing/2014/main" id="{6B56749B-BA7A-4C17-94DF-8565DF3E8328}"/>
              </a:ext>
            </a:extLst>
          </p:cNvPr>
          <p:cNvSpPr txBox="1"/>
          <p:nvPr/>
        </p:nvSpPr>
        <p:spPr>
          <a:xfrm>
            <a:off x="7918179" y="3156596"/>
            <a:ext cx="774311" cy="307777"/>
          </a:xfrm>
          <a:prstGeom prst="rect">
            <a:avLst/>
          </a:prstGeom>
          <a:noFill/>
        </p:spPr>
        <p:txBody>
          <a:bodyPr wrap="square">
            <a:spAutoFit/>
          </a:bodyPr>
          <a:lstStyle/>
          <a:p>
            <a:r>
              <a:rPr lang="en-GB" sz="1400"/>
              <a:t>PDGF</a:t>
            </a:r>
          </a:p>
        </p:txBody>
      </p:sp>
      <p:sp>
        <p:nvSpPr>
          <p:cNvPr id="30" name="TextBox 29">
            <a:extLst>
              <a:ext uri="{FF2B5EF4-FFF2-40B4-BE49-F238E27FC236}">
                <a16:creationId xmlns:a16="http://schemas.microsoft.com/office/drawing/2014/main" id="{1633F492-9518-4A70-8E2B-0643438ABAB4}"/>
              </a:ext>
            </a:extLst>
          </p:cNvPr>
          <p:cNvSpPr txBox="1"/>
          <p:nvPr/>
        </p:nvSpPr>
        <p:spPr>
          <a:xfrm>
            <a:off x="7918179" y="3771228"/>
            <a:ext cx="774311" cy="307777"/>
          </a:xfrm>
          <a:prstGeom prst="rect">
            <a:avLst/>
          </a:prstGeom>
          <a:noFill/>
        </p:spPr>
        <p:txBody>
          <a:bodyPr wrap="square">
            <a:spAutoFit/>
          </a:bodyPr>
          <a:lstStyle/>
          <a:p>
            <a:r>
              <a:rPr lang="en-GB" sz="1400"/>
              <a:t>Kp-10</a:t>
            </a:r>
          </a:p>
        </p:txBody>
      </p:sp>
      <p:sp>
        <p:nvSpPr>
          <p:cNvPr id="31" name="TextBox 30">
            <a:extLst>
              <a:ext uri="{FF2B5EF4-FFF2-40B4-BE49-F238E27FC236}">
                <a16:creationId xmlns:a16="http://schemas.microsoft.com/office/drawing/2014/main" id="{B0CA06AA-FF72-41E0-89BF-19CE081614E9}"/>
              </a:ext>
            </a:extLst>
          </p:cNvPr>
          <p:cNvSpPr txBox="1"/>
          <p:nvPr/>
        </p:nvSpPr>
        <p:spPr>
          <a:xfrm>
            <a:off x="7912256" y="4341975"/>
            <a:ext cx="774311" cy="523220"/>
          </a:xfrm>
          <a:prstGeom prst="rect">
            <a:avLst/>
          </a:prstGeom>
          <a:noFill/>
        </p:spPr>
        <p:txBody>
          <a:bodyPr wrap="square">
            <a:spAutoFit/>
          </a:bodyPr>
          <a:lstStyle/>
          <a:p>
            <a:r>
              <a:rPr lang="en-GB" sz="1400"/>
              <a:t>Kp-10 + PDGF</a:t>
            </a:r>
          </a:p>
        </p:txBody>
      </p:sp>
      <p:sp>
        <p:nvSpPr>
          <p:cNvPr id="32" name="TextBox 31">
            <a:extLst>
              <a:ext uri="{FF2B5EF4-FFF2-40B4-BE49-F238E27FC236}">
                <a16:creationId xmlns:a16="http://schemas.microsoft.com/office/drawing/2014/main" id="{C7152E29-EB61-4DFE-A113-029536EA0FD1}"/>
              </a:ext>
            </a:extLst>
          </p:cNvPr>
          <p:cNvSpPr txBox="1"/>
          <p:nvPr/>
        </p:nvSpPr>
        <p:spPr>
          <a:xfrm>
            <a:off x="7912255" y="5078752"/>
            <a:ext cx="774311" cy="307777"/>
          </a:xfrm>
          <a:prstGeom prst="rect">
            <a:avLst/>
          </a:prstGeom>
          <a:noFill/>
        </p:spPr>
        <p:txBody>
          <a:bodyPr wrap="square">
            <a:spAutoFit/>
          </a:bodyPr>
          <a:lstStyle/>
          <a:p>
            <a:r>
              <a:rPr lang="en-GB" sz="1400"/>
              <a:t>KI</a:t>
            </a:r>
          </a:p>
        </p:txBody>
      </p:sp>
      <p:sp>
        <p:nvSpPr>
          <p:cNvPr id="33" name="TextBox 32">
            <a:extLst>
              <a:ext uri="{FF2B5EF4-FFF2-40B4-BE49-F238E27FC236}">
                <a16:creationId xmlns:a16="http://schemas.microsoft.com/office/drawing/2014/main" id="{E236E5DC-5A60-48A7-853C-71B9A0490FAA}"/>
              </a:ext>
            </a:extLst>
          </p:cNvPr>
          <p:cNvSpPr txBox="1"/>
          <p:nvPr/>
        </p:nvSpPr>
        <p:spPr>
          <a:xfrm>
            <a:off x="7918179" y="5625576"/>
            <a:ext cx="774311" cy="523220"/>
          </a:xfrm>
          <a:prstGeom prst="rect">
            <a:avLst/>
          </a:prstGeom>
          <a:noFill/>
        </p:spPr>
        <p:txBody>
          <a:bodyPr wrap="square">
            <a:spAutoFit/>
          </a:bodyPr>
          <a:lstStyle/>
          <a:p>
            <a:r>
              <a:rPr lang="en-GB" sz="1400"/>
              <a:t>KI + PDGF</a:t>
            </a:r>
          </a:p>
        </p:txBody>
      </p:sp>
      <p:sp>
        <p:nvSpPr>
          <p:cNvPr id="20" name="TextBox 19">
            <a:extLst>
              <a:ext uri="{FF2B5EF4-FFF2-40B4-BE49-F238E27FC236}">
                <a16:creationId xmlns:a16="http://schemas.microsoft.com/office/drawing/2014/main" id="{989986CB-1783-4C61-8578-0DC9004A0C8B}"/>
              </a:ext>
            </a:extLst>
          </p:cNvPr>
          <p:cNvSpPr txBox="1"/>
          <p:nvPr/>
        </p:nvSpPr>
        <p:spPr>
          <a:xfrm>
            <a:off x="8688870" y="2208179"/>
            <a:ext cx="774311" cy="261610"/>
          </a:xfrm>
          <a:prstGeom prst="rect">
            <a:avLst/>
          </a:prstGeom>
          <a:noFill/>
        </p:spPr>
        <p:txBody>
          <a:bodyPr wrap="square">
            <a:spAutoFit/>
          </a:bodyPr>
          <a:lstStyle/>
          <a:p>
            <a:pPr algn="ctr"/>
            <a:r>
              <a:rPr lang="en-GB" sz="1100"/>
              <a:t>0 hr</a:t>
            </a:r>
          </a:p>
        </p:txBody>
      </p:sp>
      <p:sp>
        <p:nvSpPr>
          <p:cNvPr id="21" name="TextBox 20">
            <a:extLst>
              <a:ext uri="{FF2B5EF4-FFF2-40B4-BE49-F238E27FC236}">
                <a16:creationId xmlns:a16="http://schemas.microsoft.com/office/drawing/2014/main" id="{8653C30E-6887-4E31-961E-93E589457219}"/>
              </a:ext>
            </a:extLst>
          </p:cNvPr>
          <p:cNvSpPr txBox="1"/>
          <p:nvPr/>
        </p:nvSpPr>
        <p:spPr>
          <a:xfrm>
            <a:off x="9597960" y="2207845"/>
            <a:ext cx="774311" cy="261610"/>
          </a:xfrm>
          <a:prstGeom prst="rect">
            <a:avLst/>
          </a:prstGeom>
          <a:noFill/>
        </p:spPr>
        <p:txBody>
          <a:bodyPr wrap="square">
            <a:spAutoFit/>
          </a:bodyPr>
          <a:lstStyle/>
          <a:p>
            <a:pPr algn="ctr"/>
            <a:r>
              <a:rPr lang="en-GB" sz="1100"/>
              <a:t>12 hr</a:t>
            </a:r>
          </a:p>
        </p:txBody>
      </p:sp>
      <p:sp>
        <p:nvSpPr>
          <p:cNvPr id="22" name="TextBox 21">
            <a:extLst>
              <a:ext uri="{FF2B5EF4-FFF2-40B4-BE49-F238E27FC236}">
                <a16:creationId xmlns:a16="http://schemas.microsoft.com/office/drawing/2014/main" id="{6E32BCD5-0F93-455B-883E-7C32C41F0798}"/>
              </a:ext>
            </a:extLst>
          </p:cNvPr>
          <p:cNvSpPr txBox="1"/>
          <p:nvPr/>
        </p:nvSpPr>
        <p:spPr>
          <a:xfrm>
            <a:off x="10468522" y="2206420"/>
            <a:ext cx="774311" cy="261610"/>
          </a:xfrm>
          <a:prstGeom prst="rect">
            <a:avLst/>
          </a:prstGeom>
          <a:noFill/>
        </p:spPr>
        <p:txBody>
          <a:bodyPr wrap="square">
            <a:spAutoFit/>
          </a:bodyPr>
          <a:lstStyle/>
          <a:p>
            <a:pPr algn="ctr"/>
            <a:r>
              <a:rPr lang="en-GB" sz="1100"/>
              <a:t>24 hr</a:t>
            </a:r>
          </a:p>
        </p:txBody>
      </p:sp>
    </p:spTree>
    <p:extLst>
      <p:ext uri="{BB962C8B-B14F-4D97-AF65-F5344CB8AC3E}">
        <p14:creationId xmlns:p14="http://schemas.microsoft.com/office/powerpoint/2010/main" val="3556708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In human airway epithelial cells, mechanical compression induces release of extracellular vesicles containing tenascin c </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&lt;0.01; **</a:t>
            </a:r>
            <a:r>
              <a:rPr kumimoji="0" lang="en-GB" sz="9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&lt;0.001, ***</a:t>
            </a:r>
            <a:r>
              <a:rPr kumimoji="0" lang="en-GB" sz="9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&lt;0.0001, significantly </a:t>
            </a:r>
            <a:r>
              <a:rPr lang="en-GB" sz="900">
                <a:solidFill>
                  <a:srgbClr val="656665"/>
                </a:solidFill>
              </a:rPr>
              <a:t>different from no compression control</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sz="900" b="0" i="0" u="none" strike="noStrike" kern="1200" cap="none" spc="0" normalizeH="0" baseline="3000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kumimoji="0" lang="en-GB" sz="9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&lt;0.05 significantly different between non-asthma and asthma</a:t>
            </a:r>
            <a:b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AEC, airway epithelial cell; ECM, extracellular matrix; ERK, extracellular signal-regulated kinase; EV, extracellular vesicle; h, hour; HBE, human bronchial epithelial; mRNA, messenger ribonucleic acid; </a:t>
            </a:r>
            <a:b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TGF, transforming growth factor; TNC</a:t>
            </a:r>
            <a:r>
              <a:rPr lang="en-GB" sz="900">
                <a:solidFill>
                  <a:srgbClr val="656665"/>
                </a:solidFill>
              </a:rPr>
              <a:t>,</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tenascin C</a:t>
            </a:r>
            <a:b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Mwase</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C, et al. Poster P980 presented at ATS 2022 (Abstract A3252)</a:t>
            </a:r>
          </a:p>
        </p:txBody>
      </p:sp>
      <p:sp>
        <p:nvSpPr>
          <p:cNvPr id="146" name="Content Placeholder 2">
            <a:extLst>
              <a:ext uri="{FF2B5EF4-FFF2-40B4-BE49-F238E27FC236}">
                <a16:creationId xmlns:a16="http://schemas.microsoft.com/office/drawing/2014/main" id="{C7A78082-187F-492F-85D1-1B6544CC08AD}"/>
              </a:ext>
            </a:extLst>
          </p:cNvPr>
          <p:cNvSpPr>
            <a:spLocks noGrp="1"/>
          </p:cNvSpPr>
          <p:nvPr>
            <p:ph idx="1"/>
          </p:nvPr>
        </p:nvSpPr>
        <p:spPr>
          <a:xfrm>
            <a:off x="547687" y="5616496"/>
            <a:ext cx="11090275" cy="446400"/>
          </a:xfrm>
          <a:prstGeom prst="roundRect">
            <a:avLst/>
          </a:prstGeom>
          <a:solidFill>
            <a:schemeClr val="tx2"/>
          </a:solidFill>
        </p:spPr>
        <p:txBody>
          <a:bodyPr anchor="ctr"/>
          <a:lstStyle/>
          <a:p>
            <a:pPr marL="0" indent="0" algn="ctr">
              <a:buNone/>
            </a:pPr>
            <a:r>
              <a:rPr lang="en-GB" sz="1350" b="1" u="sng">
                <a:solidFill>
                  <a:schemeClr val="bg1"/>
                </a:solidFill>
              </a:rPr>
              <a:t>Key takeaways:</a:t>
            </a:r>
            <a:r>
              <a:rPr lang="en-GB" sz="1350">
                <a:solidFill>
                  <a:schemeClr val="bg1"/>
                </a:solidFill>
              </a:rPr>
              <a:t> </a:t>
            </a:r>
            <a:r>
              <a:rPr lang="en-GB" sz="1350" i="1">
                <a:solidFill>
                  <a:schemeClr val="bg1"/>
                </a:solidFill>
              </a:rPr>
              <a:t>Bronchoconstriction alone may induce remodeling of the asthmatic airway. Compression of AECs induced basolateral release of EVs that contain high concentrations of TNC (an extracellular matrix protein)</a:t>
            </a:r>
          </a:p>
        </p:txBody>
      </p:sp>
      <p:sp>
        <p:nvSpPr>
          <p:cNvPr id="147" name="Rectangle: Rounded Corners 146">
            <a:extLst>
              <a:ext uri="{FF2B5EF4-FFF2-40B4-BE49-F238E27FC236}">
                <a16:creationId xmlns:a16="http://schemas.microsoft.com/office/drawing/2014/main" id="{F0CEE95F-5759-400C-B8F4-842A5EF1729D}"/>
              </a:ext>
            </a:extLst>
          </p:cNvPr>
          <p:cNvSpPr/>
          <p:nvPr/>
        </p:nvSpPr>
        <p:spPr>
          <a:xfrm>
            <a:off x="9064100" y="1376363"/>
            <a:ext cx="2577600"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t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Calibri" panose="020F0502020204030204" pitchFamily="34" charset="0"/>
                <a:cs typeface="Calibri" panose="020F0502020204030204" pitchFamily="34" charset="0"/>
              </a:rPr>
              <a:t>Mwase C.</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lang="en-GB" sz="1100" i="1">
                <a:solidFill>
                  <a:srgbClr val="FFFFFF"/>
                </a:solidFill>
                <a:latin typeface="Calibri" panose="020F0502020204030204" pitchFamily="34" charset="0"/>
                <a:cs typeface="Calibri" panose="020F0502020204030204" pitchFamily="34" charset="0"/>
              </a:rPr>
              <a:t>Environmental Health, Harvard TH Chan School of Public Health, Boston, MA,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8" name="Content Placeholder 2">
            <a:extLst>
              <a:ext uri="{FF2B5EF4-FFF2-40B4-BE49-F238E27FC236}">
                <a16:creationId xmlns:a16="http://schemas.microsoft.com/office/drawing/2014/main" id="{173CE292-60D4-4FC2-B104-38141283D782}"/>
              </a:ext>
            </a:extLst>
          </p:cNvPr>
          <p:cNvSpPr txBox="1">
            <a:spLocks/>
          </p:cNvSpPr>
          <p:nvPr/>
        </p:nvSpPr>
        <p:spPr>
          <a:xfrm>
            <a:off x="547687" y="1382630"/>
            <a:ext cx="8424000" cy="1548000"/>
          </a:xfrm>
          <a:prstGeom prst="roundRect">
            <a:avLst>
              <a:gd name="adj" fmla="val 10055"/>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Airway remodeling may be caused by dysregulated AECs excessively producing pathologic mediators during bronchospasm when they are </a:t>
            </a:r>
            <a:r>
              <a:rPr lang="en-GB" sz="1400">
                <a:solidFill>
                  <a:srgbClr val="656665"/>
                </a:solidFill>
              </a:rPr>
              <a:t>compressed in the narrowed airway </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TNC is an</a:t>
            </a:r>
            <a:r>
              <a:rPr lang="en-GB" sz="1400">
                <a:solidFill>
                  <a:srgbClr val="656665"/>
                </a:solidFill>
              </a:rPr>
              <a:t> ECM protein that remodels tissues and is highly expressed in asthmatic airways; it is differentially overexpressed in mechanically </a:t>
            </a:r>
            <a:r>
              <a:rPr lang="en-GB" sz="1400"/>
              <a:t>compressed airway epithelial cells</a:t>
            </a:r>
          </a:p>
          <a:p>
            <a:pPr>
              <a:spcBef>
                <a:spcPts val="0"/>
              </a:spcBef>
              <a:defRPr/>
            </a:pPr>
            <a:r>
              <a:rPr lang="en-GB" sz="1400"/>
              <a:t>Primary HBE cells from non-asthmatic (n=4) and asthmatic donors (n=4) were treated with either an ERK inhibitor (U0126) or a TGF-</a:t>
            </a:r>
            <a:r>
              <a:rPr lang="el-GR" sz="1400"/>
              <a:t>β</a:t>
            </a:r>
            <a:r>
              <a:rPr lang="en-GB" sz="1400"/>
              <a:t> receptor 1 inhibitor (SB431542) to determine intracellular signaling pathways of TNC production, and explore if TNC secretion </a:t>
            </a:r>
            <a:r>
              <a:rPr lang="en-GB" sz="1400">
                <a:solidFill>
                  <a:srgbClr val="656665"/>
                </a:solidFill>
              </a:rPr>
              <a:t>can be mediated by EVs</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149" name="Content Placeholder 2">
            <a:extLst>
              <a:ext uri="{FF2B5EF4-FFF2-40B4-BE49-F238E27FC236}">
                <a16:creationId xmlns:a16="http://schemas.microsoft.com/office/drawing/2014/main" id="{6E3A1BB2-6905-4BB5-A428-5F70E8C54C7C}"/>
              </a:ext>
            </a:extLst>
          </p:cNvPr>
          <p:cNvSpPr txBox="1">
            <a:spLocks/>
          </p:cNvSpPr>
          <p:nvPr/>
        </p:nvSpPr>
        <p:spPr>
          <a:xfrm>
            <a:off x="553128" y="3179397"/>
            <a:ext cx="4655524" cy="2068648"/>
          </a:xfrm>
          <a:prstGeom prst="roundRect">
            <a:avLst>
              <a:gd name="adj" fmla="val 7062"/>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TNC expression was not significantly different between asthmatic and non-asthmatic cells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concentration of secreted TNC protein at baseline was significantly higher in asthmatic than in non-asthmatic cells</a:t>
            </a:r>
          </a:p>
          <a:p>
            <a:pPr>
              <a:spcBef>
                <a:spcPts val="0"/>
              </a:spcBef>
              <a:defRPr/>
            </a:pPr>
            <a:r>
              <a:rPr lang="en-GB" sz="1400">
                <a:solidFill>
                  <a:srgbClr val="656665"/>
                </a:solidFill>
              </a:rPr>
              <a:t>Compression-induced TNC secretion was attenuated by inhibition of both the ERK and TGF-</a:t>
            </a:r>
            <a:r>
              <a:rPr lang="el-GR" sz="1400">
                <a:solidFill>
                  <a:srgbClr val="656665"/>
                </a:solidFill>
              </a:rPr>
              <a:t>β</a:t>
            </a:r>
            <a:r>
              <a:rPr lang="en-GB" sz="1400">
                <a:solidFill>
                  <a:srgbClr val="656665"/>
                </a:solidFill>
              </a:rPr>
              <a:t> pathway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TNC </a:t>
            </a:r>
            <a:r>
              <a:rPr lang="en-GB" sz="1400">
                <a:solidFill>
                  <a:srgbClr val="656665"/>
                </a:solidFill>
              </a:rPr>
              <a:t>was detected in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EVs that were isolated from basolateral conditioned media from compressed HBE cells</a:t>
            </a:r>
          </a:p>
        </p:txBody>
      </p:sp>
      <p:sp>
        <p:nvSpPr>
          <p:cNvPr id="320" name="Content Placeholder 2">
            <a:extLst>
              <a:ext uri="{FF2B5EF4-FFF2-40B4-BE49-F238E27FC236}">
                <a16:creationId xmlns:a16="http://schemas.microsoft.com/office/drawing/2014/main" id="{8B9EE4B6-993A-40E8-A10B-454981426B5C}"/>
              </a:ext>
            </a:extLst>
          </p:cNvPr>
          <p:cNvSpPr txBox="1">
            <a:spLocks/>
          </p:cNvSpPr>
          <p:nvPr/>
        </p:nvSpPr>
        <p:spPr>
          <a:xfrm>
            <a:off x="5551804" y="3102354"/>
            <a:ext cx="6089896"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14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Mechanical compression induces TNC mRNA expression and secretion in HBE cells</a:t>
            </a:r>
          </a:p>
        </p:txBody>
      </p:sp>
      <p:grpSp>
        <p:nvGrpSpPr>
          <p:cNvPr id="190" name="Group 189">
            <a:extLst>
              <a:ext uri="{FF2B5EF4-FFF2-40B4-BE49-F238E27FC236}">
                <a16:creationId xmlns:a16="http://schemas.microsoft.com/office/drawing/2014/main" id="{9CF7B7B1-5E79-45B1-8495-998F7ECD2C58}"/>
              </a:ext>
            </a:extLst>
          </p:cNvPr>
          <p:cNvGrpSpPr/>
          <p:nvPr/>
        </p:nvGrpSpPr>
        <p:grpSpPr>
          <a:xfrm>
            <a:off x="9488656" y="3341495"/>
            <a:ext cx="2119942" cy="2057861"/>
            <a:chOff x="9450552" y="3405293"/>
            <a:chExt cx="2119942" cy="2057861"/>
          </a:xfrm>
        </p:grpSpPr>
        <p:sp>
          <p:nvSpPr>
            <p:cNvPr id="191" name="Rectangle 190">
              <a:extLst>
                <a:ext uri="{FF2B5EF4-FFF2-40B4-BE49-F238E27FC236}">
                  <a16:creationId xmlns:a16="http://schemas.microsoft.com/office/drawing/2014/main" id="{434F78B5-876C-43BB-9889-4E83C4750991}"/>
                </a:ext>
              </a:extLst>
            </p:cNvPr>
            <p:cNvSpPr/>
            <p:nvPr/>
          </p:nvSpPr>
          <p:spPr>
            <a:xfrm>
              <a:off x="11179973" y="3912394"/>
              <a:ext cx="311150" cy="1331117"/>
            </a:xfrm>
            <a:prstGeom prst="rect">
              <a:avLst/>
            </a:prstGeom>
            <a:solidFill>
              <a:schemeClr val="bg2">
                <a:lumMod val="20000"/>
                <a:lumOff val="80000"/>
              </a:schemeClr>
            </a:solid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2" name="Rectangle 321">
              <a:extLst>
                <a:ext uri="{FF2B5EF4-FFF2-40B4-BE49-F238E27FC236}">
                  <a16:creationId xmlns:a16="http://schemas.microsoft.com/office/drawing/2014/main" id="{119FDECC-6505-4E39-92A4-1BC6A4613A9E}"/>
                </a:ext>
              </a:extLst>
            </p:cNvPr>
            <p:cNvSpPr/>
            <p:nvPr/>
          </p:nvSpPr>
          <p:spPr>
            <a:xfrm>
              <a:off x="10785477" y="4007644"/>
              <a:ext cx="311150" cy="1237227"/>
            </a:xfrm>
            <a:prstGeom prst="rect">
              <a:avLst/>
            </a:prstGeom>
            <a:solidFill>
              <a:schemeClr val="tx2">
                <a:lumMod val="20000"/>
                <a:lumOff val="8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DA97945A-64CB-45C1-934F-499D04DF7C5F}"/>
                </a:ext>
              </a:extLst>
            </p:cNvPr>
            <p:cNvSpPr/>
            <p:nvPr/>
          </p:nvSpPr>
          <p:spPr>
            <a:xfrm>
              <a:off x="10222710" y="4754561"/>
              <a:ext cx="311150" cy="488950"/>
            </a:xfrm>
            <a:prstGeom prst="rect">
              <a:avLst/>
            </a:prstGeom>
            <a:solidFill>
              <a:schemeClr val="bg1"/>
            </a:solid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4" name="TextBox 323">
              <a:extLst>
                <a:ext uri="{FF2B5EF4-FFF2-40B4-BE49-F238E27FC236}">
                  <a16:creationId xmlns:a16="http://schemas.microsoft.com/office/drawing/2014/main" id="{1D15AAF0-3C8A-471E-8D35-D30D6BBF61E5}"/>
                </a:ext>
              </a:extLst>
            </p:cNvPr>
            <p:cNvSpPr txBox="1"/>
            <p:nvPr/>
          </p:nvSpPr>
          <p:spPr>
            <a:xfrm>
              <a:off x="9915425" y="5355432"/>
              <a:ext cx="503178" cy="107722"/>
            </a:xfrm>
            <a:prstGeom prst="rect">
              <a:avLst/>
            </a:prstGeom>
            <a:noFill/>
          </p:spPr>
          <p:txBody>
            <a:bodyPr wrap="square" lIns="0" tIns="0" rIns="0" bIns="0" rtlCol="0">
              <a:spAutoFit/>
            </a:bodyPr>
            <a:lstStyle/>
            <a:p>
              <a:pPr algn="ctr"/>
              <a:r>
                <a:rPr lang="en-GB" sz="700"/>
                <a:t>Control</a:t>
              </a:r>
            </a:p>
          </p:txBody>
        </p:sp>
        <p:sp>
          <p:nvSpPr>
            <p:cNvPr id="325" name="TextBox 324">
              <a:extLst>
                <a:ext uri="{FF2B5EF4-FFF2-40B4-BE49-F238E27FC236}">
                  <a16:creationId xmlns:a16="http://schemas.microsoft.com/office/drawing/2014/main" id="{21F05D49-82B5-48B1-A1C6-B267C2C23777}"/>
                </a:ext>
              </a:extLst>
            </p:cNvPr>
            <p:cNvSpPr txBox="1"/>
            <p:nvPr/>
          </p:nvSpPr>
          <p:spPr>
            <a:xfrm>
              <a:off x="10871901" y="5355432"/>
              <a:ext cx="554137" cy="107722"/>
            </a:xfrm>
            <a:prstGeom prst="rect">
              <a:avLst/>
            </a:prstGeom>
            <a:noFill/>
          </p:spPr>
          <p:txBody>
            <a:bodyPr wrap="square" lIns="0" tIns="0" rIns="0" bIns="0" rtlCol="0">
              <a:spAutoFit/>
            </a:bodyPr>
            <a:lstStyle/>
            <a:p>
              <a:pPr algn="ctr"/>
              <a:r>
                <a:rPr lang="en-GB" sz="700"/>
                <a:t>Compression</a:t>
              </a:r>
            </a:p>
          </p:txBody>
        </p:sp>
        <p:sp>
          <p:nvSpPr>
            <p:cNvPr id="326" name="Rectangle 325">
              <a:extLst>
                <a:ext uri="{FF2B5EF4-FFF2-40B4-BE49-F238E27FC236}">
                  <a16:creationId xmlns:a16="http://schemas.microsoft.com/office/drawing/2014/main" id="{9F9C9033-6181-4B9B-95EF-614066FEAC98}"/>
                </a:ext>
              </a:extLst>
            </p:cNvPr>
            <p:cNvSpPr/>
            <p:nvPr/>
          </p:nvSpPr>
          <p:spPr>
            <a:xfrm>
              <a:off x="9828214" y="5126831"/>
              <a:ext cx="311150" cy="118040"/>
            </a:xfrm>
            <a:prstGeom prst="rect">
              <a:avLst/>
            </a:prstGeom>
            <a:no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327" name="Group 326">
              <a:extLst>
                <a:ext uri="{FF2B5EF4-FFF2-40B4-BE49-F238E27FC236}">
                  <a16:creationId xmlns:a16="http://schemas.microsoft.com/office/drawing/2014/main" id="{7D63F315-4FB0-4D55-9C01-1566768DD698}"/>
                </a:ext>
              </a:extLst>
            </p:cNvPr>
            <p:cNvGrpSpPr/>
            <p:nvPr/>
          </p:nvGrpSpPr>
          <p:grpSpPr>
            <a:xfrm>
              <a:off x="9948525" y="5041106"/>
              <a:ext cx="69057" cy="135732"/>
              <a:chOff x="307006" y="4104503"/>
              <a:chExt cx="69057" cy="3526929"/>
            </a:xfrm>
          </p:grpSpPr>
          <p:cxnSp>
            <p:nvCxnSpPr>
              <p:cNvPr id="374" name="Straight Connector 373">
                <a:extLst>
                  <a:ext uri="{FF2B5EF4-FFF2-40B4-BE49-F238E27FC236}">
                    <a16:creationId xmlns:a16="http://schemas.microsoft.com/office/drawing/2014/main" id="{FD5F76CF-4A1B-4836-9B67-E301941A4841}"/>
                  </a:ext>
                </a:extLst>
              </p:cNvPr>
              <p:cNvCxnSpPr>
                <a:cxnSpLocks/>
              </p:cNvCxnSpPr>
              <p:nvPr/>
            </p:nvCxnSpPr>
            <p:spPr>
              <a:xfrm>
                <a:off x="341535" y="4105205"/>
                <a:ext cx="0" cy="3526227"/>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7B0133E9-C783-424F-852A-4B9EC51D25D7}"/>
                  </a:ext>
                </a:extLst>
              </p:cNvPr>
              <p:cNvCxnSpPr/>
              <p:nvPr/>
            </p:nvCxnSpPr>
            <p:spPr>
              <a:xfrm>
                <a:off x="307006"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328" name="Straight Connector 327">
              <a:extLst>
                <a:ext uri="{FF2B5EF4-FFF2-40B4-BE49-F238E27FC236}">
                  <a16:creationId xmlns:a16="http://schemas.microsoft.com/office/drawing/2014/main" id="{8CA62DDF-705C-4B35-80E2-75639CAEC9E9}"/>
                </a:ext>
              </a:extLst>
            </p:cNvPr>
            <p:cNvCxnSpPr>
              <a:cxnSpLocks/>
            </p:cNvCxnSpPr>
            <p:nvPr/>
          </p:nvCxnSpPr>
          <p:spPr>
            <a:xfrm>
              <a:off x="9921874" y="5189729"/>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329" name="Group 328">
              <a:extLst>
                <a:ext uri="{FF2B5EF4-FFF2-40B4-BE49-F238E27FC236}">
                  <a16:creationId xmlns:a16="http://schemas.microsoft.com/office/drawing/2014/main" id="{73156CCE-D1A9-426D-AD3B-22CC81B0F3BB}"/>
                </a:ext>
              </a:extLst>
            </p:cNvPr>
            <p:cNvGrpSpPr/>
            <p:nvPr/>
          </p:nvGrpSpPr>
          <p:grpSpPr>
            <a:xfrm>
              <a:off x="10339813" y="4531520"/>
              <a:ext cx="69057" cy="438150"/>
              <a:chOff x="291100" y="4104503"/>
              <a:chExt cx="69057" cy="3526929"/>
            </a:xfrm>
          </p:grpSpPr>
          <p:cxnSp>
            <p:nvCxnSpPr>
              <p:cNvPr id="372" name="Straight Connector 371">
                <a:extLst>
                  <a:ext uri="{FF2B5EF4-FFF2-40B4-BE49-F238E27FC236}">
                    <a16:creationId xmlns:a16="http://schemas.microsoft.com/office/drawing/2014/main" id="{E05151D6-6E65-4966-B33A-62311D5FE6B2}"/>
                  </a:ext>
                </a:extLst>
              </p:cNvPr>
              <p:cNvCxnSpPr>
                <a:cxnSpLocks/>
              </p:cNvCxnSpPr>
              <p:nvPr/>
            </p:nvCxnSpPr>
            <p:spPr>
              <a:xfrm>
                <a:off x="325629" y="4105203"/>
                <a:ext cx="0" cy="3526229"/>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A29F1744-F720-4E72-A2D1-4B2E3A3FC368}"/>
                  </a:ext>
                </a:extLst>
              </p:cNvPr>
              <p:cNvCxnSpPr/>
              <p:nvPr/>
            </p:nvCxnSpPr>
            <p:spPr>
              <a:xfrm>
                <a:off x="291100"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330" name="Straight Connector 329">
              <a:extLst>
                <a:ext uri="{FF2B5EF4-FFF2-40B4-BE49-F238E27FC236}">
                  <a16:creationId xmlns:a16="http://schemas.microsoft.com/office/drawing/2014/main" id="{EF037BAD-5E95-48CD-85B3-4927BE448DC1}"/>
                </a:ext>
              </a:extLst>
            </p:cNvPr>
            <p:cNvCxnSpPr>
              <a:cxnSpLocks/>
            </p:cNvCxnSpPr>
            <p:nvPr/>
          </p:nvCxnSpPr>
          <p:spPr>
            <a:xfrm>
              <a:off x="10321925" y="4973040"/>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E285512D-D475-4F55-B81D-D9AB41D927C3}"/>
                </a:ext>
              </a:extLst>
            </p:cNvPr>
            <p:cNvGrpSpPr/>
            <p:nvPr/>
          </p:nvGrpSpPr>
          <p:grpSpPr>
            <a:xfrm>
              <a:off x="10915884" y="3745707"/>
              <a:ext cx="69057" cy="521493"/>
              <a:chOff x="300434" y="4104503"/>
              <a:chExt cx="69057" cy="3526929"/>
            </a:xfrm>
          </p:grpSpPr>
          <p:cxnSp>
            <p:nvCxnSpPr>
              <p:cNvPr id="370" name="Straight Connector 369">
                <a:extLst>
                  <a:ext uri="{FF2B5EF4-FFF2-40B4-BE49-F238E27FC236}">
                    <a16:creationId xmlns:a16="http://schemas.microsoft.com/office/drawing/2014/main" id="{802C4C6B-DEE3-479D-B1B5-A8E2F0E19DCF}"/>
                  </a:ext>
                </a:extLst>
              </p:cNvPr>
              <p:cNvCxnSpPr>
                <a:cxnSpLocks/>
              </p:cNvCxnSpPr>
              <p:nvPr/>
            </p:nvCxnSpPr>
            <p:spPr>
              <a:xfrm>
                <a:off x="334963" y="4105200"/>
                <a:ext cx="0" cy="352623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71FED18-3D1C-47F3-97F1-036B4DE73208}"/>
                  </a:ext>
                </a:extLst>
              </p:cNvPr>
              <p:cNvCxnSpPr/>
              <p:nvPr/>
            </p:nvCxnSpPr>
            <p:spPr>
              <a:xfrm>
                <a:off x="30043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332" name="Straight Connector 331">
              <a:extLst>
                <a:ext uri="{FF2B5EF4-FFF2-40B4-BE49-F238E27FC236}">
                  <a16:creationId xmlns:a16="http://schemas.microsoft.com/office/drawing/2014/main" id="{DB64A2C1-D08A-4BED-9A4E-E231ADA74913}"/>
                </a:ext>
              </a:extLst>
            </p:cNvPr>
            <p:cNvCxnSpPr>
              <a:cxnSpLocks/>
            </p:cNvCxnSpPr>
            <p:nvPr/>
          </p:nvCxnSpPr>
          <p:spPr>
            <a:xfrm>
              <a:off x="10888662" y="4249138"/>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333" name="Group 332">
              <a:extLst>
                <a:ext uri="{FF2B5EF4-FFF2-40B4-BE49-F238E27FC236}">
                  <a16:creationId xmlns:a16="http://schemas.microsoft.com/office/drawing/2014/main" id="{27A9D53C-6633-418E-B29F-77465DB4432D}"/>
                </a:ext>
              </a:extLst>
            </p:cNvPr>
            <p:cNvGrpSpPr/>
            <p:nvPr/>
          </p:nvGrpSpPr>
          <p:grpSpPr>
            <a:xfrm>
              <a:off x="11297677" y="3736179"/>
              <a:ext cx="69057" cy="345284"/>
              <a:chOff x="294084" y="4104503"/>
              <a:chExt cx="69057" cy="2519248"/>
            </a:xfrm>
          </p:grpSpPr>
          <p:cxnSp>
            <p:nvCxnSpPr>
              <p:cNvPr id="368" name="Straight Connector 367">
                <a:extLst>
                  <a:ext uri="{FF2B5EF4-FFF2-40B4-BE49-F238E27FC236}">
                    <a16:creationId xmlns:a16="http://schemas.microsoft.com/office/drawing/2014/main" id="{F619A7AB-2BF2-421F-9F2D-21F90A44A318}"/>
                  </a:ext>
                </a:extLst>
              </p:cNvPr>
              <p:cNvCxnSpPr>
                <a:cxnSpLocks/>
              </p:cNvCxnSpPr>
              <p:nvPr/>
            </p:nvCxnSpPr>
            <p:spPr>
              <a:xfrm>
                <a:off x="328613" y="4105203"/>
                <a:ext cx="0" cy="2518548"/>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DD6EE167-C7C9-45A4-9810-43E881D5628A}"/>
                  </a:ext>
                </a:extLst>
              </p:cNvPr>
              <p:cNvCxnSpPr/>
              <p:nvPr/>
            </p:nvCxnSpPr>
            <p:spPr>
              <a:xfrm>
                <a:off x="2940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334" name="Straight Connector 333">
              <a:extLst>
                <a:ext uri="{FF2B5EF4-FFF2-40B4-BE49-F238E27FC236}">
                  <a16:creationId xmlns:a16="http://schemas.microsoft.com/office/drawing/2014/main" id="{CB4E74AA-5A13-41BC-9106-C6E98486FF57}"/>
                </a:ext>
              </a:extLst>
            </p:cNvPr>
            <p:cNvCxnSpPr>
              <a:cxnSpLocks/>
            </p:cNvCxnSpPr>
            <p:nvPr/>
          </p:nvCxnSpPr>
          <p:spPr>
            <a:xfrm>
              <a:off x="11279187" y="4082451"/>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D463CD41-0801-4ABC-B3A3-4E7E8D3936FE}"/>
                </a:ext>
              </a:extLst>
            </p:cNvPr>
            <p:cNvSpPr txBox="1"/>
            <p:nvPr/>
          </p:nvSpPr>
          <p:spPr>
            <a:xfrm>
              <a:off x="10771816" y="3580161"/>
              <a:ext cx="352222" cy="92333"/>
            </a:xfrm>
            <a:prstGeom prst="rect">
              <a:avLst/>
            </a:prstGeom>
            <a:noFill/>
          </p:spPr>
          <p:txBody>
            <a:bodyPr wrap="square" lIns="0" tIns="0" rIns="0" bIns="0" rtlCol="0">
              <a:spAutoFit/>
            </a:bodyPr>
            <a:lstStyle/>
            <a:p>
              <a:pPr algn="ctr"/>
              <a:r>
                <a:rPr lang="en-GB" sz="600"/>
                <a:t>***</a:t>
              </a:r>
            </a:p>
          </p:txBody>
        </p:sp>
        <p:sp>
          <p:nvSpPr>
            <p:cNvPr id="336" name="TextBox 335">
              <a:extLst>
                <a:ext uri="{FF2B5EF4-FFF2-40B4-BE49-F238E27FC236}">
                  <a16:creationId xmlns:a16="http://schemas.microsoft.com/office/drawing/2014/main" id="{E2CA269F-D399-488B-8B33-170A2BD028C4}"/>
                </a:ext>
              </a:extLst>
            </p:cNvPr>
            <p:cNvSpPr txBox="1"/>
            <p:nvPr/>
          </p:nvSpPr>
          <p:spPr>
            <a:xfrm>
              <a:off x="11159292" y="3582542"/>
              <a:ext cx="352222" cy="92333"/>
            </a:xfrm>
            <a:prstGeom prst="rect">
              <a:avLst/>
            </a:prstGeom>
            <a:noFill/>
          </p:spPr>
          <p:txBody>
            <a:bodyPr wrap="square" lIns="0" tIns="0" rIns="0" bIns="0" rtlCol="0">
              <a:spAutoFit/>
            </a:bodyPr>
            <a:lstStyle/>
            <a:p>
              <a:pPr algn="ctr"/>
              <a:r>
                <a:rPr lang="en-GB" sz="600"/>
                <a:t>***</a:t>
              </a:r>
            </a:p>
          </p:txBody>
        </p:sp>
        <p:sp>
          <p:nvSpPr>
            <p:cNvPr id="337" name="Rectangle 336">
              <a:extLst>
                <a:ext uri="{FF2B5EF4-FFF2-40B4-BE49-F238E27FC236}">
                  <a16:creationId xmlns:a16="http://schemas.microsoft.com/office/drawing/2014/main" id="{B8D3785C-8077-4C25-9C08-2B68DB33C06D}"/>
                </a:ext>
              </a:extLst>
            </p:cNvPr>
            <p:cNvSpPr/>
            <p:nvPr/>
          </p:nvSpPr>
          <p:spPr>
            <a:xfrm>
              <a:off x="11312843" y="3633787"/>
              <a:ext cx="45719" cy="50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a:extLst>
                <a:ext uri="{FF2B5EF4-FFF2-40B4-BE49-F238E27FC236}">
                  <a16:creationId xmlns:a16="http://schemas.microsoft.com/office/drawing/2014/main" id="{DDB4602A-B0EE-46CD-87DF-4C913693F03A}"/>
                </a:ext>
              </a:extLst>
            </p:cNvPr>
            <p:cNvSpPr/>
            <p:nvPr/>
          </p:nvSpPr>
          <p:spPr>
            <a:xfrm>
              <a:off x="10357961" y="4400550"/>
              <a:ext cx="45719" cy="5000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ectangle 338">
              <a:extLst>
                <a:ext uri="{FF2B5EF4-FFF2-40B4-BE49-F238E27FC236}">
                  <a16:creationId xmlns:a16="http://schemas.microsoft.com/office/drawing/2014/main" id="{B7312909-2F6B-42AB-9752-08A3CBF3D0AC}"/>
                </a:ext>
              </a:extLst>
            </p:cNvPr>
            <p:cNvSpPr/>
            <p:nvPr/>
          </p:nvSpPr>
          <p:spPr>
            <a:xfrm>
              <a:off x="9954737" y="5071268"/>
              <a:ext cx="45719" cy="500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E78CE8B3-6F01-41A4-A0C3-2EEF04372768}"/>
                </a:ext>
              </a:extLst>
            </p:cNvPr>
            <p:cNvSpPr/>
            <p:nvPr/>
          </p:nvSpPr>
          <p:spPr>
            <a:xfrm>
              <a:off x="9928225" y="5157785"/>
              <a:ext cx="47625" cy="4762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1" name="Group 340">
              <a:extLst>
                <a:ext uri="{FF2B5EF4-FFF2-40B4-BE49-F238E27FC236}">
                  <a16:creationId xmlns:a16="http://schemas.microsoft.com/office/drawing/2014/main" id="{1FBA6853-911E-4B4F-B86F-8DB18C9A2A74}"/>
                </a:ext>
              </a:extLst>
            </p:cNvPr>
            <p:cNvGrpSpPr/>
            <p:nvPr/>
          </p:nvGrpSpPr>
          <p:grpSpPr>
            <a:xfrm>
              <a:off x="9497595" y="3405293"/>
              <a:ext cx="253185" cy="1963332"/>
              <a:chOff x="704848" y="3682600"/>
              <a:chExt cx="163751" cy="1269806"/>
            </a:xfrm>
          </p:grpSpPr>
          <p:sp>
            <p:nvSpPr>
              <p:cNvPr id="357" name="TextBox 356">
                <a:extLst>
                  <a:ext uri="{FF2B5EF4-FFF2-40B4-BE49-F238E27FC236}">
                    <a16:creationId xmlns:a16="http://schemas.microsoft.com/office/drawing/2014/main" id="{5AC984A5-9AA3-4E82-8D26-706E213F71EC}"/>
                  </a:ext>
                </a:extLst>
              </p:cNvPr>
              <p:cNvSpPr txBox="1"/>
              <p:nvPr/>
            </p:nvSpPr>
            <p:spPr>
              <a:xfrm>
                <a:off x="704848" y="3682600"/>
                <a:ext cx="104776" cy="79624"/>
              </a:xfrm>
              <a:prstGeom prst="rect">
                <a:avLst/>
              </a:prstGeom>
              <a:noFill/>
            </p:spPr>
            <p:txBody>
              <a:bodyPr wrap="square" lIns="0" tIns="0" rIns="0" bIns="0" rtlCol="0">
                <a:spAutoFit/>
              </a:bodyPr>
              <a:lstStyle/>
              <a:p>
                <a:pPr algn="r"/>
                <a:r>
                  <a:rPr lang="en-GB" sz="800"/>
                  <a:t>80</a:t>
                </a:r>
              </a:p>
            </p:txBody>
          </p:sp>
          <p:sp>
            <p:nvSpPr>
              <p:cNvPr id="358" name="TextBox 357">
                <a:extLst>
                  <a:ext uri="{FF2B5EF4-FFF2-40B4-BE49-F238E27FC236}">
                    <a16:creationId xmlns:a16="http://schemas.microsoft.com/office/drawing/2014/main" id="{E53DE143-4161-4DAB-B760-F9209245DFDE}"/>
                  </a:ext>
                </a:extLst>
              </p:cNvPr>
              <p:cNvSpPr txBox="1"/>
              <p:nvPr/>
            </p:nvSpPr>
            <p:spPr>
              <a:xfrm>
                <a:off x="704848" y="3971959"/>
                <a:ext cx="104776" cy="79624"/>
              </a:xfrm>
              <a:prstGeom prst="rect">
                <a:avLst/>
              </a:prstGeom>
              <a:noFill/>
            </p:spPr>
            <p:txBody>
              <a:bodyPr wrap="square" lIns="0" tIns="0" rIns="0" bIns="0" rtlCol="0">
                <a:spAutoFit/>
              </a:bodyPr>
              <a:lstStyle/>
              <a:p>
                <a:pPr algn="r"/>
                <a:r>
                  <a:rPr lang="en-GB" sz="800"/>
                  <a:t>60</a:t>
                </a:r>
              </a:p>
            </p:txBody>
          </p:sp>
          <p:sp>
            <p:nvSpPr>
              <p:cNvPr id="359" name="TextBox 358">
                <a:extLst>
                  <a:ext uri="{FF2B5EF4-FFF2-40B4-BE49-F238E27FC236}">
                    <a16:creationId xmlns:a16="http://schemas.microsoft.com/office/drawing/2014/main" id="{55D6DCCB-7547-488F-9851-2B7AB1BA19E3}"/>
                  </a:ext>
                </a:extLst>
              </p:cNvPr>
              <p:cNvSpPr txBox="1"/>
              <p:nvPr/>
            </p:nvSpPr>
            <p:spPr>
              <a:xfrm>
                <a:off x="704848" y="4248838"/>
                <a:ext cx="104776" cy="79624"/>
              </a:xfrm>
              <a:prstGeom prst="rect">
                <a:avLst/>
              </a:prstGeom>
              <a:noFill/>
            </p:spPr>
            <p:txBody>
              <a:bodyPr wrap="square" lIns="0" tIns="0" rIns="0" bIns="0" rtlCol="0">
                <a:spAutoFit/>
              </a:bodyPr>
              <a:lstStyle/>
              <a:p>
                <a:pPr algn="r"/>
                <a:r>
                  <a:rPr lang="en-GB" sz="800"/>
                  <a:t>40</a:t>
                </a:r>
              </a:p>
            </p:txBody>
          </p:sp>
          <p:sp>
            <p:nvSpPr>
              <p:cNvPr id="360" name="TextBox 359">
                <a:extLst>
                  <a:ext uri="{FF2B5EF4-FFF2-40B4-BE49-F238E27FC236}">
                    <a16:creationId xmlns:a16="http://schemas.microsoft.com/office/drawing/2014/main" id="{26DF943E-5B5F-4C71-AE96-33A76C02B437}"/>
                  </a:ext>
                </a:extLst>
              </p:cNvPr>
              <p:cNvSpPr txBox="1"/>
              <p:nvPr/>
            </p:nvSpPr>
            <p:spPr>
              <a:xfrm>
                <a:off x="704848" y="4541479"/>
                <a:ext cx="104776" cy="79624"/>
              </a:xfrm>
              <a:prstGeom prst="rect">
                <a:avLst/>
              </a:prstGeom>
              <a:noFill/>
            </p:spPr>
            <p:txBody>
              <a:bodyPr wrap="square" lIns="0" tIns="0" rIns="0" bIns="0" rtlCol="0">
                <a:spAutoFit/>
              </a:bodyPr>
              <a:lstStyle/>
              <a:p>
                <a:pPr algn="r"/>
                <a:r>
                  <a:rPr lang="en-GB" sz="800"/>
                  <a:t>20</a:t>
                </a:r>
              </a:p>
            </p:txBody>
          </p:sp>
          <p:grpSp>
            <p:nvGrpSpPr>
              <p:cNvPr id="361" name="Group 360">
                <a:extLst>
                  <a:ext uri="{FF2B5EF4-FFF2-40B4-BE49-F238E27FC236}">
                    <a16:creationId xmlns:a16="http://schemas.microsoft.com/office/drawing/2014/main" id="{5947AB07-64DB-43B1-94A8-371043AE1A44}"/>
                  </a:ext>
                </a:extLst>
              </p:cNvPr>
              <p:cNvGrpSpPr/>
              <p:nvPr/>
            </p:nvGrpSpPr>
            <p:grpSpPr>
              <a:xfrm>
                <a:off x="816213" y="3724132"/>
                <a:ext cx="52386" cy="1150287"/>
                <a:chOff x="816213" y="3724132"/>
                <a:chExt cx="52386" cy="1150287"/>
              </a:xfrm>
            </p:grpSpPr>
            <p:cxnSp>
              <p:nvCxnSpPr>
                <p:cNvPr id="363" name="Straight Connector 362">
                  <a:extLst>
                    <a:ext uri="{FF2B5EF4-FFF2-40B4-BE49-F238E27FC236}">
                      <a16:creationId xmlns:a16="http://schemas.microsoft.com/office/drawing/2014/main" id="{8935A36F-EDB3-4DCA-A0BF-1CC538D46395}"/>
                    </a:ext>
                  </a:extLst>
                </p:cNvPr>
                <p:cNvCxnSpPr>
                  <a:cxnSpLocks/>
                </p:cNvCxnSpPr>
                <p:nvPr/>
              </p:nvCxnSpPr>
              <p:spPr>
                <a:xfrm>
                  <a:off x="816213" y="37241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F53766E-61EB-42FC-A649-66E991A26523}"/>
                    </a:ext>
                  </a:extLst>
                </p:cNvPr>
                <p:cNvCxnSpPr>
                  <a:cxnSpLocks/>
                </p:cNvCxnSpPr>
                <p:nvPr/>
              </p:nvCxnSpPr>
              <p:spPr>
                <a:xfrm>
                  <a:off x="816213" y="4008873"/>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8DE6A4C-720A-4D00-AAB1-52CD9CDC8FB7}"/>
                    </a:ext>
                  </a:extLst>
                </p:cNvPr>
                <p:cNvCxnSpPr>
                  <a:cxnSpLocks/>
                </p:cNvCxnSpPr>
                <p:nvPr/>
              </p:nvCxnSpPr>
              <p:spPr>
                <a:xfrm>
                  <a:off x="816213" y="42965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D49EBF72-AAED-493C-9D2D-6E44178760D3}"/>
                    </a:ext>
                  </a:extLst>
                </p:cNvPr>
                <p:cNvCxnSpPr>
                  <a:cxnSpLocks/>
                </p:cNvCxnSpPr>
                <p:nvPr/>
              </p:nvCxnSpPr>
              <p:spPr>
                <a:xfrm>
                  <a:off x="816213" y="4586095"/>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E59C18A-E3F4-467E-A0DA-9B708E1C07D5}"/>
                    </a:ext>
                  </a:extLst>
                </p:cNvPr>
                <p:cNvCxnSpPr>
                  <a:cxnSpLocks/>
                </p:cNvCxnSpPr>
                <p:nvPr/>
              </p:nvCxnSpPr>
              <p:spPr>
                <a:xfrm>
                  <a:off x="816213"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CBF2873E-11D6-428A-A4D3-8122CFC0B513}"/>
                  </a:ext>
                </a:extLst>
              </p:cNvPr>
              <p:cNvSpPr txBox="1"/>
              <p:nvPr/>
            </p:nvSpPr>
            <p:spPr>
              <a:xfrm>
                <a:off x="704848" y="4829295"/>
                <a:ext cx="104776" cy="123111"/>
              </a:xfrm>
              <a:prstGeom prst="rect">
                <a:avLst/>
              </a:prstGeom>
              <a:noFill/>
            </p:spPr>
            <p:txBody>
              <a:bodyPr wrap="square" lIns="0" tIns="0" rIns="0" bIns="0" rtlCol="0">
                <a:spAutoFit/>
              </a:bodyPr>
              <a:lstStyle/>
              <a:p>
                <a:pPr algn="r"/>
                <a:r>
                  <a:rPr lang="en-GB" sz="800"/>
                  <a:t>0</a:t>
                </a:r>
              </a:p>
            </p:txBody>
          </p:sp>
        </p:grpSp>
        <p:sp>
          <p:nvSpPr>
            <p:cNvPr id="342" name="TextBox 341">
              <a:extLst>
                <a:ext uri="{FF2B5EF4-FFF2-40B4-BE49-F238E27FC236}">
                  <a16:creationId xmlns:a16="http://schemas.microsoft.com/office/drawing/2014/main" id="{8A7F873C-471A-4133-B357-D1BAE67AF8FA}"/>
                </a:ext>
              </a:extLst>
            </p:cNvPr>
            <p:cNvSpPr txBox="1"/>
            <p:nvPr/>
          </p:nvSpPr>
          <p:spPr>
            <a:xfrm rot="16200000">
              <a:off x="8604941" y="4307949"/>
              <a:ext cx="1785672" cy="94449"/>
            </a:xfrm>
            <a:prstGeom prst="rect">
              <a:avLst/>
            </a:prstGeom>
            <a:noFill/>
          </p:spPr>
          <p:txBody>
            <a:bodyPr wrap="square" lIns="0" tIns="0" rIns="0" bIns="0" rtlCol="0">
              <a:spAutoFit/>
            </a:bodyPr>
            <a:lstStyle/>
            <a:p>
              <a:pPr algn="ctr">
                <a:lnSpc>
                  <a:spcPts val="700"/>
                </a:lnSpc>
              </a:pPr>
              <a:r>
                <a:rPr lang="en-GB" sz="800"/>
                <a:t>Secreted TNC/well (ng)</a:t>
              </a:r>
            </a:p>
          </p:txBody>
        </p:sp>
        <p:sp>
          <p:nvSpPr>
            <p:cNvPr id="343" name="Isosceles Triangle 342">
              <a:extLst>
                <a:ext uri="{FF2B5EF4-FFF2-40B4-BE49-F238E27FC236}">
                  <a16:creationId xmlns:a16="http://schemas.microsoft.com/office/drawing/2014/main" id="{7D2F47A0-F148-4CB1-8EA1-A08845430E07}"/>
                </a:ext>
              </a:extLst>
            </p:cNvPr>
            <p:cNvSpPr/>
            <p:nvPr/>
          </p:nvSpPr>
          <p:spPr>
            <a:xfrm>
              <a:off x="9977914" y="5155407"/>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Isosceles Triangle 343">
              <a:extLst>
                <a:ext uri="{FF2B5EF4-FFF2-40B4-BE49-F238E27FC236}">
                  <a16:creationId xmlns:a16="http://schemas.microsoft.com/office/drawing/2014/main" id="{1AA92E4D-F516-4D13-8033-EADA211F1A5E}"/>
                </a:ext>
              </a:extLst>
            </p:cNvPr>
            <p:cNvSpPr/>
            <p:nvPr/>
          </p:nvSpPr>
          <p:spPr>
            <a:xfrm flipV="1">
              <a:off x="9957910" y="4976813"/>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Isosceles Triangle 344">
              <a:extLst>
                <a:ext uri="{FF2B5EF4-FFF2-40B4-BE49-F238E27FC236}">
                  <a16:creationId xmlns:a16="http://schemas.microsoft.com/office/drawing/2014/main" id="{8E2B9AB0-50A5-4600-B1BB-E06113AB0496}"/>
                </a:ext>
              </a:extLst>
            </p:cNvPr>
            <p:cNvSpPr/>
            <p:nvPr/>
          </p:nvSpPr>
          <p:spPr>
            <a:xfrm>
              <a:off x="10394633" y="4812507"/>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Isosceles Triangle 345">
              <a:extLst>
                <a:ext uri="{FF2B5EF4-FFF2-40B4-BE49-F238E27FC236}">
                  <a16:creationId xmlns:a16="http://schemas.microsoft.com/office/drawing/2014/main" id="{EA66400F-6C10-4DA3-A9A7-C8974E67DF03}"/>
                </a:ext>
              </a:extLst>
            </p:cNvPr>
            <p:cNvSpPr/>
            <p:nvPr/>
          </p:nvSpPr>
          <p:spPr>
            <a:xfrm flipV="1">
              <a:off x="10357960" y="4881563"/>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A6FF0404-7D96-45A5-B2AD-2F51FCAC634B}"/>
                </a:ext>
              </a:extLst>
            </p:cNvPr>
            <p:cNvSpPr/>
            <p:nvPr/>
          </p:nvSpPr>
          <p:spPr>
            <a:xfrm>
              <a:off x="10319385" y="4824412"/>
              <a:ext cx="47625" cy="4762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9FDA326A-C1AF-43BE-8C36-63CB37E5FF18}"/>
                </a:ext>
              </a:extLst>
            </p:cNvPr>
            <p:cNvSpPr/>
            <p:nvPr/>
          </p:nvSpPr>
          <p:spPr>
            <a:xfrm>
              <a:off x="10924222" y="4131468"/>
              <a:ext cx="47625" cy="47625"/>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Isosceles Triangle 348">
              <a:extLst>
                <a:ext uri="{FF2B5EF4-FFF2-40B4-BE49-F238E27FC236}">
                  <a16:creationId xmlns:a16="http://schemas.microsoft.com/office/drawing/2014/main" id="{5EF5FA8C-6133-4A97-8087-628D0C7B7132}"/>
                </a:ext>
              </a:extLst>
            </p:cNvPr>
            <p:cNvSpPr/>
            <p:nvPr/>
          </p:nvSpPr>
          <p:spPr>
            <a:xfrm>
              <a:off x="10925652" y="4219575"/>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Isosceles Triangle 349">
              <a:extLst>
                <a:ext uri="{FF2B5EF4-FFF2-40B4-BE49-F238E27FC236}">
                  <a16:creationId xmlns:a16="http://schemas.microsoft.com/office/drawing/2014/main" id="{F974A710-0850-4A41-B475-0920DCEDAEA1}"/>
                </a:ext>
              </a:extLst>
            </p:cNvPr>
            <p:cNvSpPr/>
            <p:nvPr/>
          </p:nvSpPr>
          <p:spPr>
            <a:xfrm flipV="1">
              <a:off x="10924697" y="3855244"/>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a:extLst>
                <a:ext uri="{FF2B5EF4-FFF2-40B4-BE49-F238E27FC236}">
                  <a16:creationId xmlns:a16="http://schemas.microsoft.com/office/drawing/2014/main" id="{5B08ADFB-E03E-415F-8B5D-736B95AFE82E}"/>
                </a:ext>
              </a:extLst>
            </p:cNvPr>
            <p:cNvSpPr/>
            <p:nvPr/>
          </p:nvSpPr>
          <p:spPr>
            <a:xfrm>
              <a:off x="10917555" y="3676650"/>
              <a:ext cx="45719" cy="500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Freeform: Shape 351">
              <a:extLst>
                <a:ext uri="{FF2B5EF4-FFF2-40B4-BE49-F238E27FC236}">
                  <a16:creationId xmlns:a16="http://schemas.microsoft.com/office/drawing/2014/main" id="{CE06C538-2EDD-4A70-8780-713C419C327D}"/>
                </a:ext>
              </a:extLst>
            </p:cNvPr>
            <p:cNvSpPr/>
            <p:nvPr/>
          </p:nvSpPr>
          <p:spPr>
            <a:xfrm>
              <a:off x="9747959" y="3462341"/>
              <a:ext cx="1822535" cy="1785670"/>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TextBox 352">
              <a:extLst>
                <a:ext uri="{FF2B5EF4-FFF2-40B4-BE49-F238E27FC236}">
                  <a16:creationId xmlns:a16="http://schemas.microsoft.com/office/drawing/2014/main" id="{8809860E-DF98-4BC0-8351-86ED24DBE802}"/>
                </a:ext>
              </a:extLst>
            </p:cNvPr>
            <p:cNvSpPr txBox="1"/>
            <p:nvPr/>
          </p:nvSpPr>
          <p:spPr>
            <a:xfrm>
              <a:off x="10325798" y="4200525"/>
              <a:ext cx="115984" cy="175295"/>
            </a:xfrm>
            <a:prstGeom prst="rect">
              <a:avLst/>
            </a:prstGeom>
            <a:noFill/>
          </p:spPr>
          <p:txBody>
            <a:bodyPr wrap="none" lIns="36000" tIns="36000" rIns="36000" bIns="36000" rtlCol="0">
              <a:spAutoFit/>
            </a:bodyPr>
            <a:lstStyle/>
            <a:p>
              <a:pPr algn="r"/>
              <a:r>
                <a:rPr lang="en-GB" sz="1000" baseline="30000"/>
                <a:t>†</a:t>
              </a:r>
            </a:p>
          </p:txBody>
        </p:sp>
        <p:sp>
          <p:nvSpPr>
            <p:cNvPr id="354" name="Oval 353">
              <a:extLst>
                <a:ext uri="{FF2B5EF4-FFF2-40B4-BE49-F238E27FC236}">
                  <a16:creationId xmlns:a16="http://schemas.microsoft.com/office/drawing/2014/main" id="{B244C0CB-1A8C-48E0-B5CA-187EE3E89BF2}"/>
                </a:ext>
              </a:extLst>
            </p:cNvPr>
            <p:cNvSpPr/>
            <p:nvPr/>
          </p:nvSpPr>
          <p:spPr>
            <a:xfrm>
              <a:off x="11312366" y="3895725"/>
              <a:ext cx="47625" cy="47625"/>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Isosceles Triangle 354">
              <a:extLst>
                <a:ext uri="{FF2B5EF4-FFF2-40B4-BE49-F238E27FC236}">
                  <a16:creationId xmlns:a16="http://schemas.microsoft.com/office/drawing/2014/main" id="{3091FFA4-D5FA-4B97-B3DD-F5F23EF7951F}"/>
                </a:ext>
              </a:extLst>
            </p:cNvPr>
            <p:cNvSpPr/>
            <p:nvPr/>
          </p:nvSpPr>
          <p:spPr>
            <a:xfrm>
              <a:off x="11344752" y="4000500"/>
              <a:ext cx="45719" cy="50417"/>
            </a:xfrm>
            <a:prstGeom prst="triangl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Isosceles Triangle 355">
              <a:extLst>
                <a:ext uri="{FF2B5EF4-FFF2-40B4-BE49-F238E27FC236}">
                  <a16:creationId xmlns:a16="http://schemas.microsoft.com/office/drawing/2014/main" id="{FFB13A4F-B272-44CC-91DB-EA0A3E365EA5}"/>
                </a:ext>
              </a:extLst>
            </p:cNvPr>
            <p:cNvSpPr/>
            <p:nvPr/>
          </p:nvSpPr>
          <p:spPr>
            <a:xfrm rot="10800000" flipH="1">
              <a:off x="11274744" y="4007234"/>
              <a:ext cx="45719" cy="50417"/>
            </a:xfrm>
            <a:prstGeom prst="triangle">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2" name="TextBox 431">
            <a:extLst>
              <a:ext uri="{FF2B5EF4-FFF2-40B4-BE49-F238E27FC236}">
                <a16:creationId xmlns:a16="http://schemas.microsoft.com/office/drawing/2014/main" id="{6BEB408B-AB48-49C2-91AF-344910A21A07}"/>
              </a:ext>
            </a:extLst>
          </p:cNvPr>
          <p:cNvSpPr txBox="1"/>
          <p:nvPr/>
        </p:nvSpPr>
        <p:spPr>
          <a:xfrm>
            <a:off x="10188658" y="3481465"/>
            <a:ext cx="846227" cy="104068"/>
          </a:xfrm>
          <a:prstGeom prst="rect">
            <a:avLst/>
          </a:prstGeom>
          <a:noFill/>
        </p:spPr>
        <p:txBody>
          <a:bodyPr wrap="square" lIns="0" tIns="0" rIns="0" bIns="0" rtlCol="0">
            <a:spAutoFit/>
          </a:bodyPr>
          <a:lstStyle/>
          <a:p>
            <a:pPr>
              <a:lnSpc>
                <a:spcPts val="800"/>
              </a:lnSpc>
            </a:pPr>
            <a:r>
              <a:rPr lang="en-GB" sz="800"/>
              <a:t>Non asthma</a:t>
            </a:r>
          </a:p>
        </p:txBody>
      </p:sp>
      <p:sp>
        <p:nvSpPr>
          <p:cNvPr id="433" name="Rectangle 432">
            <a:extLst>
              <a:ext uri="{FF2B5EF4-FFF2-40B4-BE49-F238E27FC236}">
                <a16:creationId xmlns:a16="http://schemas.microsoft.com/office/drawing/2014/main" id="{B7C2D4F3-55FA-4CA6-843D-9EDE964CAB0B}"/>
              </a:ext>
            </a:extLst>
          </p:cNvPr>
          <p:cNvSpPr/>
          <p:nvPr/>
        </p:nvSpPr>
        <p:spPr>
          <a:xfrm>
            <a:off x="10047184" y="3476745"/>
            <a:ext cx="83493" cy="81600"/>
          </a:xfrm>
          <a:prstGeom prst="rect">
            <a:avLst/>
          </a:prstGeom>
          <a:solidFill>
            <a:schemeClr val="tx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603122B4-F83A-4C82-8DC6-DBF56B6B54D8}"/>
              </a:ext>
            </a:extLst>
          </p:cNvPr>
          <p:cNvSpPr/>
          <p:nvPr/>
        </p:nvSpPr>
        <p:spPr>
          <a:xfrm>
            <a:off x="10047184" y="3631028"/>
            <a:ext cx="83493" cy="81600"/>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TextBox 434">
            <a:extLst>
              <a:ext uri="{FF2B5EF4-FFF2-40B4-BE49-F238E27FC236}">
                <a16:creationId xmlns:a16="http://schemas.microsoft.com/office/drawing/2014/main" id="{2517AFED-11B0-4ECA-96CE-65FC683EEE68}"/>
              </a:ext>
            </a:extLst>
          </p:cNvPr>
          <p:cNvSpPr txBox="1"/>
          <p:nvPr/>
        </p:nvSpPr>
        <p:spPr>
          <a:xfrm>
            <a:off x="10188658" y="3633865"/>
            <a:ext cx="846227" cy="104068"/>
          </a:xfrm>
          <a:prstGeom prst="rect">
            <a:avLst/>
          </a:prstGeom>
          <a:noFill/>
        </p:spPr>
        <p:txBody>
          <a:bodyPr wrap="square" lIns="0" tIns="0" rIns="0" bIns="0" rtlCol="0">
            <a:spAutoFit/>
          </a:bodyPr>
          <a:lstStyle/>
          <a:p>
            <a:pPr>
              <a:lnSpc>
                <a:spcPts val="800"/>
              </a:lnSpc>
            </a:pPr>
            <a:r>
              <a:rPr lang="en-GB" sz="800"/>
              <a:t>Asthma</a:t>
            </a:r>
          </a:p>
        </p:txBody>
      </p:sp>
      <p:grpSp>
        <p:nvGrpSpPr>
          <p:cNvPr id="436" name="Group 435">
            <a:extLst>
              <a:ext uri="{FF2B5EF4-FFF2-40B4-BE49-F238E27FC236}">
                <a16:creationId xmlns:a16="http://schemas.microsoft.com/office/drawing/2014/main" id="{05EF643B-9986-468A-AB27-61A4B0729CFA}"/>
              </a:ext>
            </a:extLst>
          </p:cNvPr>
          <p:cNvGrpSpPr/>
          <p:nvPr/>
        </p:nvGrpSpPr>
        <p:grpSpPr>
          <a:xfrm>
            <a:off x="7395316" y="3341495"/>
            <a:ext cx="2124096" cy="2190417"/>
            <a:chOff x="7392718" y="3405293"/>
            <a:chExt cx="2124096" cy="2190417"/>
          </a:xfrm>
        </p:grpSpPr>
        <p:grpSp>
          <p:nvGrpSpPr>
            <p:cNvPr id="437" name="Group 436">
              <a:extLst>
                <a:ext uri="{FF2B5EF4-FFF2-40B4-BE49-F238E27FC236}">
                  <a16:creationId xmlns:a16="http://schemas.microsoft.com/office/drawing/2014/main" id="{60DF2E7C-0EBA-4760-81AA-92179B6CB95C}"/>
                </a:ext>
              </a:extLst>
            </p:cNvPr>
            <p:cNvGrpSpPr/>
            <p:nvPr/>
          </p:nvGrpSpPr>
          <p:grpSpPr>
            <a:xfrm>
              <a:off x="8238390" y="3540699"/>
              <a:ext cx="987701" cy="113893"/>
              <a:chOff x="1844055" y="3543499"/>
              <a:chExt cx="638809" cy="73662"/>
            </a:xfrm>
          </p:grpSpPr>
          <p:sp>
            <p:nvSpPr>
              <p:cNvPr id="490" name="TextBox 489">
                <a:extLst>
                  <a:ext uri="{FF2B5EF4-FFF2-40B4-BE49-F238E27FC236}">
                    <a16:creationId xmlns:a16="http://schemas.microsoft.com/office/drawing/2014/main" id="{60736D3F-55DE-4ACA-BE48-812A0440167F}"/>
                  </a:ext>
                </a:extLst>
              </p:cNvPr>
              <p:cNvSpPr txBox="1"/>
              <p:nvPr/>
            </p:nvSpPr>
            <p:spPr>
              <a:xfrm>
                <a:off x="1935555" y="3549854"/>
                <a:ext cx="547309" cy="67307"/>
              </a:xfrm>
              <a:prstGeom prst="rect">
                <a:avLst/>
              </a:prstGeom>
              <a:noFill/>
            </p:spPr>
            <p:txBody>
              <a:bodyPr wrap="square" lIns="0" tIns="0" rIns="0" bIns="0" rtlCol="0">
                <a:spAutoFit/>
              </a:bodyPr>
              <a:lstStyle/>
              <a:p>
                <a:pPr>
                  <a:lnSpc>
                    <a:spcPts val="800"/>
                  </a:lnSpc>
                </a:pPr>
                <a:r>
                  <a:rPr lang="en-GB" sz="800"/>
                  <a:t>Asthma</a:t>
                </a:r>
              </a:p>
            </p:txBody>
          </p:sp>
          <p:sp>
            <p:nvSpPr>
              <p:cNvPr id="491" name="Rectangle 490">
                <a:extLst>
                  <a:ext uri="{FF2B5EF4-FFF2-40B4-BE49-F238E27FC236}">
                    <a16:creationId xmlns:a16="http://schemas.microsoft.com/office/drawing/2014/main" id="{386DD8C2-D594-48A4-A916-E09EF3956A78}"/>
                  </a:ext>
                </a:extLst>
              </p:cNvPr>
              <p:cNvSpPr/>
              <p:nvPr/>
            </p:nvSpPr>
            <p:spPr>
              <a:xfrm>
                <a:off x="1844055" y="3543499"/>
                <a:ext cx="54000" cy="52776"/>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8" name="TextBox 437">
              <a:extLst>
                <a:ext uri="{FF2B5EF4-FFF2-40B4-BE49-F238E27FC236}">
                  <a16:creationId xmlns:a16="http://schemas.microsoft.com/office/drawing/2014/main" id="{8E32A557-B09A-47AC-A283-704909529F38}"/>
                </a:ext>
              </a:extLst>
            </p:cNvPr>
            <p:cNvSpPr txBox="1"/>
            <p:nvPr/>
          </p:nvSpPr>
          <p:spPr>
            <a:xfrm>
              <a:off x="7676599" y="5291138"/>
              <a:ext cx="503178" cy="107722"/>
            </a:xfrm>
            <a:prstGeom prst="rect">
              <a:avLst/>
            </a:prstGeom>
            <a:noFill/>
          </p:spPr>
          <p:txBody>
            <a:bodyPr wrap="square" lIns="0" tIns="0" rIns="0" bIns="0" rtlCol="0">
              <a:spAutoFit/>
            </a:bodyPr>
            <a:lstStyle/>
            <a:p>
              <a:pPr algn="ctr"/>
              <a:r>
                <a:rPr lang="en-GB" sz="700"/>
                <a:t>Control</a:t>
              </a:r>
            </a:p>
          </p:txBody>
        </p:sp>
        <p:sp>
          <p:nvSpPr>
            <p:cNvPr id="439" name="TextBox 438">
              <a:extLst>
                <a:ext uri="{FF2B5EF4-FFF2-40B4-BE49-F238E27FC236}">
                  <a16:creationId xmlns:a16="http://schemas.microsoft.com/office/drawing/2014/main" id="{76AD1FA6-93E6-435D-A083-36FCC690D857}"/>
                </a:ext>
              </a:extLst>
            </p:cNvPr>
            <p:cNvSpPr txBox="1"/>
            <p:nvPr/>
          </p:nvSpPr>
          <p:spPr>
            <a:xfrm>
              <a:off x="8076182" y="5291138"/>
              <a:ext cx="554137" cy="107722"/>
            </a:xfrm>
            <a:prstGeom prst="rect">
              <a:avLst/>
            </a:prstGeom>
            <a:noFill/>
          </p:spPr>
          <p:txBody>
            <a:bodyPr wrap="square" lIns="0" tIns="0" rIns="0" bIns="0" rtlCol="0">
              <a:spAutoFit/>
            </a:bodyPr>
            <a:lstStyle/>
            <a:p>
              <a:pPr algn="ctr"/>
              <a:r>
                <a:rPr lang="en-GB" sz="700"/>
                <a:t>Compression</a:t>
              </a:r>
            </a:p>
          </p:txBody>
        </p:sp>
        <p:cxnSp>
          <p:nvCxnSpPr>
            <p:cNvPr id="440" name="Straight Connector 439">
              <a:extLst>
                <a:ext uri="{FF2B5EF4-FFF2-40B4-BE49-F238E27FC236}">
                  <a16:creationId xmlns:a16="http://schemas.microsoft.com/office/drawing/2014/main" id="{5974AD4B-3ABD-42C9-A6D3-68DAFC5BE142}"/>
                </a:ext>
              </a:extLst>
            </p:cNvPr>
            <p:cNvCxnSpPr/>
            <p:nvPr/>
          </p:nvCxnSpPr>
          <p:spPr>
            <a:xfrm>
              <a:off x="7813675" y="5419725"/>
              <a:ext cx="73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104437D5-79CF-4CA7-9A8E-E31C986AE30B}"/>
                </a:ext>
              </a:extLst>
            </p:cNvPr>
            <p:cNvSpPr txBox="1"/>
            <p:nvPr/>
          </p:nvSpPr>
          <p:spPr>
            <a:xfrm>
              <a:off x="7807326" y="5487988"/>
              <a:ext cx="742950" cy="107722"/>
            </a:xfrm>
            <a:prstGeom prst="rect">
              <a:avLst/>
            </a:prstGeom>
            <a:noFill/>
          </p:spPr>
          <p:txBody>
            <a:bodyPr wrap="square" lIns="0" tIns="0" rIns="0" bIns="0" rtlCol="0">
              <a:spAutoFit/>
            </a:bodyPr>
            <a:lstStyle/>
            <a:p>
              <a:pPr algn="ctr"/>
              <a:r>
                <a:rPr lang="en-GB" sz="700"/>
                <a:t>3h</a:t>
              </a:r>
            </a:p>
          </p:txBody>
        </p:sp>
        <p:sp>
          <p:nvSpPr>
            <p:cNvPr id="442" name="TextBox 441">
              <a:extLst>
                <a:ext uri="{FF2B5EF4-FFF2-40B4-BE49-F238E27FC236}">
                  <a16:creationId xmlns:a16="http://schemas.microsoft.com/office/drawing/2014/main" id="{03641209-F182-4BF2-B965-A86BAB887686}"/>
                </a:ext>
              </a:extLst>
            </p:cNvPr>
            <p:cNvSpPr txBox="1"/>
            <p:nvPr/>
          </p:nvSpPr>
          <p:spPr>
            <a:xfrm>
              <a:off x="8554705" y="5291138"/>
              <a:ext cx="503178" cy="107722"/>
            </a:xfrm>
            <a:prstGeom prst="rect">
              <a:avLst/>
            </a:prstGeom>
            <a:noFill/>
          </p:spPr>
          <p:txBody>
            <a:bodyPr wrap="square" lIns="0" tIns="0" rIns="0" bIns="0" rtlCol="0">
              <a:spAutoFit/>
            </a:bodyPr>
            <a:lstStyle/>
            <a:p>
              <a:pPr algn="ctr"/>
              <a:r>
                <a:rPr lang="en-GB" sz="700"/>
                <a:t>Control</a:t>
              </a:r>
            </a:p>
          </p:txBody>
        </p:sp>
        <p:sp>
          <p:nvSpPr>
            <p:cNvPr id="443" name="TextBox 442">
              <a:extLst>
                <a:ext uri="{FF2B5EF4-FFF2-40B4-BE49-F238E27FC236}">
                  <a16:creationId xmlns:a16="http://schemas.microsoft.com/office/drawing/2014/main" id="{6042481B-D131-46F5-B737-307F926F7D7C}"/>
                </a:ext>
              </a:extLst>
            </p:cNvPr>
            <p:cNvSpPr txBox="1"/>
            <p:nvPr/>
          </p:nvSpPr>
          <p:spPr>
            <a:xfrm>
              <a:off x="8962677" y="5291138"/>
              <a:ext cx="554137" cy="107722"/>
            </a:xfrm>
            <a:prstGeom prst="rect">
              <a:avLst/>
            </a:prstGeom>
            <a:noFill/>
          </p:spPr>
          <p:txBody>
            <a:bodyPr wrap="square" lIns="0" tIns="0" rIns="0" bIns="0" rtlCol="0">
              <a:spAutoFit/>
            </a:bodyPr>
            <a:lstStyle/>
            <a:p>
              <a:pPr algn="ctr"/>
              <a:r>
                <a:rPr lang="en-GB" sz="700"/>
                <a:t>Compression</a:t>
              </a:r>
            </a:p>
          </p:txBody>
        </p:sp>
        <p:cxnSp>
          <p:nvCxnSpPr>
            <p:cNvPr id="444" name="Straight Connector 443">
              <a:extLst>
                <a:ext uri="{FF2B5EF4-FFF2-40B4-BE49-F238E27FC236}">
                  <a16:creationId xmlns:a16="http://schemas.microsoft.com/office/drawing/2014/main" id="{5944DDE6-B0CE-4E49-A870-271094E25426}"/>
                </a:ext>
              </a:extLst>
            </p:cNvPr>
            <p:cNvCxnSpPr/>
            <p:nvPr/>
          </p:nvCxnSpPr>
          <p:spPr>
            <a:xfrm>
              <a:off x="8658225" y="5419725"/>
              <a:ext cx="73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TextBox 444">
              <a:extLst>
                <a:ext uri="{FF2B5EF4-FFF2-40B4-BE49-F238E27FC236}">
                  <a16:creationId xmlns:a16="http://schemas.microsoft.com/office/drawing/2014/main" id="{C1F35528-3D22-4B2A-AC5D-887C264C283C}"/>
                </a:ext>
              </a:extLst>
            </p:cNvPr>
            <p:cNvSpPr txBox="1"/>
            <p:nvPr/>
          </p:nvSpPr>
          <p:spPr>
            <a:xfrm>
              <a:off x="8651876" y="5484813"/>
              <a:ext cx="742950" cy="107722"/>
            </a:xfrm>
            <a:prstGeom prst="rect">
              <a:avLst/>
            </a:prstGeom>
            <a:noFill/>
          </p:spPr>
          <p:txBody>
            <a:bodyPr wrap="square" lIns="0" tIns="0" rIns="0" bIns="0" rtlCol="0">
              <a:spAutoFit/>
            </a:bodyPr>
            <a:lstStyle/>
            <a:p>
              <a:pPr algn="ctr"/>
              <a:r>
                <a:rPr lang="en-GB" sz="700"/>
                <a:t>24h</a:t>
              </a:r>
            </a:p>
          </p:txBody>
        </p:sp>
        <p:sp>
          <p:nvSpPr>
            <p:cNvPr id="446" name="Rectangle 445">
              <a:extLst>
                <a:ext uri="{FF2B5EF4-FFF2-40B4-BE49-F238E27FC236}">
                  <a16:creationId xmlns:a16="http://schemas.microsoft.com/office/drawing/2014/main" id="{60F7D2F8-1E7C-425B-B70F-D7B6A4660210}"/>
                </a:ext>
              </a:extLst>
            </p:cNvPr>
            <p:cNvSpPr/>
            <p:nvPr/>
          </p:nvSpPr>
          <p:spPr>
            <a:xfrm>
              <a:off x="7789864" y="5033963"/>
              <a:ext cx="311150" cy="208527"/>
            </a:xfrm>
            <a:prstGeom prst="rect">
              <a:avLst/>
            </a:prstGeom>
            <a:no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7" name="Rectangle 446">
              <a:extLst>
                <a:ext uri="{FF2B5EF4-FFF2-40B4-BE49-F238E27FC236}">
                  <a16:creationId xmlns:a16="http://schemas.microsoft.com/office/drawing/2014/main" id="{EA4591BC-C2A8-47CA-B7C6-61127F773A6C}"/>
                </a:ext>
              </a:extLst>
            </p:cNvPr>
            <p:cNvSpPr/>
            <p:nvPr/>
          </p:nvSpPr>
          <p:spPr>
            <a:xfrm>
              <a:off x="8156576" y="4784725"/>
              <a:ext cx="311150" cy="456519"/>
            </a:xfrm>
            <a:prstGeom prst="rect">
              <a:avLst/>
            </a:prstGeom>
            <a:solidFill>
              <a:schemeClr val="bg2">
                <a:lumMod val="20000"/>
                <a:lumOff val="80000"/>
              </a:schemeClr>
            </a:solid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8" name="Rectangle 447">
              <a:extLst>
                <a:ext uri="{FF2B5EF4-FFF2-40B4-BE49-F238E27FC236}">
                  <a16:creationId xmlns:a16="http://schemas.microsoft.com/office/drawing/2014/main" id="{C729F287-A229-4D8D-BF6E-77AA280D61F7}"/>
                </a:ext>
              </a:extLst>
            </p:cNvPr>
            <p:cNvSpPr/>
            <p:nvPr/>
          </p:nvSpPr>
          <p:spPr>
            <a:xfrm>
              <a:off x="8666164" y="5026820"/>
              <a:ext cx="311150" cy="213290"/>
            </a:xfrm>
            <a:prstGeom prst="rect">
              <a:avLst/>
            </a:prstGeom>
            <a:no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0F5B44C9-5EB5-4B45-B66F-330FC262F802}"/>
                </a:ext>
              </a:extLst>
            </p:cNvPr>
            <p:cNvSpPr/>
            <p:nvPr/>
          </p:nvSpPr>
          <p:spPr>
            <a:xfrm>
              <a:off x="9032876" y="4941094"/>
              <a:ext cx="311150" cy="297769"/>
            </a:xfrm>
            <a:prstGeom prst="rect">
              <a:avLst/>
            </a:prstGeom>
            <a:solidFill>
              <a:schemeClr val="bg2">
                <a:lumMod val="20000"/>
                <a:lumOff val="80000"/>
              </a:schemeClr>
            </a:solidFill>
            <a:ln w="1270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50" name="Group 449">
              <a:extLst>
                <a:ext uri="{FF2B5EF4-FFF2-40B4-BE49-F238E27FC236}">
                  <a16:creationId xmlns:a16="http://schemas.microsoft.com/office/drawing/2014/main" id="{20036566-9EDD-4D71-93C4-ECF72AAAE080}"/>
                </a:ext>
              </a:extLst>
            </p:cNvPr>
            <p:cNvGrpSpPr/>
            <p:nvPr/>
          </p:nvGrpSpPr>
          <p:grpSpPr>
            <a:xfrm>
              <a:off x="8268728" y="4724400"/>
              <a:ext cx="69057" cy="114300"/>
              <a:chOff x="294084" y="4104503"/>
              <a:chExt cx="69057" cy="3526929"/>
            </a:xfrm>
          </p:grpSpPr>
          <p:cxnSp>
            <p:nvCxnSpPr>
              <p:cNvPr id="488" name="Straight Connector 487">
                <a:extLst>
                  <a:ext uri="{FF2B5EF4-FFF2-40B4-BE49-F238E27FC236}">
                    <a16:creationId xmlns:a16="http://schemas.microsoft.com/office/drawing/2014/main" id="{3E8239BB-74A5-4760-8B7A-E0681122296C}"/>
                  </a:ext>
                </a:extLst>
              </p:cNvPr>
              <p:cNvCxnSpPr>
                <a:cxnSpLocks/>
              </p:cNvCxnSpPr>
              <p:nvPr/>
            </p:nvCxnSpPr>
            <p:spPr>
              <a:xfrm>
                <a:off x="328613" y="4105213"/>
                <a:ext cx="0" cy="3526219"/>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6D34642D-AA85-492A-8F8C-7724E8D5FE53}"/>
                  </a:ext>
                </a:extLst>
              </p:cNvPr>
              <p:cNvCxnSpPr/>
              <p:nvPr/>
            </p:nvCxnSpPr>
            <p:spPr>
              <a:xfrm>
                <a:off x="2940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a:extLst>
                <a:ext uri="{FF2B5EF4-FFF2-40B4-BE49-F238E27FC236}">
                  <a16:creationId xmlns:a16="http://schemas.microsoft.com/office/drawing/2014/main" id="{3F630242-EA5E-41F8-8C10-AC0767BC5798}"/>
                </a:ext>
              </a:extLst>
            </p:cNvPr>
            <p:cNvCxnSpPr>
              <a:cxnSpLocks/>
            </p:cNvCxnSpPr>
            <p:nvPr/>
          </p:nvCxnSpPr>
          <p:spPr>
            <a:xfrm>
              <a:off x="8247856" y="4837306"/>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452" name="Group 451">
              <a:extLst>
                <a:ext uri="{FF2B5EF4-FFF2-40B4-BE49-F238E27FC236}">
                  <a16:creationId xmlns:a16="http://schemas.microsoft.com/office/drawing/2014/main" id="{6B1FF7FE-A5C8-4BFE-AAEE-EA0F82C98538}"/>
                </a:ext>
              </a:extLst>
            </p:cNvPr>
            <p:cNvGrpSpPr/>
            <p:nvPr/>
          </p:nvGrpSpPr>
          <p:grpSpPr>
            <a:xfrm>
              <a:off x="9147623" y="4888292"/>
              <a:ext cx="69057" cy="90900"/>
              <a:chOff x="289536" y="4088405"/>
              <a:chExt cx="69057" cy="3543027"/>
            </a:xfrm>
          </p:grpSpPr>
          <p:cxnSp>
            <p:nvCxnSpPr>
              <p:cNvPr id="485" name="Straight Connector 484">
                <a:extLst>
                  <a:ext uri="{FF2B5EF4-FFF2-40B4-BE49-F238E27FC236}">
                    <a16:creationId xmlns:a16="http://schemas.microsoft.com/office/drawing/2014/main" id="{96F59F0D-03A9-45F0-AB54-3CA5A98F90C6}"/>
                  </a:ext>
                </a:extLst>
              </p:cNvPr>
              <p:cNvCxnSpPr>
                <a:cxnSpLocks/>
              </p:cNvCxnSpPr>
              <p:nvPr/>
            </p:nvCxnSpPr>
            <p:spPr>
              <a:xfrm>
                <a:off x="328613" y="4105204"/>
                <a:ext cx="0" cy="3526228"/>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5084CEE5-E15F-452B-83E4-E08609442A62}"/>
                  </a:ext>
                </a:extLst>
              </p:cNvPr>
              <p:cNvCxnSpPr>
                <a:cxnSpLocks/>
              </p:cNvCxnSpPr>
              <p:nvPr/>
            </p:nvCxnSpPr>
            <p:spPr>
              <a:xfrm>
                <a:off x="324065" y="4089107"/>
                <a:ext cx="0" cy="3526228"/>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0C037A3-365F-453D-9C1D-9EF09DA8A9E4}"/>
                  </a:ext>
                </a:extLst>
              </p:cNvPr>
              <p:cNvCxnSpPr/>
              <p:nvPr/>
            </p:nvCxnSpPr>
            <p:spPr>
              <a:xfrm>
                <a:off x="289536" y="4088405"/>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453" name="Straight Connector 452">
              <a:extLst>
                <a:ext uri="{FF2B5EF4-FFF2-40B4-BE49-F238E27FC236}">
                  <a16:creationId xmlns:a16="http://schemas.microsoft.com/office/drawing/2014/main" id="{C7950FB7-701E-4B9C-9231-3E1F3C0C0929}"/>
                </a:ext>
              </a:extLst>
            </p:cNvPr>
            <p:cNvCxnSpPr>
              <a:cxnSpLocks/>
            </p:cNvCxnSpPr>
            <p:nvPr/>
          </p:nvCxnSpPr>
          <p:spPr>
            <a:xfrm>
              <a:off x="9131299" y="4977799"/>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454" name="Group 453">
              <a:extLst>
                <a:ext uri="{FF2B5EF4-FFF2-40B4-BE49-F238E27FC236}">
                  <a16:creationId xmlns:a16="http://schemas.microsoft.com/office/drawing/2014/main" id="{6A331AB9-12C6-452A-BDBE-D2F07B13BEF6}"/>
                </a:ext>
              </a:extLst>
            </p:cNvPr>
            <p:cNvGrpSpPr/>
            <p:nvPr/>
          </p:nvGrpSpPr>
          <p:grpSpPr>
            <a:xfrm>
              <a:off x="7484645" y="3405293"/>
              <a:ext cx="253185" cy="1963332"/>
              <a:chOff x="704848" y="3682600"/>
              <a:chExt cx="163751" cy="1269806"/>
            </a:xfrm>
          </p:grpSpPr>
          <p:sp>
            <p:nvSpPr>
              <p:cNvPr id="474" name="TextBox 473">
                <a:extLst>
                  <a:ext uri="{FF2B5EF4-FFF2-40B4-BE49-F238E27FC236}">
                    <a16:creationId xmlns:a16="http://schemas.microsoft.com/office/drawing/2014/main" id="{4412E5F1-4174-4992-9A7B-FFD76CAB4FC1}"/>
                  </a:ext>
                </a:extLst>
              </p:cNvPr>
              <p:cNvSpPr txBox="1"/>
              <p:nvPr/>
            </p:nvSpPr>
            <p:spPr>
              <a:xfrm>
                <a:off x="704848" y="3682600"/>
                <a:ext cx="104776" cy="79624"/>
              </a:xfrm>
              <a:prstGeom prst="rect">
                <a:avLst/>
              </a:prstGeom>
              <a:noFill/>
            </p:spPr>
            <p:txBody>
              <a:bodyPr wrap="square" lIns="0" tIns="0" rIns="0" bIns="0" rtlCol="0">
                <a:spAutoFit/>
              </a:bodyPr>
              <a:lstStyle/>
              <a:p>
                <a:pPr algn="r"/>
                <a:r>
                  <a:rPr lang="en-GB" sz="800"/>
                  <a:t>8</a:t>
                </a:r>
              </a:p>
            </p:txBody>
          </p:sp>
          <p:sp>
            <p:nvSpPr>
              <p:cNvPr id="475" name="TextBox 474">
                <a:extLst>
                  <a:ext uri="{FF2B5EF4-FFF2-40B4-BE49-F238E27FC236}">
                    <a16:creationId xmlns:a16="http://schemas.microsoft.com/office/drawing/2014/main" id="{018AE8C0-32E2-4BFD-BBF6-F25CF27A4DD5}"/>
                  </a:ext>
                </a:extLst>
              </p:cNvPr>
              <p:cNvSpPr txBox="1"/>
              <p:nvPr/>
            </p:nvSpPr>
            <p:spPr>
              <a:xfrm>
                <a:off x="704848" y="3971959"/>
                <a:ext cx="104776" cy="79624"/>
              </a:xfrm>
              <a:prstGeom prst="rect">
                <a:avLst/>
              </a:prstGeom>
              <a:noFill/>
            </p:spPr>
            <p:txBody>
              <a:bodyPr wrap="square" lIns="0" tIns="0" rIns="0" bIns="0" rtlCol="0">
                <a:spAutoFit/>
              </a:bodyPr>
              <a:lstStyle/>
              <a:p>
                <a:pPr algn="r"/>
                <a:r>
                  <a:rPr lang="en-GB" sz="800"/>
                  <a:t>6</a:t>
                </a:r>
              </a:p>
            </p:txBody>
          </p:sp>
          <p:sp>
            <p:nvSpPr>
              <p:cNvPr id="476" name="TextBox 475">
                <a:extLst>
                  <a:ext uri="{FF2B5EF4-FFF2-40B4-BE49-F238E27FC236}">
                    <a16:creationId xmlns:a16="http://schemas.microsoft.com/office/drawing/2014/main" id="{D8000727-495C-4481-B180-69F55BBE5F59}"/>
                  </a:ext>
                </a:extLst>
              </p:cNvPr>
              <p:cNvSpPr txBox="1"/>
              <p:nvPr/>
            </p:nvSpPr>
            <p:spPr>
              <a:xfrm>
                <a:off x="704848" y="4248838"/>
                <a:ext cx="104776" cy="79624"/>
              </a:xfrm>
              <a:prstGeom prst="rect">
                <a:avLst/>
              </a:prstGeom>
              <a:noFill/>
            </p:spPr>
            <p:txBody>
              <a:bodyPr wrap="square" lIns="0" tIns="0" rIns="0" bIns="0" rtlCol="0">
                <a:spAutoFit/>
              </a:bodyPr>
              <a:lstStyle/>
              <a:p>
                <a:pPr algn="r"/>
                <a:r>
                  <a:rPr lang="en-GB" sz="800"/>
                  <a:t>4</a:t>
                </a:r>
              </a:p>
            </p:txBody>
          </p:sp>
          <p:sp>
            <p:nvSpPr>
              <p:cNvPr id="477" name="TextBox 476">
                <a:extLst>
                  <a:ext uri="{FF2B5EF4-FFF2-40B4-BE49-F238E27FC236}">
                    <a16:creationId xmlns:a16="http://schemas.microsoft.com/office/drawing/2014/main" id="{8753B3BD-26AA-4A16-B1AC-1521BF5EBC2D}"/>
                  </a:ext>
                </a:extLst>
              </p:cNvPr>
              <p:cNvSpPr txBox="1"/>
              <p:nvPr/>
            </p:nvSpPr>
            <p:spPr>
              <a:xfrm>
                <a:off x="704848" y="4541479"/>
                <a:ext cx="104776" cy="123111"/>
              </a:xfrm>
              <a:prstGeom prst="rect">
                <a:avLst/>
              </a:prstGeom>
              <a:noFill/>
            </p:spPr>
            <p:txBody>
              <a:bodyPr wrap="square" lIns="0" tIns="0" rIns="0" bIns="0" rtlCol="0">
                <a:spAutoFit/>
              </a:bodyPr>
              <a:lstStyle/>
              <a:p>
                <a:pPr algn="r"/>
                <a:r>
                  <a:rPr lang="en-GB" sz="800"/>
                  <a:t>2</a:t>
                </a:r>
              </a:p>
            </p:txBody>
          </p:sp>
          <p:grpSp>
            <p:nvGrpSpPr>
              <p:cNvPr id="478" name="Group 477">
                <a:extLst>
                  <a:ext uri="{FF2B5EF4-FFF2-40B4-BE49-F238E27FC236}">
                    <a16:creationId xmlns:a16="http://schemas.microsoft.com/office/drawing/2014/main" id="{9B3ADBAF-C216-4DEB-A089-560A851F2A31}"/>
                  </a:ext>
                </a:extLst>
              </p:cNvPr>
              <p:cNvGrpSpPr/>
              <p:nvPr/>
            </p:nvGrpSpPr>
            <p:grpSpPr>
              <a:xfrm>
                <a:off x="816213" y="3724132"/>
                <a:ext cx="52386" cy="1150287"/>
                <a:chOff x="816213" y="3724132"/>
                <a:chExt cx="52386" cy="1150287"/>
              </a:xfrm>
            </p:grpSpPr>
            <p:cxnSp>
              <p:nvCxnSpPr>
                <p:cNvPr id="480" name="Straight Connector 479">
                  <a:extLst>
                    <a:ext uri="{FF2B5EF4-FFF2-40B4-BE49-F238E27FC236}">
                      <a16:creationId xmlns:a16="http://schemas.microsoft.com/office/drawing/2014/main" id="{CF5ACA54-0B0D-48FE-8B8D-F4C1A7896012}"/>
                    </a:ext>
                  </a:extLst>
                </p:cNvPr>
                <p:cNvCxnSpPr>
                  <a:cxnSpLocks/>
                </p:cNvCxnSpPr>
                <p:nvPr/>
              </p:nvCxnSpPr>
              <p:spPr>
                <a:xfrm>
                  <a:off x="816213" y="37241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BD688CDC-3354-4410-8982-46741A1EC17F}"/>
                    </a:ext>
                  </a:extLst>
                </p:cNvPr>
                <p:cNvCxnSpPr>
                  <a:cxnSpLocks/>
                </p:cNvCxnSpPr>
                <p:nvPr/>
              </p:nvCxnSpPr>
              <p:spPr>
                <a:xfrm>
                  <a:off x="816213" y="4008873"/>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07DF29DE-A750-41E2-8487-536050144AC6}"/>
                    </a:ext>
                  </a:extLst>
                </p:cNvPr>
                <p:cNvCxnSpPr>
                  <a:cxnSpLocks/>
                </p:cNvCxnSpPr>
                <p:nvPr/>
              </p:nvCxnSpPr>
              <p:spPr>
                <a:xfrm>
                  <a:off x="816213" y="42965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2E3437C0-45A0-4A54-B066-775948FD9542}"/>
                    </a:ext>
                  </a:extLst>
                </p:cNvPr>
                <p:cNvCxnSpPr>
                  <a:cxnSpLocks/>
                </p:cNvCxnSpPr>
                <p:nvPr/>
              </p:nvCxnSpPr>
              <p:spPr>
                <a:xfrm>
                  <a:off x="816213" y="4586095"/>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BAE46F08-3444-41C1-928C-5B0245610EA2}"/>
                    </a:ext>
                  </a:extLst>
                </p:cNvPr>
                <p:cNvCxnSpPr>
                  <a:cxnSpLocks/>
                </p:cNvCxnSpPr>
                <p:nvPr/>
              </p:nvCxnSpPr>
              <p:spPr>
                <a:xfrm>
                  <a:off x="816213"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9" name="TextBox 478">
                <a:extLst>
                  <a:ext uri="{FF2B5EF4-FFF2-40B4-BE49-F238E27FC236}">
                    <a16:creationId xmlns:a16="http://schemas.microsoft.com/office/drawing/2014/main" id="{CF773E72-E282-40AD-9993-46442BAD8515}"/>
                  </a:ext>
                </a:extLst>
              </p:cNvPr>
              <p:cNvSpPr txBox="1"/>
              <p:nvPr/>
            </p:nvSpPr>
            <p:spPr>
              <a:xfrm>
                <a:off x="704848" y="4829295"/>
                <a:ext cx="104776" cy="123111"/>
              </a:xfrm>
              <a:prstGeom prst="rect">
                <a:avLst/>
              </a:prstGeom>
              <a:noFill/>
            </p:spPr>
            <p:txBody>
              <a:bodyPr wrap="square" lIns="0" tIns="0" rIns="0" bIns="0" rtlCol="0">
                <a:spAutoFit/>
              </a:bodyPr>
              <a:lstStyle/>
              <a:p>
                <a:pPr algn="r"/>
                <a:r>
                  <a:rPr lang="en-GB" sz="800"/>
                  <a:t>0</a:t>
                </a:r>
              </a:p>
            </p:txBody>
          </p:sp>
        </p:grpSp>
        <p:sp>
          <p:nvSpPr>
            <p:cNvPr id="455" name="TextBox 454">
              <a:extLst>
                <a:ext uri="{FF2B5EF4-FFF2-40B4-BE49-F238E27FC236}">
                  <a16:creationId xmlns:a16="http://schemas.microsoft.com/office/drawing/2014/main" id="{27FE4E8F-264E-4F9F-BC10-B04B55CEEB43}"/>
                </a:ext>
              </a:extLst>
            </p:cNvPr>
            <p:cNvSpPr txBox="1"/>
            <p:nvPr/>
          </p:nvSpPr>
          <p:spPr>
            <a:xfrm rot="16200000">
              <a:off x="6591991" y="4263065"/>
              <a:ext cx="1785672" cy="184218"/>
            </a:xfrm>
            <a:prstGeom prst="rect">
              <a:avLst/>
            </a:prstGeom>
            <a:noFill/>
          </p:spPr>
          <p:txBody>
            <a:bodyPr wrap="square" lIns="0" tIns="0" rIns="0" bIns="0" rtlCol="0">
              <a:spAutoFit/>
            </a:bodyPr>
            <a:lstStyle/>
            <a:p>
              <a:pPr algn="ctr">
                <a:lnSpc>
                  <a:spcPts val="700"/>
                </a:lnSpc>
              </a:pPr>
              <a:r>
                <a:rPr lang="en-GB" sz="800" i="1"/>
                <a:t>TNC</a:t>
              </a:r>
              <a:r>
                <a:rPr lang="en-GB" sz="800"/>
                <a:t> mRNA expression</a:t>
              </a:r>
              <a:br>
                <a:rPr lang="en-GB" sz="800"/>
              </a:br>
              <a:r>
                <a:rPr lang="en-GB" sz="800"/>
                <a:t>(Fold change vs control)</a:t>
              </a:r>
            </a:p>
          </p:txBody>
        </p:sp>
        <p:sp>
          <p:nvSpPr>
            <p:cNvPr id="456" name="TextBox 455">
              <a:extLst>
                <a:ext uri="{FF2B5EF4-FFF2-40B4-BE49-F238E27FC236}">
                  <a16:creationId xmlns:a16="http://schemas.microsoft.com/office/drawing/2014/main" id="{F84D85DB-3266-4C32-BC50-59D3615BBFA6}"/>
                </a:ext>
              </a:extLst>
            </p:cNvPr>
            <p:cNvSpPr txBox="1"/>
            <p:nvPr/>
          </p:nvSpPr>
          <p:spPr>
            <a:xfrm>
              <a:off x="8135772" y="4518376"/>
              <a:ext cx="352222" cy="92333"/>
            </a:xfrm>
            <a:prstGeom prst="rect">
              <a:avLst/>
            </a:prstGeom>
            <a:noFill/>
          </p:spPr>
          <p:txBody>
            <a:bodyPr wrap="square" lIns="0" tIns="0" rIns="0" bIns="0" rtlCol="0">
              <a:spAutoFit/>
            </a:bodyPr>
            <a:lstStyle/>
            <a:p>
              <a:pPr algn="ctr"/>
              <a:r>
                <a:rPr lang="en-GB" sz="600"/>
                <a:t>*</a:t>
              </a:r>
            </a:p>
          </p:txBody>
        </p:sp>
        <p:sp>
          <p:nvSpPr>
            <p:cNvPr id="457" name="Freeform: Shape 456">
              <a:extLst>
                <a:ext uri="{FF2B5EF4-FFF2-40B4-BE49-F238E27FC236}">
                  <a16:creationId xmlns:a16="http://schemas.microsoft.com/office/drawing/2014/main" id="{9D871870-3C3F-402A-9681-FD2227F59214}"/>
                </a:ext>
              </a:extLst>
            </p:cNvPr>
            <p:cNvSpPr/>
            <p:nvPr/>
          </p:nvSpPr>
          <p:spPr>
            <a:xfrm>
              <a:off x="7735009" y="3462341"/>
              <a:ext cx="1689979" cy="1785670"/>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Rectangle 457">
              <a:extLst>
                <a:ext uri="{FF2B5EF4-FFF2-40B4-BE49-F238E27FC236}">
                  <a16:creationId xmlns:a16="http://schemas.microsoft.com/office/drawing/2014/main" id="{D26FD1AA-42B2-42DD-8C85-3A6C0AE1F3C4}"/>
                </a:ext>
              </a:extLst>
            </p:cNvPr>
            <p:cNvSpPr/>
            <p:nvPr/>
          </p:nvSpPr>
          <p:spPr>
            <a:xfrm>
              <a:off x="8874443" y="4998244"/>
              <a:ext cx="45719" cy="5000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9222559E-99BF-4F78-9B5E-043854A3292E}"/>
                </a:ext>
              </a:extLst>
            </p:cNvPr>
            <p:cNvSpPr/>
            <p:nvPr/>
          </p:nvSpPr>
          <p:spPr>
            <a:xfrm>
              <a:off x="7899877" y="5002596"/>
              <a:ext cx="45719" cy="5000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E4CA11A7-6484-48A4-B0C3-07DAA3499E03}"/>
                </a:ext>
              </a:extLst>
            </p:cNvPr>
            <p:cNvSpPr/>
            <p:nvPr/>
          </p:nvSpPr>
          <p:spPr>
            <a:xfrm>
              <a:off x="7954011" y="5002596"/>
              <a:ext cx="47625" cy="4762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7637A958-AEFA-4D0D-9AA6-4E70CA76A725}"/>
                </a:ext>
              </a:extLst>
            </p:cNvPr>
            <p:cNvSpPr/>
            <p:nvPr/>
          </p:nvSpPr>
          <p:spPr>
            <a:xfrm>
              <a:off x="8819198" y="4998244"/>
              <a:ext cx="47625" cy="4762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FE3CC07E-4B57-4069-9CDF-DEBDBF251CF5}"/>
                </a:ext>
              </a:extLst>
            </p:cNvPr>
            <p:cNvSpPr/>
            <p:nvPr/>
          </p:nvSpPr>
          <p:spPr>
            <a:xfrm>
              <a:off x="8286750" y="4810124"/>
              <a:ext cx="47625" cy="47625"/>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A6778EF3-CD20-4DF6-BAB1-E96ADB7AC33A}"/>
                </a:ext>
              </a:extLst>
            </p:cNvPr>
            <p:cNvSpPr/>
            <p:nvPr/>
          </p:nvSpPr>
          <p:spPr>
            <a:xfrm>
              <a:off x="9166225" y="4958554"/>
              <a:ext cx="47625" cy="47625"/>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A25C6607-3B21-4ADA-9FEB-7330CE48B844}"/>
                </a:ext>
              </a:extLst>
            </p:cNvPr>
            <p:cNvSpPr/>
            <p:nvPr/>
          </p:nvSpPr>
          <p:spPr>
            <a:xfrm>
              <a:off x="8287861" y="4863307"/>
              <a:ext cx="45719" cy="5000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Rectangle 464">
              <a:extLst>
                <a:ext uri="{FF2B5EF4-FFF2-40B4-BE49-F238E27FC236}">
                  <a16:creationId xmlns:a16="http://schemas.microsoft.com/office/drawing/2014/main" id="{1672A25C-5757-4ADE-8C1D-D845DFD83890}"/>
                </a:ext>
              </a:extLst>
            </p:cNvPr>
            <p:cNvSpPr/>
            <p:nvPr/>
          </p:nvSpPr>
          <p:spPr>
            <a:xfrm>
              <a:off x="9145111" y="4844257"/>
              <a:ext cx="45719" cy="5000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Isosceles Triangle 465">
              <a:extLst>
                <a:ext uri="{FF2B5EF4-FFF2-40B4-BE49-F238E27FC236}">
                  <a16:creationId xmlns:a16="http://schemas.microsoft.com/office/drawing/2014/main" id="{B5EA6943-6B35-4F71-BAC0-45D655944884}"/>
                </a:ext>
              </a:extLst>
            </p:cNvPr>
            <p:cNvSpPr/>
            <p:nvPr/>
          </p:nvSpPr>
          <p:spPr>
            <a:xfrm>
              <a:off x="8010050" y="5002596"/>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Isosceles Triangle 466">
              <a:extLst>
                <a:ext uri="{FF2B5EF4-FFF2-40B4-BE49-F238E27FC236}">
                  <a16:creationId xmlns:a16="http://schemas.microsoft.com/office/drawing/2014/main" id="{3708B949-3EE5-42EA-A4BC-90626FB884A7}"/>
                </a:ext>
              </a:extLst>
            </p:cNvPr>
            <p:cNvSpPr/>
            <p:nvPr/>
          </p:nvSpPr>
          <p:spPr>
            <a:xfrm flipV="1">
              <a:off x="7845743" y="5002596"/>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Isosceles Triangle 467">
              <a:extLst>
                <a:ext uri="{FF2B5EF4-FFF2-40B4-BE49-F238E27FC236}">
                  <a16:creationId xmlns:a16="http://schemas.microsoft.com/office/drawing/2014/main" id="{0DB24AE2-AE5D-49A1-8899-8054F199C89F}"/>
                </a:ext>
              </a:extLst>
            </p:cNvPr>
            <p:cNvSpPr/>
            <p:nvPr/>
          </p:nvSpPr>
          <p:spPr>
            <a:xfrm flipV="1">
              <a:off x="9184006" y="4821621"/>
              <a:ext cx="45719" cy="50417"/>
            </a:xfrm>
            <a:prstGeom prst="triangl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Isosceles Triangle 468">
              <a:extLst>
                <a:ext uri="{FF2B5EF4-FFF2-40B4-BE49-F238E27FC236}">
                  <a16:creationId xmlns:a16="http://schemas.microsoft.com/office/drawing/2014/main" id="{3D6F23E6-830B-49F8-AEAB-24B2D049ADB1}"/>
                </a:ext>
              </a:extLst>
            </p:cNvPr>
            <p:cNvSpPr/>
            <p:nvPr/>
          </p:nvSpPr>
          <p:spPr>
            <a:xfrm>
              <a:off x="9164956" y="5019265"/>
              <a:ext cx="45719" cy="50417"/>
            </a:xfrm>
            <a:prstGeom prst="triangl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Isosceles Triangle 469">
              <a:extLst>
                <a:ext uri="{FF2B5EF4-FFF2-40B4-BE49-F238E27FC236}">
                  <a16:creationId xmlns:a16="http://schemas.microsoft.com/office/drawing/2014/main" id="{B3CA9035-D0D2-43BB-AE4E-A4DFC8B49E4A}"/>
                </a:ext>
              </a:extLst>
            </p:cNvPr>
            <p:cNvSpPr/>
            <p:nvPr/>
          </p:nvSpPr>
          <p:spPr>
            <a:xfrm>
              <a:off x="8770620" y="4998244"/>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Isosceles Triangle 470">
              <a:extLst>
                <a:ext uri="{FF2B5EF4-FFF2-40B4-BE49-F238E27FC236}">
                  <a16:creationId xmlns:a16="http://schemas.microsoft.com/office/drawing/2014/main" id="{A31C74E9-42F5-42A6-A27A-A78A5FEBCB72}"/>
                </a:ext>
              </a:extLst>
            </p:cNvPr>
            <p:cNvSpPr/>
            <p:nvPr/>
          </p:nvSpPr>
          <p:spPr>
            <a:xfrm flipV="1">
              <a:off x="8719661" y="4998244"/>
              <a:ext cx="45719" cy="50417"/>
            </a:xfrm>
            <a:prstGeom prst="triangl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Isosceles Triangle 471">
              <a:extLst>
                <a:ext uri="{FF2B5EF4-FFF2-40B4-BE49-F238E27FC236}">
                  <a16:creationId xmlns:a16="http://schemas.microsoft.com/office/drawing/2014/main" id="{3B5113E0-FD41-49A3-8216-BEB58AD00838}"/>
                </a:ext>
              </a:extLst>
            </p:cNvPr>
            <p:cNvSpPr/>
            <p:nvPr/>
          </p:nvSpPr>
          <p:spPr>
            <a:xfrm>
              <a:off x="8307706" y="4643027"/>
              <a:ext cx="45719" cy="50417"/>
            </a:xfrm>
            <a:prstGeom prst="triangle">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Isosceles Triangle 472">
              <a:extLst>
                <a:ext uri="{FF2B5EF4-FFF2-40B4-BE49-F238E27FC236}">
                  <a16:creationId xmlns:a16="http://schemas.microsoft.com/office/drawing/2014/main" id="{E7051225-1FBE-4F3E-BFDD-3DD0CFF7FE8B}"/>
                </a:ext>
              </a:extLst>
            </p:cNvPr>
            <p:cNvSpPr/>
            <p:nvPr/>
          </p:nvSpPr>
          <p:spPr>
            <a:xfrm rot="10800000" flipH="1">
              <a:off x="8264844" y="4659697"/>
              <a:ext cx="45719" cy="50417"/>
            </a:xfrm>
            <a:prstGeom prst="triangle">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2" name="Group 491">
            <a:extLst>
              <a:ext uri="{FF2B5EF4-FFF2-40B4-BE49-F238E27FC236}">
                <a16:creationId xmlns:a16="http://schemas.microsoft.com/office/drawing/2014/main" id="{AD110A1B-E371-44AF-956E-DD1CA062678F}"/>
              </a:ext>
            </a:extLst>
          </p:cNvPr>
          <p:cNvGrpSpPr/>
          <p:nvPr/>
        </p:nvGrpSpPr>
        <p:grpSpPr>
          <a:xfrm>
            <a:off x="5287688" y="3347084"/>
            <a:ext cx="2129996" cy="2188003"/>
            <a:chOff x="5378179" y="3410882"/>
            <a:chExt cx="2129996" cy="2188003"/>
          </a:xfrm>
        </p:grpSpPr>
        <p:sp>
          <p:nvSpPr>
            <p:cNvPr id="493" name="Rectangle 492">
              <a:extLst>
                <a:ext uri="{FF2B5EF4-FFF2-40B4-BE49-F238E27FC236}">
                  <a16:creationId xmlns:a16="http://schemas.microsoft.com/office/drawing/2014/main" id="{19DD3788-A09D-42D8-AC5F-057F7FFE6862}"/>
                </a:ext>
              </a:extLst>
            </p:cNvPr>
            <p:cNvSpPr/>
            <p:nvPr/>
          </p:nvSpPr>
          <p:spPr>
            <a:xfrm>
              <a:off x="7167086" y="4779169"/>
              <a:ext cx="45719" cy="500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4" name="Group 493">
              <a:extLst>
                <a:ext uri="{FF2B5EF4-FFF2-40B4-BE49-F238E27FC236}">
                  <a16:creationId xmlns:a16="http://schemas.microsoft.com/office/drawing/2014/main" id="{A3F95AF5-9B49-41ED-98EC-318C0627C6AE}"/>
                </a:ext>
              </a:extLst>
            </p:cNvPr>
            <p:cNvGrpSpPr/>
            <p:nvPr/>
          </p:nvGrpSpPr>
          <p:grpSpPr>
            <a:xfrm>
              <a:off x="5470106" y="3410882"/>
              <a:ext cx="253185" cy="1963332"/>
              <a:chOff x="704848" y="3682600"/>
              <a:chExt cx="163751" cy="1269806"/>
            </a:xfrm>
          </p:grpSpPr>
          <p:sp>
            <p:nvSpPr>
              <p:cNvPr id="534" name="TextBox 533">
                <a:extLst>
                  <a:ext uri="{FF2B5EF4-FFF2-40B4-BE49-F238E27FC236}">
                    <a16:creationId xmlns:a16="http://schemas.microsoft.com/office/drawing/2014/main" id="{C1DDC3B3-A200-4448-B45A-502C0B2F8ED9}"/>
                  </a:ext>
                </a:extLst>
              </p:cNvPr>
              <p:cNvSpPr txBox="1"/>
              <p:nvPr/>
            </p:nvSpPr>
            <p:spPr>
              <a:xfrm>
                <a:off x="704848" y="3682600"/>
                <a:ext cx="104776" cy="79624"/>
              </a:xfrm>
              <a:prstGeom prst="rect">
                <a:avLst/>
              </a:prstGeom>
              <a:noFill/>
            </p:spPr>
            <p:txBody>
              <a:bodyPr wrap="square" lIns="0" tIns="0" rIns="0" bIns="0" rtlCol="0">
                <a:spAutoFit/>
              </a:bodyPr>
              <a:lstStyle/>
              <a:p>
                <a:pPr algn="r"/>
                <a:r>
                  <a:rPr lang="en-GB" sz="800"/>
                  <a:t>8</a:t>
                </a:r>
              </a:p>
            </p:txBody>
          </p:sp>
          <p:sp>
            <p:nvSpPr>
              <p:cNvPr id="535" name="TextBox 534">
                <a:extLst>
                  <a:ext uri="{FF2B5EF4-FFF2-40B4-BE49-F238E27FC236}">
                    <a16:creationId xmlns:a16="http://schemas.microsoft.com/office/drawing/2014/main" id="{CDEDAA49-9EDD-4021-A89C-F64C3B304CB8}"/>
                  </a:ext>
                </a:extLst>
              </p:cNvPr>
              <p:cNvSpPr txBox="1"/>
              <p:nvPr/>
            </p:nvSpPr>
            <p:spPr>
              <a:xfrm>
                <a:off x="704848" y="3971959"/>
                <a:ext cx="104776" cy="79624"/>
              </a:xfrm>
              <a:prstGeom prst="rect">
                <a:avLst/>
              </a:prstGeom>
              <a:noFill/>
            </p:spPr>
            <p:txBody>
              <a:bodyPr wrap="square" lIns="0" tIns="0" rIns="0" bIns="0" rtlCol="0">
                <a:spAutoFit/>
              </a:bodyPr>
              <a:lstStyle/>
              <a:p>
                <a:pPr algn="r"/>
                <a:r>
                  <a:rPr lang="en-GB" sz="800"/>
                  <a:t>6</a:t>
                </a:r>
              </a:p>
            </p:txBody>
          </p:sp>
          <p:sp>
            <p:nvSpPr>
              <p:cNvPr id="536" name="TextBox 535">
                <a:extLst>
                  <a:ext uri="{FF2B5EF4-FFF2-40B4-BE49-F238E27FC236}">
                    <a16:creationId xmlns:a16="http://schemas.microsoft.com/office/drawing/2014/main" id="{E943A7DF-72AC-49EB-855F-F3FCA69E4C0D}"/>
                  </a:ext>
                </a:extLst>
              </p:cNvPr>
              <p:cNvSpPr txBox="1"/>
              <p:nvPr/>
            </p:nvSpPr>
            <p:spPr>
              <a:xfrm>
                <a:off x="704848" y="4248838"/>
                <a:ext cx="104776" cy="79624"/>
              </a:xfrm>
              <a:prstGeom prst="rect">
                <a:avLst/>
              </a:prstGeom>
              <a:noFill/>
            </p:spPr>
            <p:txBody>
              <a:bodyPr wrap="square" lIns="0" tIns="0" rIns="0" bIns="0" rtlCol="0">
                <a:spAutoFit/>
              </a:bodyPr>
              <a:lstStyle/>
              <a:p>
                <a:pPr algn="r"/>
                <a:r>
                  <a:rPr lang="en-GB" sz="800"/>
                  <a:t>4</a:t>
                </a:r>
              </a:p>
            </p:txBody>
          </p:sp>
          <p:sp>
            <p:nvSpPr>
              <p:cNvPr id="537" name="TextBox 536">
                <a:extLst>
                  <a:ext uri="{FF2B5EF4-FFF2-40B4-BE49-F238E27FC236}">
                    <a16:creationId xmlns:a16="http://schemas.microsoft.com/office/drawing/2014/main" id="{B4B3DCC4-4CC4-4774-81CE-450A79E30DF8}"/>
                  </a:ext>
                </a:extLst>
              </p:cNvPr>
              <p:cNvSpPr txBox="1"/>
              <p:nvPr/>
            </p:nvSpPr>
            <p:spPr>
              <a:xfrm>
                <a:off x="704848" y="4541479"/>
                <a:ext cx="104776" cy="123111"/>
              </a:xfrm>
              <a:prstGeom prst="rect">
                <a:avLst/>
              </a:prstGeom>
              <a:noFill/>
            </p:spPr>
            <p:txBody>
              <a:bodyPr wrap="square" lIns="0" tIns="0" rIns="0" bIns="0" rtlCol="0">
                <a:spAutoFit/>
              </a:bodyPr>
              <a:lstStyle/>
              <a:p>
                <a:pPr algn="r"/>
                <a:r>
                  <a:rPr lang="en-GB" sz="800"/>
                  <a:t>2</a:t>
                </a:r>
              </a:p>
            </p:txBody>
          </p:sp>
          <p:grpSp>
            <p:nvGrpSpPr>
              <p:cNvPr id="538" name="Group 537">
                <a:extLst>
                  <a:ext uri="{FF2B5EF4-FFF2-40B4-BE49-F238E27FC236}">
                    <a16:creationId xmlns:a16="http://schemas.microsoft.com/office/drawing/2014/main" id="{6716AA7D-4E4D-4590-8222-944FDE9B5125}"/>
                  </a:ext>
                </a:extLst>
              </p:cNvPr>
              <p:cNvGrpSpPr/>
              <p:nvPr/>
            </p:nvGrpSpPr>
            <p:grpSpPr>
              <a:xfrm>
                <a:off x="816213" y="3724132"/>
                <a:ext cx="52386" cy="1150287"/>
                <a:chOff x="816213" y="3724132"/>
                <a:chExt cx="52386" cy="1150287"/>
              </a:xfrm>
            </p:grpSpPr>
            <p:cxnSp>
              <p:nvCxnSpPr>
                <p:cNvPr id="540" name="Straight Connector 539">
                  <a:extLst>
                    <a:ext uri="{FF2B5EF4-FFF2-40B4-BE49-F238E27FC236}">
                      <a16:creationId xmlns:a16="http://schemas.microsoft.com/office/drawing/2014/main" id="{1DA5398D-76B8-4A16-A2E1-006D22B8B0F7}"/>
                    </a:ext>
                  </a:extLst>
                </p:cNvPr>
                <p:cNvCxnSpPr>
                  <a:cxnSpLocks/>
                </p:cNvCxnSpPr>
                <p:nvPr/>
              </p:nvCxnSpPr>
              <p:spPr>
                <a:xfrm>
                  <a:off x="816213" y="37241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39EA4D20-4D29-4977-B9A3-96EFBA211F9C}"/>
                    </a:ext>
                  </a:extLst>
                </p:cNvPr>
                <p:cNvCxnSpPr>
                  <a:cxnSpLocks/>
                </p:cNvCxnSpPr>
                <p:nvPr/>
              </p:nvCxnSpPr>
              <p:spPr>
                <a:xfrm>
                  <a:off x="816213" y="4008873"/>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AF8BA68A-9F91-4BB8-BFAB-8893B3BB63DF}"/>
                    </a:ext>
                  </a:extLst>
                </p:cNvPr>
                <p:cNvCxnSpPr>
                  <a:cxnSpLocks/>
                </p:cNvCxnSpPr>
                <p:nvPr/>
              </p:nvCxnSpPr>
              <p:spPr>
                <a:xfrm>
                  <a:off x="816213" y="42965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3C9B89B4-26CE-4264-B3AF-2FDB52F80254}"/>
                    </a:ext>
                  </a:extLst>
                </p:cNvPr>
                <p:cNvCxnSpPr>
                  <a:cxnSpLocks/>
                </p:cNvCxnSpPr>
                <p:nvPr/>
              </p:nvCxnSpPr>
              <p:spPr>
                <a:xfrm>
                  <a:off x="816213" y="4586095"/>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A5B89678-AEBB-4164-8C7A-791E76F2CEA9}"/>
                    </a:ext>
                  </a:extLst>
                </p:cNvPr>
                <p:cNvCxnSpPr>
                  <a:cxnSpLocks/>
                </p:cNvCxnSpPr>
                <p:nvPr/>
              </p:nvCxnSpPr>
              <p:spPr>
                <a:xfrm>
                  <a:off x="816213"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9" name="TextBox 538">
                <a:extLst>
                  <a:ext uri="{FF2B5EF4-FFF2-40B4-BE49-F238E27FC236}">
                    <a16:creationId xmlns:a16="http://schemas.microsoft.com/office/drawing/2014/main" id="{3369966A-B92E-4B38-B73D-28D82EC0A898}"/>
                  </a:ext>
                </a:extLst>
              </p:cNvPr>
              <p:cNvSpPr txBox="1"/>
              <p:nvPr/>
            </p:nvSpPr>
            <p:spPr>
              <a:xfrm>
                <a:off x="704848" y="4829295"/>
                <a:ext cx="104776" cy="123111"/>
              </a:xfrm>
              <a:prstGeom prst="rect">
                <a:avLst/>
              </a:prstGeom>
              <a:noFill/>
            </p:spPr>
            <p:txBody>
              <a:bodyPr wrap="square" lIns="0" tIns="0" rIns="0" bIns="0" rtlCol="0">
                <a:spAutoFit/>
              </a:bodyPr>
              <a:lstStyle/>
              <a:p>
                <a:pPr algn="r"/>
                <a:r>
                  <a:rPr lang="en-GB" sz="800"/>
                  <a:t>0</a:t>
                </a:r>
              </a:p>
            </p:txBody>
          </p:sp>
        </p:grpSp>
        <p:sp>
          <p:nvSpPr>
            <p:cNvPr id="495" name="Rectangle 494">
              <a:extLst>
                <a:ext uri="{FF2B5EF4-FFF2-40B4-BE49-F238E27FC236}">
                  <a16:creationId xmlns:a16="http://schemas.microsoft.com/office/drawing/2014/main" id="{3580A70C-36CA-4CF4-9DAA-69171A5250C8}"/>
                </a:ext>
              </a:extLst>
            </p:cNvPr>
            <p:cNvSpPr/>
            <p:nvPr/>
          </p:nvSpPr>
          <p:spPr>
            <a:xfrm>
              <a:off x="5778500" y="5023755"/>
              <a:ext cx="311150" cy="229847"/>
            </a:xfrm>
            <a:prstGeom prst="rect">
              <a:avLst/>
            </a:prstGeom>
            <a:no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6" name="TextBox 495">
              <a:extLst>
                <a:ext uri="{FF2B5EF4-FFF2-40B4-BE49-F238E27FC236}">
                  <a16:creationId xmlns:a16="http://schemas.microsoft.com/office/drawing/2014/main" id="{3FE22FCB-3DDF-499D-B0C8-A7D99018A2AE}"/>
                </a:ext>
              </a:extLst>
            </p:cNvPr>
            <p:cNvSpPr txBox="1"/>
            <p:nvPr/>
          </p:nvSpPr>
          <p:spPr>
            <a:xfrm>
              <a:off x="5651182" y="5294313"/>
              <a:ext cx="503178" cy="107722"/>
            </a:xfrm>
            <a:prstGeom prst="rect">
              <a:avLst/>
            </a:prstGeom>
            <a:noFill/>
          </p:spPr>
          <p:txBody>
            <a:bodyPr wrap="square" lIns="0" tIns="0" rIns="0" bIns="0" rtlCol="0">
              <a:spAutoFit/>
            </a:bodyPr>
            <a:lstStyle/>
            <a:p>
              <a:pPr algn="ctr"/>
              <a:r>
                <a:rPr lang="en-GB" sz="700"/>
                <a:t>Control</a:t>
              </a:r>
            </a:p>
          </p:txBody>
        </p:sp>
        <p:sp>
          <p:nvSpPr>
            <p:cNvPr id="498" name="TextBox 497">
              <a:extLst>
                <a:ext uri="{FF2B5EF4-FFF2-40B4-BE49-F238E27FC236}">
                  <a16:creationId xmlns:a16="http://schemas.microsoft.com/office/drawing/2014/main" id="{6253D750-D7A8-416A-96C5-CCEB92CC8BCC}"/>
                </a:ext>
              </a:extLst>
            </p:cNvPr>
            <p:cNvSpPr txBox="1"/>
            <p:nvPr/>
          </p:nvSpPr>
          <p:spPr>
            <a:xfrm>
              <a:off x="6121235" y="3595277"/>
              <a:ext cx="352222" cy="92333"/>
            </a:xfrm>
            <a:prstGeom prst="rect">
              <a:avLst/>
            </a:prstGeom>
            <a:noFill/>
          </p:spPr>
          <p:txBody>
            <a:bodyPr wrap="square" lIns="0" tIns="0" rIns="0" bIns="0" rtlCol="0">
              <a:spAutoFit/>
            </a:bodyPr>
            <a:lstStyle/>
            <a:p>
              <a:pPr algn="ctr"/>
              <a:r>
                <a:rPr lang="en-GB" sz="600"/>
                <a:t>**</a:t>
              </a:r>
            </a:p>
          </p:txBody>
        </p:sp>
        <p:sp>
          <p:nvSpPr>
            <p:cNvPr id="499" name="TextBox 498">
              <a:extLst>
                <a:ext uri="{FF2B5EF4-FFF2-40B4-BE49-F238E27FC236}">
                  <a16:creationId xmlns:a16="http://schemas.microsoft.com/office/drawing/2014/main" id="{B1F3D517-FC20-457A-B92C-E4101B061093}"/>
                </a:ext>
              </a:extLst>
            </p:cNvPr>
            <p:cNvSpPr txBox="1"/>
            <p:nvPr/>
          </p:nvSpPr>
          <p:spPr>
            <a:xfrm rot="16200000">
              <a:off x="4577452" y="4268654"/>
              <a:ext cx="1785672" cy="184218"/>
            </a:xfrm>
            <a:prstGeom prst="rect">
              <a:avLst/>
            </a:prstGeom>
            <a:noFill/>
          </p:spPr>
          <p:txBody>
            <a:bodyPr wrap="square" lIns="0" tIns="0" rIns="0" bIns="0" rtlCol="0">
              <a:spAutoFit/>
            </a:bodyPr>
            <a:lstStyle/>
            <a:p>
              <a:pPr algn="ctr">
                <a:lnSpc>
                  <a:spcPts val="700"/>
                </a:lnSpc>
              </a:pPr>
              <a:r>
                <a:rPr lang="en-GB" sz="800" i="1"/>
                <a:t>TNC</a:t>
              </a:r>
              <a:r>
                <a:rPr lang="en-GB" sz="800"/>
                <a:t> mRNA expression</a:t>
              </a:r>
              <a:br>
                <a:rPr lang="en-GB" sz="800"/>
              </a:br>
              <a:r>
                <a:rPr lang="en-GB" sz="800"/>
                <a:t>(Fold change vs control)</a:t>
              </a:r>
            </a:p>
          </p:txBody>
        </p:sp>
        <p:sp>
          <p:nvSpPr>
            <p:cNvPr id="500" name="TextBox 499">
              <a:extLst>
                <a:ext uri="{FF2B5EF4-FFF2-40B4-BE49-F238E27FC236}">
                  <a16:creationId xmlns:a16="http://schemas.microsoft.com/office/drawing/2014/main" id="{8084C4F8-8482-4A09-B96A-F72C649B114C}"/>
                </a:ext>
              </a:extLst>
            </p:cNvPr>
            <p:cNvSpPr txBox="1"/>
            <p:nvPr/>
          </p:nvSpPr>
          <p:spPr>
            <a:xfrm>
              <a:off x="7007060" y="3952465"/>
              <a:ext cx="352222" cy="92333"/>
            </a:xfrm>
            <a:prstGeom prst="rect">
              <a:avLst/>
            </a:prstGeom>
            <a:noFill/>
          </p:spPr>
          <p:txBody>
            <a:bodyPr wrap="square" lIns="0" tIns="0" rIns="0" bIns="0" rtlCol="0">
              <a:spAutoFit/>
            </a:bodyPr>
            <a:lstStyle/>
            <a:p>
              <a:pPr algn="ctr"/>
              <a:r>
                <a:rPr lang="en-GB" sz="600"/>
                <a:t>*</a:t>
              </a:r>
            </a:p>
          </p:txBody>
        </p:sp>
        <p:sp>
          <p:nvSpPr>
            <p:cNvPr id="501" name="Rectangle 500">
              <a:extLst>
                <a:ext uri="{FF2B5EF4-FFF2-40B4-BE49-F238E27FC236}">
                  <a16:creationId xmlns:a16="http://schemas.microsoft.com/office/drawing/2014/main" id="{8FB9A849-DD69-4A1A-94E7-BA4BF19D76C7}"/>
                </a:ext>
              </a:extLst>
            </p:cNvPr>
            <p:cNvSpPr/>
            <p:nvPr/>
          </p:nvSpPr>
          <p:spPr>
            <a:xfrm>
              <a:off x="6143625" y="4395105"/>
              <a:ext cx="311150" cy="852147"/>
            </a:xfrm>
            <a:prstGeom prst="rect">
              <a:avLst/>
            </a:prstGeom>
            <a:solidFill>
              <a:schemeClr val="tx2">
                <a:lumMod val="20000"/>
                <a:lumOff val="8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2" name="Rectangle 501">
              <a:extLst>
                <a:ext uri="{FF2B5EF4-FFF2-40B4-BE49-F238E27FC236}">
                  <a16:creationId xmlns:a16="http://schemas.microsoft.com/office/drawing/2014/main" id="{A9F3DA0D-F78B-43A5-A381-885DADCE996E}"/>
                </a:ext>
              </a:extLst>
            </p:cNvPr>
            <p:cNvSpPr/>
            <p:nvPr/>
          </p:nvSpPr>
          <p:spPr>
            <a:xfrm>
              <a:off x="6665913" y="5023755"/>
              <a:ext cx="311150" cy="223497"/>
            </a:xfrm>
            <a:prstGeom prst="rect">
              <a:avLst/>
            </a:prstGeom>
            <a:no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3" name="Rectangle 502">
              <a:extLst>
                <a:ext uri="{FF2B5EF4-FFF2-40B4-BE49-F238E27FC236}">
                  <a16:creationId xmlns:a16="http://schemas.microsoft.com/office/drawing/2014/main" id="{985FC113-EDB5-4F5E-9936-23BD20FFFA86}"/>
                </a:ext>
              </a:extLst>
            </p:cNvPr>
            <p:cNvSpPr/>
            <p:nvPr/>
          </p:nvSpPr>
          <p:spPr>
            <a:xfrm>
              <a:off x="7032625" y="4604655"/>
              <a:ext cx="311150" cy="641351"/>
            </a:xfrm>
            <a:prstGeom prst="rect">
              <a:avLst/>
            </a:prstGeom>
            <a:solidFill>
              <a:schemeClr val="tx2">
                <a:lumMod val="20000"/>
                <a:lumOff val="8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D1803F94-662D-421F-BF91-F88B10B63545}"/>
                </a:ext>
              </a:extLst>
            </p:cNvPr>
            <p:cNvSpPr/>
            <p:nvPr/>
          </p:nvSpPr>
          <p:spPr>
            <a:xfrm>
              <a:off x="5720470" y="3467930"/>
              <a:ext cx="1689979" cy="1785670"/>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TextBox 504">
              <a:extLst>
                <a:ext uri="{FF2B5EF4-FFF2-40B4-BE49-F238E27FC236}">
                  <a16:creationId xmlns:a16="http://schemas.microsoft.com/office/drawing/2014/main" id="{60F8460C-337C-4ABF-A1A2-EA5D0FFABB51}"/>
                </a:ext>
              </a:extLst>
            </p:cNvPr>
            <p:cNvSpPr txBox="1"/>
            <p:nvPr/>
          </p:nvSpPr>
          <p:spPr>
            <a:xfrm>
              <a:off x="6050765" y="5294313"/>
              <a:ext cx="554137" cy="107722"/>
            </a:xfrm>
            <a:prstGeom prst="rect">
              <a:avLst/>
            </a:prstGeom>
            <a:noFill/>
          </p:spPr>
          <p:txBody>
            <a:bodyPr wrap="square" lIns="0" tIns="0" rIns="0" bIns="0" rtlCol="0">
              <a:spAutoFit/>
            </a:bodyPr>
            <a:lstStyle/>
            <a:p>
              <a:pPr algn="ctr"/>
              <a:r>
                <a:rPr lang="en-GB" sz="700"/>
                <a:t>Compression</a:t>
              </a:r>
            </a:p>
          </p:txBody>
        </p:sp>
        <p:cxnSp>
          <p:nvCxnSpPr>
            <p:cNvPr id="506" name="Straight Connector 505">
              <a:extLst>
                <a:ext uri="{FF2B5EF4-FFF2-40B4-BE49-F238E27FC236}">
                  <a16:creationId xmlns:a16="http://schemas.microsoft.com/office/drawing/2014/main" id="{B1FEFE30-BE5C-49B5-BC0B-6AF687BF760D}"/>
                </a:ext>
              </a:extLst>
            </p:cNvPr>
            <p:cNvCxnSpPr/>
            <p:nvPr/>
          </p:nvCxnSpPr>
          <p:spPr>
            <a:xfrm>
              <a:off x="5813425" y="5422900"/>
              <a:ext cx="73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7" name="TextBox 506">
              <a:extLst>
                <a:ext uri="{FF2B5EF4-FFF2-40B4-BE49-F238E27FC236}">
                  <a16:creationId xmlns:a16="http://schemas.microsoft.com/office/drawing/2014/main" id="{E38B1DF1-671F-495C-9CF8-857FC7DE172D}"/>
                </a:ext>
              </a:extLst>
            </p:cNvPr>
            <p:cNvSpPr txBox="1"/>
            <p:nvPr/>
          </p:nvSpPr>
          <p:spPr>
            <a:xfrm>
              <a:off x="5807076" y="5491163"/>
              <a:ext cx="742950" cy="107722"/>
            </a:xfrm>
            <a:prstGeom prst="rect">
              <a:avLst/>
            </a:prstGeom>
            <a:noFill/>
          </p:spPr>
          <p:txBody>
            <a:bodyPr wrap="square" lIns="0" tIns="0" rIns="0" bIns="0" rtlCol="0">
              <a:spAutoFit/>
            </a:bodyPr>
            <a:lstStyle/>
            <a:p>
              <a:pPr algn="ctr"/>
              <a:r>
                <a:rPr lang="en-GB" sz="700"/>
                <a:t>3h</a:t>
              </a:r>
            </a:p>
          </p:txBody>
        </p:sp>
        <p:sp>
          <p:nvSpPr>
            <p:cNvPr id="508" name="TextBox 507">
              <a:extLst>
                <a:ext uri="{FF2B5EF4-FFF2-40B4-BE49-F238E27FC236}">
                  <a16:creationId xmlns:a16="http://schemas.microsoft.com/office/drawing/2014/main" id="{84AFA34E-A4CF-48FD-9406-A6C4196A04FA}"/>
                </a:ext>
              </a:extLst>
            </p:cNvPr>
            <p:cNvSpPr txBox="1"/>
            <p:nvPr/>
          </p:nvSpPr>
          <p:spPr>
            <a:xfrm>
              <a:off x="6537677" y="5294313"/>
              <a:ext cx="503178" cy="107722"/>
            </a:xfrm>
            <a:prstGeom prst="rect">
              <a:avLst/>
            </a:prstGeom>
            <a:noFill/>
          </p:spPr>
          <p:txBody>
            <a:bodyPr wrap="square" lIns="0" tIns="0" rIns="0" bIns="0" rtlCol="0">
              <a:spAutoFit/>
            </a:bodyPr>
            <a:lstStyle/>
            <a:p>
              <a:pPr algn="ctr"/>
              <a:r>
                <a:rPr lang="en-GB" sz="700"/>
                <a:t>Control</a:t>
              </a:r>
            </a:p>
          </p:txBody>
        </p:sp>
        <p:sp>
          <p:nvSpPr>
            <p:cNvPr id="509" name="TextBox 508">
              <a:extLst>
                <a:ext uri="{FF2B5EF4-FFF2-40B4-BE49-F238E27FC236}">
                  <a16:creationId xmlns:a16="http://schemas.microsoft.com/office/drawing/2014/main" id="{0BA46D6E-AA19-4B75-9225-83326DE44C01}"/>
                </a:ext>
              </a:extLst>
            </p:cNvPr>
            <p:cNvSpPr txBox="1"/>
            <p:nvPr/>
          </p:nvSpPr>
          <p:spPr>
            <a:xfrm>
              <a:off x="6954038" y="5294313"/>
              <a:ext cx="554137" cy="107722"/>
            </a:xfrm>
            <a:prstGeom prst="rect">
              <a:avLst/>
            </a:prstGeom>
            <a:noFill/>
          </p:spPr>
          <p:txBody>
            <a:bodyPr wrap="square" lIns="0" tIns="0" rIns="0" bIns="0" rtlCol="0">
              <a:spAutoFit/>
            </a:bodyPr>
            <a:lstStyle/>
            <a:p>
              <a:pPr algn="ctr"/>
              <a:r>
                <a:rPr lang="en-GB" sz="700"/>
                <a:t>Compression</a:t>
              </a:r>
            </a:p>
          </p:txBody>
        </p:sp>
        <p:cxnSp>
          <p:nvCxnSpPr>
            <p:cNvPr id="510" name="Straight Connector 509">
              <a:extLst>
                <a:ext uri="{FF2B5EF4-FFF2-40B4-BE49-F238E27FC236}">
                  <a16:creationId xmlns:a16="http://schemas.microsoft.com/office/drawing/2014/main" id="{D35C2093-0193-4A6B-B3C9-7A97581AF8F8}"/>
                </a:ext>
              </a:extLst>
            </p:cNvPr>
            <p:cNvCxnSpPr/>
            <p:nvPr/>
          </p:nvCxnSpPr>
          <p:spPr>
            <a:xfrm>
              <a:off x="6657975" y="5422900"/>
              <a:ext cx="73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TextBox 510">
              <a:extLst>
                <a:ext uri="{FF2B5EF4-FFF2-40B4-BE49-F238E27FC236}">
                  <a16:creationId xmlns:a16="http://schemas.microsoft.com/office/drawing/2014/main" id="{3200F1D8-F353-49E3-890F-96E44544F12E}"/>
                </a:ext>
              </a:extLst>
            </p:cNvPr>
            <p:cNvSpPr txBox="1"/>
            <p:nvPr/>
          </p:nvSpPr>
          <p:spPr>
            <a:xfrm>
              <a:off x="6651626" y="5487988"/>
              <a:ext cx="742950" cy="107722"/>
            </a:xfrm>
            <a:prstGeom prst="rect">
              <a:avLst/>
            </a:prstGeom>
            <a:noFill/>
          </p:spPr>
          <p:txBody>
            <a:bodyPr wrap="square" lIns="0" tIns="0" rIns="0" bIns="0" rtlCol="0">
              <a:spAutoFit/>
            </a:bodyPr>
            <a:lstStyle/>
            <a:p>
              <a:pPr algn="ctr"/>
              <a:r>
                <a:rPr lang="en-GB" sz="700"/>
                <a:t>24h</a:t>
              </a:r>
            </a:p>
          </p:txBody>
        </p:sp>
        <p:cxnSp>
          <p:nvCxnSpPr>
            <p:cNvPr id="512" name="Straight Connector 511">
              <a:extLst>
                <a:ext uri="{FF2B5EF4-FFF2-40B4-BE49-F238E27FC236}">
                  <a16:creationId xmlns:a16="http://schemas.microsoft.com/office/drawing/2014/main" id="{F9C0B8D6-ED48-4875-98D5-224EDC07BFBA}"/>
                </a:ext>
              </a:extLst>
            </p:cNvPr>
            <p:cNvCxnSpPr/>
            <p:nvPr/>
          </p:nvCxnSpPr>
          <p:spPr>
            <a:xfrm>
              <a:off x="6240463" y="4618231"/>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nvGrpSpPr>
            <p:cNvPr id="513" name="Group 512">
              <a:extLst>
                <a:ext uri="{FF2B5EF4-FFF2-40B4-BE49-F238E27FC236}">
                  <a16:creationId xmlns:a16="http://schemas.microsoft.com/office/drawing/2014/main" id="{F483C5E8-D1F8-4D30-B668-17FDA2DC9558}"/>
                </a:ext>
              </a:extLst>
            </p:cNvPr>
            <p:cNvGrpSpPr/>
            <p:nvPr/>
          </p:nvGrpSpPr>
          <p:grpSpPr>
            <a:xfrm>
              <a:off x="7151922" y="4400550"/>
              <a:ext cx="69057" cy="395288"/>
              <a:chOff x="294084" y="4104503"/>
              <a:chExt cx="69057" cy="3526929"/>
            </a:xfrm>
          </p:grpSpPr>
          <p:cxnSp>
            <p:nvCxnSpPr>
              <p:cNvPr id="530" name="Straight Connector 529">
                <a:extLst>
                  <a:ext uri="{FF2B5EF4-FFF2-40B4-BE49-F238E27FC236}">
                    <a16:creationId xmlns:a16="http://schemas.microsoft.com/office/drawing/2014/main" id="{DBB70DDC-89FA-43AC-955F-8B71AD2B0FC6}"/>
                  </a:ext>
                </a:extLst>
              </p:cNvPr>
              <p:cNvCxnSpPr>
                <a:cxnSpLocks/>
              </p:cNvCxnSpPr>
              <p:nvPr/>
            </p:nvCxnSpPr>
            <p:spPr>
              <a:xfrm>
                <a:off x="328613" y="4105199"/>
                <a:ext cx="0" cy="3526233"/>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33024B4B-A734-4519-9628-F15D37C77137}"/>
                  </a:ext>
                </a:extLst>
              </p:cNvPr>
              <p:cNvCxnSpPr/>
              <p:nvPr/>
            </p:nvCxnSpPr>
            <p:spPr>
              <a:xfrm>
                <a:off x="2940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cxnSp>
          <p:nvCxnSpPr>
            <p:cNvPr id="514" name="Straight Connector 513">
              <a:extLst>
                <a:ext uri="{FF2B5EF4-FFF2-40B4-BE49-F238E27FC236}">
                  <a16:creationId xmlns:a16="http://schemas.microsoft.com/office/drawing/2014/main" id="{69A16262-BAEC-4232-BA86-952D663A8C12}"/>
                </a:ext>
              </a:extLst>
            </p:cNvPr>
            <p:cNvCxnSpPr>
              <a:cxnSpLocks/>
            </p:cNvCxnSpPr>
            <p:nvPr/>
          </p:nvCxnSpPr>
          <p:spPr>
            <a:xfrm>
              <a:off x="7131050" y="4794444"/>
              <a:ext cx="106773"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sp>
          <p:nvSpPr>
            <p:cNvPr id="515" name="Rectangle 514">
              <a:extLst>
                <a:ext uri="{FF2B5EF4-FFF2-40B4-BE49-F238E27FC236}">
                  <a16:creationId xmlns:a16="http://schemas.microsoft.com/office/drawing/2014/main" id="{7B71025A-1AED-49C5-B38B-63BBFE8A1BCB}"/>
                </a:ext>
              </a:extLst>
            </p:cNvPr>
            <p:cNvSpPr/>
            <p:nvPr/>
          </p:nvSpPr>
          <p:spPr>
            <a:xfrm>
              <a:off x="6714650" y="4998244"/>
              <a:ext cx="45719" cy="500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Rectangle 515">
              <a:extLst>
                <a:ext uri="{FF2B5EF4-FFF2-40B4-BE49-F238E27FC236}">
                  <a16:creationId xmlns:a16="http://schemas.microsoft.com/office/drawing/2014/main" id="{33CF8CA9-A61A-4922-9B6E-BB52F47867CF}"/>
                </a:ext>
              </a:extLst>
            </p:cNvPr>
            <p:cNvSpPr/>
            <p:nvPr/>
          </p:nvSpPr>
          <p:spPr>
            <a:xfrm>
              <a:off x="5987574" y="4995069"/>
              <a:ext cx="45719" cy="5000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a:extLst>
                <a:ext uri="{FF2B5EF4-FFF2-40B4-BE49-F238E27FC236}">
                  <a16:creationId xmlns:a16="http://schemas.microsoft.com/office/drawing/2014/main" id="{A8AD373D-D093-48FA-BFC3-5729B9D6393B}"/>
                </a:ext>
              </a:extLst>
            </p:cNvPr>
            <p:cNvSpPr/>
            <p:nvPr/>
          </p:nvSpPr>
          <p:spPr>
            <a:xfrm>
              <a:off x="6280150" y="3705224"/>
              <a:ext cx="47625" cy="4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Oval 517">
              <a:extLst>
                <a:ext uri="{FF2B5EF4-FFF2-40B4-BE49-F238E27FC236}">
                  <a16:creationId xmlns:a16="http://schemas.microsoft.com/office/drawing/2014/main" id="{82F5C998-9E20-4B9A-8831-E88333E88FED}"/>
                </a:ext>
              </a:extLst>
            </p:cNvPr>
            <p:cNvSpPr/>
            <p:nvPr/>
          </p:nvSpPr>
          <p:spPr>
            <a:xfrm>
              <a:off x="7162800" y="4079874"/>
              <a:ext cx="47625" cy="4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a:extLst>
                <a:ext uri="{FF2B5EF4-FFF2-40B4-BE49-F238E27FC236}">
                  <a16:creationId xmlns:a16="http://schemas.microsoft.com/office/drawing/2014/main" id="{D85CEF2B-0907-4D09-B085-AD20E33FF3FF}"/>
                </a:ext>
              </a:extLst>
            </p:cNvPr>
            <p:cNvSpPr/>
            <p:nvPr/>
          </p:nvSpPr>
          <p:spPr>
            <a:xfrm>
              <a:off x="5885074" y="4994274"/>
              <a:ext cx="47625" cy="4762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a:extLst>
                <a:ext uri="{FF2B5EF4-FFF2-40B4-BE49-F238E27FC236}">
                  <a16:creationId xmlns:a16="http://schemas.microsoft.com/office/drawing/2014/main" id="{A500760C-2F2A-4C06-9832-8A46F6CE867B}"/>
                </a:ext>
              </a:extLst>
            </p:cNvPr>
            <p:cNvSpPr/>
            <p:nvPr/>
          </p:nvSpPr>
          <p:spPr>
            <a:xfrm>
              <a:off x="6763227" y="5000624"/>
              <a:ext cx="47625" cy="4762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Rectangle 520">
              <a:extLst>
                <a:ext uri="{FF2B5EF4-FFF2-40B4-BE49-F238E27FC236}">
                  <a16:creationId xmlns:a16="http://schemas.microsoft.com/office/drawing/2014/main" id="{EB7FCC99-3087-4B93-9F63-C120AE7A882B}"/>
                </a:ext>
              </a:extLst>
            </p:cNvPr>
            <p:cNvSpPr/>
            <p:nvPr/>
          </p:nvSpPr>
          <p:spPr>
            <a:xfrm>
              <a:off x="7167086" y="4450557"/>
              <a:ext cx="45719" cy="500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Rectangle 521">
              <a:extLst>
                <a:ext uri="{FF2B5EF4-FFF2-40B4-BE49-F238E27FC236}">
                  <a16:creationId xmlns:a16="http://schemas.microsoft.com/office/drawing/2014/main" id="{7CBE7160-FA80-4BBF-915C-2BA624EBB705}"/>
                </a:ext>
              </a:extLst>
            </p:cNvPr>
            <p:cNvSpPr/>
            <p:nvPr/>
          </p:nvSpPr>
          <p:spPr>
            <a:xfrm>
              <a:off x="6278086" y="4590257"/>
              <a:ext cx="45719" cy="500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Isosceles Triangle 522">
              <a:extLst>
                <a:ext uri="{FF2B5EF4-FFF2-40B4-BE49-F238E27FC236}">
                  <a16:creationId xmlns:a16="http://schemas.microsoft.com/office/drawing/2014/main" id="{A21FE111-41E7-467C-B877-0DCD070B7B4B}"/>
                </a:ext>
              </a:extLst>
            </p:cNvPr>
            <p:cNvSpPr/>
            <p:nvPr/>
          </p:nvSpPr>
          <p:spPr>
            <a:xfrm>
              <a:off x="5936086" y="4993071"/>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Isosceles Triangle 523">
              <a:extLst>
                <a:ext uri="{FF2B5EF4-FFF2-40B4-BE49-F238E27FC236}">
                  <a16:creationId xmlns:a16="http://schemas.microsoft.com/office/drawing/2014/main" id="{F3C05831-B6AC-4A1C-B669-D8020AA8C4A8}"/>
                </a:ext>
              </a:extLst>
            </p:cNvPr>
            <p:cNvSpPr/>
            <p:nvPr/>
          </p:nvSpPr>
          <p:spPr>
            <a:xfrm>
              <a:off x="6813710" y="4995452"/>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Isosceles Triangle 524">
              <a:extLst>
                <a:ext uri="{FF2B5EF4-FFF2-40B4-BE49-F238E27FC236}">
                  <a16:creationId xmlns:a16="http://schemas.microsoft.com/office/drawing/2014/main" id="{42733790-6579-401A-A6C8-137710860517}"/>
                </a:ext>
              </a:extLst>
            </p:cNvPr>
            <p:cNvSpPr/>
            <p:nvPr/>
          </p:nvSpPr>
          <p:spPr>
            <a:xfrm flipV="1">
              <a:off x="5835968" y="4995452"/>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Isosceles Triangle 525">
              <a:extLst>
                <a:ext uri="{FF2B5EF4-FFF2-40B4-BE49-F238E27FC236}">
                  <a16:creationId xmlns:a16="http://schemas.microsoft.com/office/drawing/2014/main" id="{6D243FC1-E8C9-4BBC-B78D-BAA373A5CE06}"/>
                </a:ext>
              </a:extLst>
            </p:cNvPr>
            <p:cNvSpPr/>
            <p:nvPr/>
          </p:nvSpPr>
          <p:spPr>
            <a:xfrm flipV="1">
              <a:off x="6862286" y="4993071"/>
              <a:ext cx="45719" cy="50417"/>
            </a:xfrm>
            <a:prstGeom prst="triangl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Isosceles Triangle 526">
              <a:extLst>
                <a:ext uri="{FF2B5EF4-FFF2-40B4-BE49-F238E27FC236}">
                  <a16:creationId xmlns:a16="http://schemas.microsoft.com/office/drawing/2014/main" id="{E283A11C-F934-492C-8B6D-3F6BD41618C6}"/>
                </a:ext>
              </a:extLst>
            </p:cNvPr>
            <p:cNvSpPr/>
            <p:nvPr/>
          </p:nvSpPr>
          <p:spPr>
            <a:xfrm>
              <a:off x="6276500" y="4500152"/>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Isosceles Triangle 527">
              <a:extLst>
                <a:ext uri="{FF2B5EF4-FFF2-40B4-BE49-F238E27FC236}">
                  <a16:creationId xmlns:a16="http://schemas.microsoft.com/office/drawing/2014/main" id="{72D9B268-734C-4CAF-AD7B-7889DDB66344}"/>
                </a:ext>
              </a:extLst>
            </p:cNvPr>
            <p:cNvSpPr/>
            <p:nvPr/>
          </p:nvSpPr>
          <p:spPr>
            <a:xfrm flipV="1">
              <a:off x="6276500" y="4671602"/>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Isosceles Triangle 528">
              <a:extLst>
                <a:ext uri="{FF2B5EF4-FFF2-40B4-BE49-F238E27FC236}">
                  <a16:creationId xmlns:a16="http://schemas.microsoft.com/office/drawing/2014/main" id="{03031251-9CD6-43B2-9925-7218B2B90A8A}"/>
                </a:ext>
              </a:extLst>
            </p:cNvPr>
            <p:cNvSpPr/>
            <p:nvPr/>
          </p:nvSpPr>
          <p:spPr>
            <a:xfrm flipV="1">
              <a:off x="7167087" y="4797807"/>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5" name="TextBox 544">
            <a:extLst>
              <a:ext uri="{FF2B5EF4-FFF2-40B4-BE49-F238E27FC236}">
                <a16:creationId xmlns:a16="http://schemas.microsoft.com/office/drawing/2014/main" id="{8B20B023-BFC5-4739-BA10-9AA3DE34F769}"/>
              </a:ext>
            </a:extLst>
          </p:cNvPr>
          <p:cNvSpPr txBox="1"/>
          <p:nvPr/>
        </p:nvSpPr>
        <p:spPr>
          <a:xfrm>
            <a:off x="6720458" y="3479164"/>
            <a:ext cx="846227" cy="104068"/>
          </a:xfrm>
          <a:prstGeom prst="rect">
            <a:avLst/>
          </a:prstGeom>
          <a:noFill/>
        </p:spPr>
        <p:txBody>
          <a:bodyPr wrap="square" lIns="0" tIns="0" rIns="0" bIns="0" rtlCol="0">
            <a:spAutoFit/>
          </a:bodyPr>
          <a:lstStyle/>
          <a:p>
            <a:pPr>
              <a:lnSpc>
                <a:spcPts val="800"/>
              </a:lnSpc>
            </a:pPr>
            <a:r>
              <a:rPr lang="en-GB" sz="800"/>
              <a:t>Non asthma</a:t>
            </a:r>
          </a:p>
        </p:txBody>
      </p:sp>
      <p:sp>
        <p:nvSpPr>
          <p:cNvPr id="546" name="Rectangle 545">
            <a:extLst>
              <a:ext uri="{FF2B5EF4-FFF2-40B4-BE49-F238E27FC236}">
                <a16:creationId xmlns:a16="http://schemas.microsoft.com/office/drawing/2014/main" id="{F8CF8780-186D-41A4-B334-51CE80D375A5}"/>
              </a:ext>
            </a:extLst>
          </p:cNvPr>
          <p:cNvSpPr/>
          <p:nvPr/>
        </p:nvSpPr>
        <p:spPr>
          <a:xfrm>
            <a:off x="6578984" y="3474444"/>
            <a:ext cx="83493" cy="81600"/>
          </a:xfrm>
          <a:prstGeom prst="rect">
            <a:avLst/>
          </a:prstGeom>
          <a:solidFill>
            <a:schemeClr val="tx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7" name="Straight Connector 546">
            <a:extLst>
              <a:ext uri="{FF2B5EF4-FFF2-40B4-BE49-F238E27FC236}">
                <a16:creationId xmlns:a16="http://schemas.microsoft.com/office/drawing/2014/main" id="{BB842589-12BC-44B7-8679-670B24E012E5}"/>
              </a:ext>
            </a:extLst>
          </p:cNvPr>
          <p:cNvCxnSpPr>
            <a:cxnSpLocks/>
          </p:cNvCxnSpPr>
          <p:nvPr/>
        </p:nvCxnSpPr>
        <p:spPr>
          <a:xfrm>
            <a:off x="6201911" y="4121363"/>
            <a:ext cx="0" cy="44898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832092FA-2B65-44A1-95B4-41B9B147F0AE}"/>
              </a:ext>
            </a:extLst>
          </p:cNvPr>
          <p:cNvCxnSpPr/>
          <p:nvPr/>
        </p:nvCxnSpPr>
        <p:spPr>
          <a:xfrm>
            <a:off x="6165206" y="4111647"/>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sp>
        <p:nvSpPr>
          <p:cNvPr id="549" name="Isosceles Triangle 548">
            <a:extLst>
              <a:ext uri="{FF2B5EF4-FFF2-40B4-BE49-F238E27FC236}">
                <a16:creationId xmlns:a16="http://schemas.microsoft.com/office/drawing/2014/main" id="{459FE49B-CD88-4108-A7D9-DC36884C1BCD}"/>
              </a:ext>
            </a:extLst>
          </p:cNvPr>
          <p:cNvSpPr/>
          <p:nvPr/>
        </p:nvSpPr>
        <p:spPr>
          <a:xfrm flipV="1">
            <a:off x="7074849" y="4925305"/>
            <a:ext cx="45719" cy="50417"/>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487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7">
            <a:extLst>
              <a:ext uri="{FF2B5EF4-FFF2-40B4-BE49-F238E27FC236}">
                <a16:creationId xmlns:a16="http://schemas.microsoft.com/office/drawing/2014/main" id="{3519FBAA-A8B7-4E55-8242-20AC0A1A3B18}"/>
              </a:ext>
            </a:extLst>
          </p:cNvPr>
          <p:cNvGraphicFramePr>
            <a:graphicFrameLocks noGrp="1"/>
          </p:cNvGraphicFramePr>
          <p:nvPr>
            <p:extLst>
              <p:ext uri="{D42A27DB-BD31-4B8C-83A1-F6EECF244321}">
                <p14:modId xmlns:p14="http://schemas.microsoft.com/office/powerpoint/2010/main" val="362499372"/>
              </p:ext>
            </p:extLst>
          </p:nvPr>
        </p:nvGraphicFramePr>
        <p:xfrm>
          <a:off x="897238" y="4199779"/>
          <a:ext cx="10743900" cy="1880332"/>
        </p:xfrm>
        <a:graphic>
          <a:graphicData uri="http://schemas.openxmlformats.org/drawingml/2006/table">
            <a:tbl>
              <a:tblPr firstRow="1" bandRow="1">
                <a:tableStyleId>{5C22544A-7EE6-4342-B048-85BDC9FD1C3A}</a:tableStyleId>
              </a:tblPr>
              <a:tblGrid>
                <a:gridCol w="5176391">
                  <a:extLst>
                    <a:ext uri="{9D8B030D-6E8A-4147-A177-3AD203B41FA5}">
                      <a16:colId xmlns:a16="http://schemas.microsoft.com/office/drawing/2014/main" val="4038047938"/>
                    </a:ext>
                  </a:extLst>
                </a:gridCol>
                <a:gridCol w="5567509">
                  <a:extLst>
                    <a:ext uri="{9D8B030D-6E8A-4147-A177-3AD203B41FA5}">
                      <a16:colId xmlns:a16="http://schemas.microsoft.com/office/drawing/2014/main" val="3959562873"/>
                    </a:ext>
                  </a:extLst>
                </a:gridCol>
              </a:tblGrid>
              <a:tr h="470083">
                <a:tc>
                  <a:txBody>
                    <a:bodyPr/>
                    <a:lstStyle/>
                    <a:p>
                      <a:r>
                        <a:rPr kumimoji="0" lang="en-GB"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Key takeaways</a:t>
                      </a:r>
                      <a:endParaRPr lang="en-GB" sz="16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r>
                        <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rPr>
                        <a:t>Airway hyperresponsiveness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91206"/>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Role of the epithelium in asthma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r>
                        <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rPr>
                        <a:t>Airway remodeling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0578374"/>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Complexity of severe asthma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1" indent="0" algn="l" defTabSz="666750" rtl="0" eaLnBrk="1" fontAlgn="auto" latinLnBrk="0" hangingPunct="1">
                        <a:lnSpc>
                          <a:spcPct val="90000"/>
                        </a:lnSpc>
                        <a:spcBef>
                          <a:spcPct val="0"/>
                        </a:spcBef>
                        <a:spcAft>
                          <a:spcPct val="20000"/>
                        </a:spcAft>
                        <a:buClrTx/>
                        <a:buSzTx/>
                        <a:buFontTx/>
                        <a:buNone/>
                        <a:tabLst/>
                        <a:defRPr/>
                      </a:pPr>
                      <a:r>
                        <a:rPr lang="en-GB" sz="1600">
                          <a:latin typeface="Calibri" panose="020F0502020204030204" pitchFamily="34" charset="0"/>
                          <a:cs typeface="Calibri" panose="020F0502020204030204" pitchFamily="34" charset="0"/>
                        </a:rPr>
                        <a:t>Preclinical data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4592861"/>
                  </a:ext>
                </a:extLst>
              </a:tr>
              <a:tr h="470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656665"/>
                          </a:solidFill>
                          <a:effectLst/>
                          <a:uLnTx/>
                          <a:uFillTx/>
                          <a:latin typeface="Calibri" panose="020F0502020204030204" pitchFamily="34" charset="0"/>
                          <a:ea typeface="+mn-ea"/>
                          <a:cs typeface="Calibri" panose="020F0502020204030204" pitchFamily="34" charset="0"/>
                        </a:rPr>
                        <a:t>Epithelial cytokines and the inflammatory cascade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7906094"/>
                  </a:ext>
                </a:extLst>
              </a:tr>
            </a:tbl>
          </a:graphicData>
        </a:graphic>
      </p:graphicFrame>
      <p:sp>
        <p:nvSpPr>
          <p:cNvPr id="19" name="Freeform: Shape 18">
            <a:extLst>
              <a:ext uri="{FF2B5EF4-FFF2-40B4-BE49-F238E27FC236}">
                <a16:creationId xmlns:a16="http://schemas.microsoft.com/office/drawing/2014/main" id="{B7369B3F-BD54-4A5E-A5EE-EAEF0E025769}"/>
              </a:ext>
            </a:extLst>
          </p:cNvPr>
          <p:cNvSpPr/>
          <p:nvPr/>
        </p:nvSpPr>
        <p:spPr>
          <a:xfrm>
            <a:off x="548282" y="3745057"/>
            <a:ext cx="11092856" cy="396000"/>
          </a:xfrm>
          <a:custGeom>
            <a:avLst/>
            <a:gdLst>
              <a:gd name="connsiteX0" fmla="*/ 0 w 11095200"/>
              <a:gd name="connsiteY0" fmla="*/ 75954 h 455715"/>
              <a:gd name="connsiteX1" fmla="*/ 75954 w 11095200"/>
              <a:gd name="connsiteY1" fmla="*/ 0 h 455715"/>
              <a:gd name="connsiteX2" fmla="*/ 11019246 w 11095200"/>
              <a:gd name="connsiteY2" fmla="*/ 0 h 455715"/>
              <a:gd name="connsiteX3" fmla="*/ 11095200 w 11095200"/>
              <a:gd name="connsiteY3" fmla="*/ 75954 h 455715"/>
              <a:gd name="connsiteX4" fmla="*/ 11095200 w 11095200"/>
              <a:gd name="connsiteY4" fmla="*/ 379761 h 455715"/>
              <a:gd name="connsiteX5" fmla="*/ 11019246 w 11095200"/>
              <a:gd name="connsiteY5" fmla="*/ 455715 h 455715"/>
              <a:gd name="connsiteX6" fmla="*/ 75954 w 11095200"/>
              <a:gd name="connsiteY6" fmla="*/ 455715 h 455715"/>
              <a:gd name="connsiteX7" fmla="*/ 0 w 11095200"/>
              <a:gd name="connsiteY7" fmla="*/ 379761 h 455715"/>
              <a:gd name="connsiteX8" fmla="*/ 0 w 11095200"/>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5200" h="455715">
                <a:moveTo>
                  <a:pt x="0" y="75954"/>
                </a:moveTo>
                <a:cubicBezTo>
                  <a:pt x="0" y="34006"/>
                  <a:pt x="34006" y="0"/>
                  <a:pt x="75954" y="0"/>
                </a:cubicBezTo>
                <a:lnTo>
                  <a:pt x="11019246" y="0"/>
                </a:lnTo>
                <a:cubicBezTo>
                  <a:pt x="11061194" y="0"/>
                  <a:pt x="11095200" y="34006"/>
                  <a:pt x="11095200" y="75954"/>
                </a:cubicBezTo>
                <a:lnTo>
                  <a:pt x="11095200" y="379761"/>
                </a:lnTo>
                <a:cubicBezTo>
                  <a:pt x="11095200" y="421709"/>
                  <a:pt x="11061194" y="455715"/>
                  <a:pt x="11019246" y="455715"/>
                </a:cubicBezTo>
                <a:lnTo>
                  <a:pt x="75954" y="455715"/>
                </a:lnTo>
                <a:cubicBezTo>
                  <a:pt x="34006" y="455715"/>
                  <a:pt x="0" y="421709"/>
                  <a:pt x="0" y="379761"/>
                </a:cubicBezTo>
                <a:lnTo>
                  <a:pt x="0" y="75954"/>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GB" sz="1600" b="1" kern="1200">
                <a:solidFill>
                  <a:schemeClr val="bg1"/>
                </a:solidFill>
                <a:latin typeface="Calibri" panose="020F0502020204030204" pitchFamily="34" charset="0"/>
                <a:cs typeface="Calibri" panose="020F0502020204030204" pitchFamily="34" charset="0"/>
              </a:rPr>
              <a:t>Report sections</a:t>
            </a:r>
          </a:p>
        </p:txBody>
      </p:sp>
      <p:sp>
        <p:nvSpPr>
          <p:cNvPr id="2" name="Title 1">
            <a:extLst>
              <a:ext uri="{FF2B5EF4-FFF2-40B4-BE49-F238E27FC236}">
                <a16:creationId xmlns:a16="http://schemas.microsoft.com/office/drawing/2014/main" id="{DDC4DE7E-5FEA-49A3-BDD2-4423BD9DD504}"/>
              </a:ext>
            </a:extLst>
          </p:cNvPr>
          <p:cNvSpPr>
            <a:spLocks noGrp="1"/>
          </p:cNvSpPr>
          <p:nvPr>
            <p:ph type="title"/>
          </p:nvPr>
        </p:nvSpPr>
        <p:spPr/>
        <p:txBody>
          <a:bodyPr/>
          <a:lstStyle/>
          <a:p>
            <a:r>
              <a:rPr lang="en-GB"/>
              <a:t>Contents</a:t>
            </a:r>
          </a:p>
        </p:txBody>
      </p:sp>
      <p:sp>
        <p:nvSpPr>
          <p:cNvPr id="13" name="Rectangle: Rounded Corners 12">
            <a:extLst>
              <a:ext uri="{FF2B5EF4-FFF2-40B4-BE49-F238E27FC236}">
                <a16:creationId xmlns:a16="http://schemas.microsoft.com/office/drawing/2014/main" id="{D6215E6D-7D65-44E8-9045-DCBE00C5D170}"/>
              </a:ext>
            </a:extLst>
          </p:cNvPr>
          <p:cNvSpPr/>
          <p:nvPr/>
        </p:nvSpPr>
        <p:spPr>
          <a:xfrm>
            <a:off x="554330" y="1657036"/>
            <a:ext cx="3380568" cy="1836000"/>
          </a:xfrm>
          <a:prstGeom prst="roundRect">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80000" lvl="1" indent="-180000">
              <a:lnSpc>
                <a:spcPct val="90000"/>
              </a:lnSpc>
              <a:spcBef>
                <a:spcPts val="600"/>
              </a:spcBef>
              <a:spcAft>
                <a:spcPct val="15000"/>
              </a:spcAft>
              <a:buBlip>
                <a:blip r:embed="rId3"/>
              </a:buBlip>
            </a:pPr>
            <a:r>
              <a:rPr lang="en-GB" sz="1400">
                <a:solidFill>
                  <a:schemeClr val="tx1"/>
                </a:solidFill>
                <a:latin typeface="Calibri"/>
                <a:ea typeface="Roboto"/>
                <a:cs typeface="Calibri"/>
              </a:rPr>
              <a:t>These slides cover </a:t>
            </a:r>
            <a:r>
              <a:rPr lang="en-GB" sz="1400" b="1">
                <a:solidFill>
                  <a:schemeClr val="tx1"/>
                </a:solidFill>
                <a:latin typeface="Calibri"/>
                <a:ea typeface="Roboto"/>
                <a:cs typeface="Calibri"/>
              </a:rPr>
              <a:t>congress highlights</a:t>
            </a:r>
            <a:r>
              <a:rPr lang="en-GB" sz="1400">
                <a:solidFill>
                  <a:schemeClr val="tx1"/>
                </a:solidFill>
                <a:latin typeface="Calibri"/>
                <a:ea typeface="Roboto"/>
                <a:cs typeface="Calibri"/>
              </a:rPr>
              <a:t> from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abstracts that were presented at ATS 2022</a:t>
            </a:r>
          </a:p>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The abstracts were carefully selected to include data that further the understanding of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epithelial science;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this is not an inclusive list of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all abstracts </a:t>
            </a:r>
          </a:p>
        </p:txBody>
      </p:sp>
      <p:sp>
        <p:nvSpPr>
          <p:cNvPr id="15" name="Rectangle: Rounded Corners 14">
            <a:extLst>
              <a:ext uri="{FF2B5EF4-FFF2-40B4-BE49-F238E27FC236}">
                <a16:creationId xmlns:a16="http://schemas.microsoft.com/office/drawing/2014/main" id="{EB9ECB6E-4035-45CF-A272-6BAC878C6CCC}"/>
              </a:ext>
            </a:extLst>
          </p:cNvPr>
          <p:cNvSpPr/>
          <p:nvPr/>
        </p:nvSpPr>
        <p:spPr>
          <a:xfrm>
            <a:off x="4405716" y="1654347"/>
            <a:ext cx="3380568" cy="1837259"/>
          </a:xfrm>
          <a:prstGeom prst="roundRect">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Authors of each abstract were notified that their data will be included in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this report</a:t>
            </a:r>
          </a:p>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Please note that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the key takeaways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are not corroborated by these authors, but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were developed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based on the data presented within the abstracts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for the purposes of this report </a:t>
            </a:r>
          </a:p>
        </p:txBody>
      </p:sp>
      <p:sp>
        <p:nvSpPr>
          <p:cNvPr id="17" name="Rectangle: Rounded Corners 16">
            <a:extLst>
              <a:ext uri="{FF2B5EF4-FFF2-40B4-BE49-F238E27FC236}">
                <a16:creationId xmlns:a16="http://schemas.microsoft.com/office/drawing/2014/main" id="{C897FE7C-7143-4A87-B1F7-F007EC64EA1F}"/>
              </a:ext>
            </a:extLst>
          </p:cNvPr>
          <p:cNvSpPr/>
          <p:nvPr/>
        </p:nvSpPr>
        <p:spPr>
          <a:xfrm>
            <a:off x="8265495" y="1654348"/>
            <a:ext cx="3380568" cy="1836000"/>
          </a:xfrm>
          <a:prstGeom prst="roundRect">
            <a:avLst/>
          </a:prstGeom>
          <a:solidFill>
            <a:schemeClr val="bg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Please note this report was </a:t>
            </a:r>
            <a:r>
              <a:rPr lang="en-GB" sz="1400" b="1">
                <a:solidFill>
                  <a:schemeClr val="tx1"/>
                </a:solidFill>
                <a:latin typeface="Calibri" panose="020F0502020204030204" pitchFamily="34" charset="0"/>
                <a:ea typeface="Roboto" panose="02000000000000000000" pitchFamily="2" charset="0"/>
                <a:cs typeface="Calibri" panose="020F0502020204030204" pitchFamily="34" charset="0"/>
              </a:rPr>
              <a:t>developed specifically for EpiCentral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and independent of the congress</a:t>
            </a:r>
          </a:p>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The ATS international conference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was held on May 13</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sym typeface="Symbol" panose="05050102010706020507" pitchFamily="18" charset="2"/>
              </a:rPr>
              <a:t></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18, 2022 in </a:t>
            </a:r>
            <a:b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b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San Francisco</a:t>
            </a:r>
          </a:p>
          <a:p>
            <a:pPr marL="180000" lvl="1" indent="-180000">
              <a:lnSpc>
                <a:spcPct val="90000"/>
              </a:lnSpc>
              <a:spcBef>
                <a:spcPts val="600"/>
              </a:spcBef>
              <a:spcAft>
                <a:spcPct val="15000"/>
              </a:spcAft>
              <a:buBlip>
                <a:blip r:embed="rId3"/>
              </a:buBlip>
            </a:pP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Please visit </a:t>
            </a:r>
            <a:r>
              <a:rPr lang="en-GB" sz="1400" b="1">
                <a:solidFill>
                  <a:schemeClr val="bg2"/>
                </a:solidFill>
                <a:latin typeface="Calibri" panose="020F0502020204030204" pitchFamily="34" charset="0"/>
                <a:ea typeface="Roboto" panose="02000000000000000000" pitchFamily="2" charset="0"/>
                <a:cs typeface="Calibri" panose="020F0502020204030204" pitchFamily="34" charset="0"/>
                <a:hlinkClick r:id="rId4">
                  <a:extLst>
                    <a:ext uri="{A12FA001-AC4F-418D-AE19-62706E023703}">
                      <ahyp:hlinkClr xmlns:ahyp="http://schemas.microsoft.com/office/drawing/2018/hyperlinkcolor" val="tx"/>
                    </a:ext>
                  </a:extLst>
                </a:hlinkClick>
              </a:rPr>
              <a:t>ATS</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 for more information</a:t>
            </a:r>
          </a:p>
        </p:txBody>
      </p:sp>
      <p:sp>
        <p:nvSpPr>
          <p:cNvPr id="14" name="Rectangle: Rounded Corners 13">
            <a:extLst>
              <a:ext uri="{FF2B5EF4-FFF2-40B4-BE49-F238E27FC236}">
                <a16:creationId xmlns:a16="http://schemas.microsoft.com/office/drawing/2014/main" id="{3E8B872C-57A2-4512-A7F0-8AD14DAE840E}"/>
              </a:ext>
            </a:extLst>
          </p:cNvPr>
          <p:cNvSpPr/>
          <p:nvPr/>
        </p:nvSpPr>
        <p:spPr>
          <a:xfrm>
            <a:off x="4408178" y="1375911"/>
            <a:ext cx="3380568" cy="396000"/>
          </a:xfrm>
          <a:prstGeom prst="roundRect">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Permissions</a:t>
            </a:r>
            <a:endParaRPr lang="en-GB" sz="1600" b="1" kern="1200"/>
          </a:p>
        </p:txBody>
      </p:sp>
      <p:sp>
        <p:nvSpPr>
          <p:cNvPr id="12" name="Rectangle: Rounded Corners 11">
            <a:extLst>
              <a:ext uri="{FF2B5EF4-FFF2-40B4-BE49-F238E27FC236}">
                <a16:creationId xmlns:a16="http://schemas.microsoft.com/office/drawing/2014/main" id="{3BEDEA21-DEAC-426F-AB15-EC88CAA6DF9C}"/>
              </a:ext>
            </a:extLst>
          </p:cNvPr>
          <p:cNvSpPr/>
          <p:nvPr/>
        </p:nvSpPr>
        <p:spPr>
          <a:xfrm>
            <a:off x="554330" y="1375911"/>
            <a:ext cx="3380568" cy="396000"/>
          </a:xfrm>
          <a:prstGeom prst="roundRect">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Aims</a:t>
            </a:r>
            <a:endParaRPr lang="en-GB" sz="1600" b="1" kern="1200"/>
          </a:p>
        </p:txBody>
      </p:sp>
      <p:sp>
        <p:nvSpPr>
          <p:cNvPr id="16" name="Rectangle: Rounded Corners 15">
            <a:extLst>
              <a:ext uri="{FF2B5EF4-FFF2-40B4-BE49-F238E27FC236}">
                <a16:creationId xmlns:a16="http://schemas.microsoft.com/office/drawing/2014/main" id="{44862DA6-88BD-4946-BDB7-87B50719D0F9}"/>
              </a:ext>
            </a:extLst>
          </p:cNvPr>
          <p:cNvSpPr/>
          <p:nvPr/>
        </p:nvSpPr>
        <p:spPr>
          <a:xfrm>
            <a:off x="8262027" y="1375911"/>
            <a:ext cx="3380568" cy="396000"/>
          </a:xfrm>
          <a:prstGeom prst="roundRect">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600" b="1" i="0" kern="1200"/>
              <a:t>Conference details</a:t>
            </a:r>
            <a:endParaRPr lang="en-GB" sz="1600" b="1" kern="1200"/>
          </a:p>
        </p:txBody>
      </p:sp>
      <p:sp>
        <p:nvSpPr>
          <p:cNvPr id="25" name="Oval 24">
            <a:extLst>
              <a:ext uri="{FF2B5EF4-FFF2-40B4-BE49-F238E27FC236}">
                <a16:creationId xmlns:a16="http://schemas.microsoft.com/office/drawing/2014/main" id="{BBA4D883-809F-4C1B-B298-E7F7CF840FCD}"/>
              </a:ext>
            </a:extLst>
          </p:cNvPr>
          <p:cNvSpPr/>
          <p:nvPr/>
        </p:nvSpPr>
        <p:spPr>
          <a:xfrm>
            <a:off x="566038" y="4213059"/>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2CFC361F-9F96-409F-950B-3DB869E67825}"/>
              </a:ext>
            </a:extLst>
          </p:cNvPr>
          <p:cNvSpPr/>
          <p:nvPr/>
        </p:nvSpPr>
        <p:spPr>
          <a:xfrm>
            <a:off x="566038" y="4678935"/>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2</a:t>
            </a:r>
          </a:p>
        </p:txBody>
      </p:sp>
      <p:sp>
        <p:nvSpPr>
          <p:cNvPr id="27" name="Oval 26">
            <a:extLst>
              <a:ext uri="{FF2B5EF4-FFF2-40B4-BE49-F238E27FC236}">
                <a16:creationId xmlns:a16="http://schemas.microsoft.com/office/drawing/2014/main" id="{37B85BE4-982F-4DDB-B5EC-AE91C27181B7}"/>
              </a:ext>
            </a:extLst>
          </p:cNvPr>
          <p:cNvSpPr/>
          <p:nvPr/>
        </p:nvSpPr>
        <p:spPr>
          <a:xfrm>
            <a:off x="566038" y="5144811"/>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3</a:t>
            </a:r>
          </a:p>
        </p:txBody>
      </p:sp>
      <p:sp>
        <p:nvSpPr>
          <p:cNvPr id="28" name="Oval 27">
            <a:extLst>
              <a:ext uri="{FF2B5EF4-FFF2-40B4-BE49-F238E27FC236}">
                <a16:creationId xmlns:a16="http://schemas.microsoft.com/office/drawing/2014/main" id="{9386DA93-31BF-4FDD-B859-AD6CEDDE74D1}"/>
              </a:ext>
            </a:extLst>
          </p:cNvPr>
          <p:cNvSpPr/>
          <p:nvPr/>
        </p:nvSpPr>
        <p:spPr>
          <a:xfrm>
            <a:off x="566038" y="5610687"/>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4</a:t>
            </a:r>
          </a:p>
        </p:txBody>
      </p:sp>
      <p:sp>
        <p:nvSpPr>
          <p:cNvPr id="29" name="Oval 28">
            <a:extLst>
              <a:ext uri="{FF2B5EF4-FFF2-40B4-BE49-F238E27FC236}">
                <a16:creationId xmlns:a16="http://schemas.microsoft.com/office/drawing/2014/main" id="{0434A7CF-F6F8-4300-AF41-0025F2F8E678}"/>
              </a:ext>
            </a:extLst>
          </p:cNvPr>
          <p:cNvSpPr/>
          <p:nvPr/>
        </p:nvSpPr>
        <p:spPr>
          <a:xfrm>
            <a:off x="5764799" y="4213059"/>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5</a:t>
            </a:r>
          </a:p>
        </p:txBody>
      </p:sp>
      <p:sp>
        <p:nvSpPr>
          <p:cNvPr id="30" name="Oval 29">
            <a:extLst>
              <a:ext uri="{FF2B5EF4-FFF2-40B4-BE49-F238E27FC236}">
                <a16:creationId xmlns:a16="http://schemas.microsoft.com/office/drawing/2014/main" id="{AF3FCC85-442B-4EFF-B96A-5E4B37AF90FE}"/>
              </a:ext>
            </a:extLst>
          </p:cNvPr>
          <p:cNvSpPr/>
          <p:nvPr/>
        </p:nvSpPr>
        <p:spPr>
          <a:xfrm>
            <a:off x="5764799" y="4678935"/>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6</a:t>
            </a:r>
          </a:p>
        </p:txBody>
      </p:sp>
      <p:sp>
        <p:nvSpPr>
          <p:cNvPr id="31" name="Oval 30">
            <a:extLst>
              <a:ext uri="{FF2B5EF4-FFF2-40B4-BE49-F238E27FC236}">
                <a16:creationId xmlns:a16="http://schemas.microsoft.com/office/drawing/2014/main" id="{537CFCCC-C1C1-425F-82DE-7C379412CA29}"/>
              </a:ext>
            </a:extLst>
          </p:cNvPr>
          <p:cNvSpPr/>
          <p:nvPr/>
        </p:nvSpPr>
        <p:spPr>
          <a:xfrm>
            <a:off x="5764799" y="5144811"/>
            <a:ext cx="331201" cy="33602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Calibri" panose="020F0502020204030204" pitchFamily="34" charset="0"/>
                <a:cs typeface="Calibri" panose="020F0502020204030204" pitchFamily="34" charset="0"/>
              </a:rPr>
              <a:t>7</a:t>
            </a:r>
          </a:p>
        </p:txBody>
      </p:sp>
      <p:sp>
        <p:nvSpPr>
          <p:cNvPr id="39" name="Content Placeholder 38">
            <a:extLst>
              <a:ext uri="{FF2B5EF4-FFF2-40B4-BE49-F238E27FC236}">
                <a16:creationId xmlns:a16="http://schemas.microsoft.com/office/drawing/2014/main" id="{D1D5724E-A7FE-4264-9112-F423E8AC27C9}"/>
              </a:ext>
            </a:extLst>
          </p:cNvPr>
          <p:cNvSpPr>
            <a:spLocks noGrp="1"/>
          </p:cNvSpPr>
          <p:nvPr>
            <p:ph sz="quarter" idx="13"/>
          </p:nvPr>
        </p:nvSpPr>
        <p:spPr/>
        <p:txBody>
          <a:bodyPr/>
          <a:lstStyle/>
          <a:p>
            <a:r>
              <a:rPr lang="en-GB"/>
              <a:t>ATS, </a:t>
            </a:r>
            <a:r>
              <a:rPr lang="en-GB" sz="1100"/>
              <a:t>American Thoracic Society </a:t>
            </a:r>
            <a:endParaRPr lang="en-GB"/>
          </a:p>
        </p:txBody>
      </p:sp>
      <p:sp>
        <p:nvSpPr>
          <p:cNvPr id="3" name="Rectangle 2">
            <a:hlinkClick r:id="rId5" action="ppaction://hlinksldjump"/>
            <a:extLst>
              <a:ext uri="{FF2B5EF4-FFF2-40B4-BE49-F238E27FC236}">
                <a16:creationId xmlns:a16="http://schemas.microsoft.com/office/drawing/2014/main" id="{2F1C6A97-2392-4087-8F40-015DF9E1B676}"/>
              </a:ext>
            </a:extLst>
          </p:cNvPr>
          <p:cNvSpPr/>
          <p:nvPr/>
        </p:nvSpPr>
        <p:spPr>
          <a:xfrm>
            <a:off x="547688" y="4199779"/>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6" action="ppaction://hlinksldjump"/>
            <a:extLst>
              <a:ext uri="{FF2B5EF4-FFF2-40B4-BE49-F238E27FC236}">
                <a16:creationId xmlns:a16="http://schemas.microsoft.com/office/drawing/2014/main" id="{0B4A39F1-6F1A-40E8-BC3B-16158D84BA24}"/>
              </a:ext>
            </a:extLst>
          </p:cNvPr>
          <p:cNvSpPr/>
          <p:nvPr/>
        </p:nvSpPr>
        <p:spPr>
          <a:xfrm>
            <a:off x="547688" y="4692719"/>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7" action="ppaction://hlinksldjump"/>
            <a:extLst>
              <a:ext uri="{FF2B5EF4-FFF2-40B4-BE49-F238E27FC236}">
                <a16:creationId xmlns:a16="http://schemas.microsoft.com/office/drawing/2014/main" id="{EF2E6870-1CF4-455E-988B-863C42579681}"/>
              </a:ext>
            </a:extLst>
          </p:cNvPr>
          <p:cNvSpPr/>
          <p:nvPr/>
        </p:nvSpPr>
        <p:spPr>
          <a:xfrm>
            <a:off x="547688" y="5653649"/>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8" action="ppaction://hlinksldjump"/>
            <a:extLst>
              <a:ext uri="{FF2B5EF4-FFF2-40B4-BE49-F238E27FC236}">
                <a16:creationId xmlns:a16="http://schemas.microsoft.com/office/drawing/2014/main" id="{5EC27A42-8CB8-4D00-8B8D-1C5548183FA5}"/>
              </a:ext>
            </a:extLst>
          </p:cNvPr>
          <p:cNvSpPr/>
          <p:nvPr/>
        </p:nvSpPr>
        <p:spPr>
          <a:xfrm>
            <a:off x="5764799" y="4199779"/>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9" action="ppaction://hlinksldjump"/>
            <a:extLst>
              <a:ext uri="{FF2B5EF4-FFF2-40B4-BE49-F238E27FC236}">
                <a16:creationId xmlns:a16="http://schemas.microsoft.com/office/drawing/2014/main" id="{B18CE432-7AC6-4A68-ABA8-0A8CC6FA2A82}"/>
              </a:ext>
            </a:extLst>
          </p:cNvPr>
          <p:cNvSpPr/>
          <p:nvPr/>
        </p:nvSpPr>
        <p:spPr>
          <a:xfrm>
            <a:off x="5764799" y="4672294"/>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0" action="ppaction://hlinksldjump"/>
            <a:extLst>
              <a:ext uri="{FF2B5EF4-FFF2-40B4-BE49-F238E27FC236}">
                <a16:creationId xmlns:a16="http://schemas.microsoft.com/office/drawing/2014/main" id="{45D7E5F2-AA54-46E6-AD6B-C142D3DB5353}"/>
              </a:ext>
            </a:extLst>
          </p:cNvPr>
          <p:cNvSpPr/>
          <p:nvPr/>
        </p:nvSpPr>
        <p:spPr>
          <a:xfrm>
            <a:off x="5764799" y="5127005"/>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1" action="ppaction://hlinksldjump"/>
            <a:extLst>
              <a:ext uri="{FF2B5EF4-FFF2-40B4-BE49-F238E27FC236}">
                <a16:creationId xmlns:a16="http://schemas.microsoft.com/office/drawing/2014/main" id="{D6112CAD-2866-4A92-8E43-32236A6C461F}"/>
              </a:ext>
            </a:extLst>
          </p:cNvPr>
          <p:cNvSpPr/>
          <p:nvPr/>
        </p:nvSpPr>
        <p:spPr>
          <a:xfrm>
            <a:off x="538329" y="5123275"/>
            <a:ext cx="4376650" cy="349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07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52B8-73FA-4E67-9390-46AE049B53A7}"/>
              </a:ext>
            </a:extLst>
          </p:cNvPr>
          <p:cNvSpPr>
            <a:spLocks noGrp="1"/>
          </p:cNvSpPr>
          <p:nvPr>
            <p:ph type="ctrTitle"/>
          </p:nvPr>
        </p:nvSpPr>
        <p:spPr/>
        <p:txBody>
          <a:bodyPr/>
          <a:lstStyle/>
          <a:p>
            <a:r>
              <a:rPr lang="en-GB"/>
              <a:t>Preclinical data</a:t>
            </a:r>
          </a:p>
        </p:txBody>
      </p:sp>
    </p:spTree>
    <p:extLst>
      <p:ext uri="{BB962C8B-B14F-4D97-AF65-F5344CB8AC3E}">
        <p14:creationId xmlns:p14="http://schemas.microsoft.com/office/powerpoint/2010/main" val="48259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Fungal allergen induces expansion of invariant natural killer T cell in an acute innate type 2 lung inflammation</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α-</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GalCer</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l-GR"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α-</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galactosylceramide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CD, cluster of differentiation; DPPE, </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dipalmitoylphosphatidylethanolamine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ELISA, enzyme-linked immunosorbent assay; IL, interleukin; ILC2, </a:t>
            </a:r>
            <a:r>
              <a:rPr lang="en-GB" sz="1000">
                <a:solidFill>
                  <a:srgbClr val="656665"/>
                </a:solidFill>
              </a:rPr>
              <a:t>type 2 innate lymphoid cells; </a:t>
            </a: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iNKT</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invariant natural killer T cell; PBS, phosphate-buffered saline; PEG, polyethylene glycol; T2, type 2; TCR, T cell receptor</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Azdale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Garcia N, et al. Poster P508 presented at ATS 2022 (Abstract A3747)</a:t>
            </a:r>
          </a:p>
        </p:txBody>
      </p:sp>
      <p:sp>
        <p:nvSpPr>
          <p:cNvPr id="23" name="Content Placeholder 2">
            <a:extLst>
              <a:ext uri="{FF2B5EF4-FFF2-40B4-BE49-F238E27FC236}">
                <a16:creationId xmlns:a16="http://schemas.microsoft.com/office/drawing/2014/main" id="{6105E8AC-C14A-44B0-A29D-A7DC61437687}"/>
              </a:ext>
            </a:extLst>
          </p:cNvPr>
          <p:cNvSpPr>
            <a:spLocks noGrp="1"/>
          </p:cNvSpPr>
          <p:nvPr>
            <p:ph idx="1"/>
          </p:nvPr>
        </p:nvSpPr>
        <p:spPr>
          <a:xfrm>
            <a:off x="547687" y="5616496"/>
            <a:ext cx="11090275" cy="612000"/>
          </a:xfrm>
          <a:prstGeom prst="roundRect">
            <a:avLst/>
          </a:prstGeom>
          <a:solidFill>
            <a:schemeClr val="tx2"/>
          </a:solidFill>
        </p:spPr>
        <p:txBody>
          <a:bodyPr anchor="ctr"/>
          <a:lstStyle/>
          <a:p>
            <a:pPr marL="0" indent="0" algn="ctr">
              <a:buNone/>
            </a:pPr>
            <a:r>
              <a:rPr lang="en-GB" sz="1400" b="1" u="sng">
                <a:solidFill>
                  <a:schemeClr val="bg1"/>
                </a:solidFill>
              </a:rPr>
              <a:t>Key takeaways:</a:t>
            </a:r>
            <a:r>
              <a:rPr lang="en-GB" sz="1400">
                <a:solidFill>
                  <a:schemeClr val="bg1"/>
                </a:solidFill>
              </a:rPr>
              <a:t> </a:t>
            </a:r>
            <a:r>
              <a:rPr lang="en-GB" sz="1400" i="1">
                <a:solidFill>
                  <a:schemeClr val="bg1"/>
                </a:solidFill>
              </a:rPr>
              <a:t>A single exposure to Alternaria results in activation of ILC2 and </a:t>
            </a:r>
            <a:r>
              <a:rPr lang="en-GB" sz="1400" i="1" err="1">
                <a:solidFill>
                  <a:schemeClr val="bg1"/>
                </a:solidFill>
              </a:rPr>
              <a:t>iNKTs</a:t>
            </a:r>
            <a:r>
              <a:rPr lang="en-GB" sz="1400" i="1">
                <a:solidFill>
                  <a:schemeClr val="bg1"/>
                </a:solidFill>
              </a:rPr>
              <a:t>, and increases eosinophilic lung inflammation. </a:t>
            </a:r>
            <a:br>
              <a:rPr lang="en-GB" sz="1400" i="1">
                <a:solidFill>
                  <a:schemeClr val="bg1"/>
                </a:solidFill>
              </a:rPr>
            </a:br>
            <a:r>
              <a:rPr lang="en-GB" sz="1400" i="1">
                <a:solidFill>
                  <a:schemeClr val="bg1"/>
                </a:solidFill>
              </a:rPr>
              <a:t>Enhanced expansion of functional CD1d+ILC2 and </a:t>
            </a:r>
            <a:r>
              <a:rPr lang="en-GB" sz="1400" i="1" err="1">
                <a:solidFill>
                  <a:schemeClr val="bg1"/>
                </a:solidFill>
              </a:rPr>
              <a:t>iNKTs</a:t>
            </a:r>
            <a:r>
              <a:rPr lang="en-GB" sz="1400" i="1">
                <a:solidFill>
                  <a:schemeClr val="bg1"/>
                </a:solidFill>
              </a:rPr>
              <a:t> suggests that these cells may interact to promote a T2 inflammatory environment in the lung </a:t>
            </a:r>
            <a:br>
              <a:rPr lang="en-GB" sz="1400" i="1">
                <a:solidFill>
                  <a:schemeClr val="bg1"/>
                </a:solidFill>
              </a:rPr>
            </a:br>
            <a:r>
              <a:rPr lang="en-GB" sz="1400" i="1">
                <a:solidFill>
                  <a:schemeClr val="bg1"/>
                </a:solidFill>
              </a:rPr>
              <a:t>in response to fungal allergens</a:t>
            </a:r>
            <a:endParaRPr lang="en-GB" sz="1400">
              <a:solidFill>
                <a:schemeClr val="bg1"/>
              </a:solidFill>
            </a:endParaRPr>
          </a:p>
        </p:txBody>
      </p:sp>
      <p:sp>
        <p:nvSpPr>
          <p:cNvPr id="24" name="Rectangle: Rounded Corners 23">
            <a:extLst>
              <a:ext uri="{FF2B5EF4-FFF2-40B4-BE49-F238E27FC236}">
                <a16:creationId xmlns:a16="http://schemas.microsoft.com/office/drawing/2014/main" id="{B792311C-8849-4DB3-B0DE-D8F4D1B9CD60}"/>
              </a:ext>
            </a:extLst>
          </p:cNvPr>
          <p:cNvSpPr/>
          <p:nvPr/>
        </p:nvSpPr>
        <p:spPr>
          <a:xfrm>
            <a:off x="9064100" y="1376363"/>
            <a:ext cx="2577600"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Azdale Garcia N.</a:t>
            </a:r>
            <a:br>
              <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lang="en-GB" sz="1100" i="1">
                <a:solidFill>
                  <a:srgbClr val="FFFFFF"/>
                </a:solidFill>
                <a:latin typeface="Calibri" panose="020F0502020204030204" pitchFamily="34" charset="0"/>
                <a:cs typeface="Calibri" panose="020F0502020204030204" pitchFamily="34" charset="0"/>
              </a:rPr>
              <a:t>Laboratories at Research Institute of McGill University, Montreal, QC, Canada</a:t>
            </a:r>
            <a:endParaRPr kumimoji="0" lang="en-GB" sz="115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Content Placeholder 2">
            <a:extLst>
              <a:ext uri="{FF2B5EF4-FFF2-40B4-BE49-F238E27FC236}">
                <a16:creationId xmlns:a16="http://schemas.microsoft.com/office/drawing/2014/main" id="{C4402768-C204-42C1-B627-0DA895C9F734}"/>
              </a:ext>
            </a:extLst>
          </p:cNvPr>
          <p:cNvSpPr txBox="1">
            <a:spLocks/>
          </p:cNvSpPr>
          <p:nvPr/>
        </p:nvSpPr>
        <p:spPr>
          <a:xfrm>
            <a:off x="547687" y="1382633"/>
            <a:ext cx="8424000" cy="1151929"/>
          </a:xfrm>
          <a:prstGeom prst="roundRect">
            <a:avLst>
              <a:gd name="adj" fmla="val 10724"/>
            </a:avLst>
          </a:prstGeom>
          <a:ln w="19050">
            <a:solidFill>
              <a:schemeClr val="tx1"/>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Skin-test positivity to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Alternaria</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 ubiquitous fungus that is abundant in indoor and outdoor environments, is linked to asthma severity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Alternaria induces T2 inflammation in murine models, in part, via IL-33 dependent ILC2 activation; however, the role of CD1d-restricted </a:t>
            </a:r>
            <a:r>
              <a:rPr lang="en-GB" sz="1400" err="1">
                <a:solidFill>
                  <a:srgbClr val="656665"/>
                </a:solidFill>
              </a:rPr>
              <a:t>iNKTs</a:t>
            </a:r>
            <a:r>
              <a:rPr lang="en-GB" sz="1400">
                <a:solidFill>
                  <a:srgbClr val="656665"/>
                </a:solidFill>
              </a:rPr>
              <a:t> has not been characterized, and t</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he natural ligands </a:t>
            </a:r>
            <a:r>
              <a:rPr lang="en-GB" sz="1400">
                <a:solidFill>
                  <a:srgbClr val="656665"/>
                </a:solidFill>
              </a:rPr>
              <a:t>or cytokines promoting </a:t>
            </a:r>
            <a:r>
              <a:rPr lang="en-GB" sz="1400" err="1">
                <a:solidFill>
                  <a:srgbClr val="656665"/>
                </a:solidFill>
              </a:rPr>
              <a:t>iNKT</a:t>
            </a:r>
            <a:r>
              <a:rPr lang="en-GB" sz="1400">
                <a:solidFill>
                  <a:srgbClr val="656665"/>
                </a:solidFill>
              </a:rPr>
              <a:t> activation is unknown</a:t>
            </a:r>
          </a:p>
        </p:txBody>
      </p:sp>
      <p:sp>
        <p:nvSpPr>
          <p:cNvPr id="26" name="Content Placeholder 2">
            <a:extLst>
              <a:ext uri="{FF2B5EF4-FFF2-40B4-BE49-F238E27FC236}">
                <a16:creationId xmlns:a16="http://schemas.microsoft.com/office/drawing/2014/main" id="{A83F0158-4AEA-418B-8918-E6FF3B0CB14E}"/>
              </a:ext>
            </a:extLst>
          </p:cNvPr>
          <p:cNvSpPr txBox="1">
            <a:spLocks/>
          </p:cNvSpPr>
          <p:nvPr/>
        </p:nvSpPr>
        <p:spPr>
          <a:xfrm>
            <a:off x="3640822" y="2675691"/>
            <a:ext cx="7997141" cy="2799675"/>
          </a:xfrm>
          <a:prstGeom prst="roundRect">
            <a:avLst>
              <a:gd name="adj" fmla="val 8308"/>
            </a:avLst>
          </a:prstGeom>
          <a:ln w="19050">
            <a:solidFill>
              <a:schemeClr val="accent4"/>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Lung cells cultured with</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l-GR"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α</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GalCer</a:t>
            </a:r>
            <a:r>
              <a:rPr lang="en-GB" sz="1400">
                <a:solidFill>
                  <a:srgbClr val="656665"/>
                </a:solidFill>
              </a:rPr>
              <a:t> produced large amounts of IL-4, IL-13, and IL-17, which are </a:t>
            </a:r>
            <a:r>
              <a:rPr lang="en-GB" sz="1400"/>
              <a:t>cytokines characteristically produced by </a:t>
            </a:r>
            <a:r>
              <a:rPr lang="en-GB" sz="1400" err="1"/>
              <a:t>iNKT</a:t>
            </a:r>
            <a:r>
              <a:rPr lang="en-GB" sz="1400"/>
              <a:t> phenotypes </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1"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Exposure to </a:t>
            </a:r>
            <a:r>
              <a:rPr kumimoji="0" lang="en-GB" sz="1400" b="1" i="1"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A. </a:t>
            </a:r>
            <a:r>
              <a:rPr kumimoji="0" lang="en-GB" sz="1400" b="1" i="1" u="none" strike="noStrike" kern="1200" cap="none" spc="0" normalizeH="0" baseline="0" noProof="0" err="1">
                <a:ln>
                  <a:noFill/>
                </a:ln>
                <a:effectLst/>
                <a:uLnTx/>
                <a:uFillTx/>
                <a:latin typeface="Calibri" panose="020F0502020204030204" pitchFamily="34" charset="0"/>
                <a:ea typeface="Roboto" panose="02000000000000000000" pitchFamily="2" charset="0"/>
                <a:cs typeface="Calibri" panose="020F0502020204030204" pitchFamily="34" charset="0"/>
              </a:rPr>
              <a:t>alternata</a:t>
            </a:r>
            <a:r>
              <a:rPr kumimoji="0" lang="en-GB" sz="1400" b="1" i="1"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sz="1400" b="1"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resulted in</a:t>
            </a:r>
            <a:r>
              <a:rPr kumimoji="0" lang="en-GB" sz="14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endParaRPr lang="en-GB" sz="1400">
              <a:solidFill>
                <a:srgbClr val="FF0000"/>
              </a:solidFill>
            </a:endParaRP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endParaRPr kumimoji="0" lang="en-GB" sz="1400" b="0" i="0" u="none" strike="noStrike" kern="1200" cap="none" spc="0" normalizeH="0" baseline="0" noProof="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endParaRP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endParaRPr lang="en-GB" sz="1400">
              <a:solidFill>
                <a:srgbClr val="FF0000"/>
              </a:solidFill>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800">
              <a:solidFill>
                <a:srgbClr val="FF0000"/>
              </a:solidFill>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400">
              <a:solidFill>
                <a:srgbClr val="FF0000"/>
              </a:solidFill>
            </a:endParaRPr>
          </a:p>
          <a:p>
            <a:pPr>
              <a:spcBef>
                <a:spcPts val="0"/>
              </a:spcBef>
              <a:defRPr/>
            </a:pPr>
            <a:r>
              <a:rPr lang="en-GB" sz="1400" err="1"/>
              <a:t>iNKT</a:t>
            </a:r>
            <a:r>
              <a:rPr lang="en-GB" sz="1400"/>
              <a:t> inhibited the production of IL-5</a:t>
            </a:r>
          </a:p>
          <a:p>
            <a:pPr>
              <a:spcBef>
                <a:spcPts val="0"/>
              </a:spcBef>
              <a:defRPr/>
            </a:pPr>
            <a:r>
              <a:rPr lang="en-GB" sz="1400"/>
              <a:t>Inhibition of IL-4 production by DPPE-PEG350 demonstrated that ILC2 may promote </a:t>
            </a:r>
            <a:r>
              <a:rPr lang="en-GB" sz="1400" err="1"/>
              <a:t>iNKT</a:t>
            </a:r>
            <a:r>
              <a:rPr lang="en-GB" sz="1400"/>
              <a:t> activation in a CD1d dependent mechanism</a:t>
            </a:r>
          </a:p>
          <a:p>
            <a:pPr>
              <a:spcBef>
                <a:spcPts val="0"/>
              </a:spcBef>
              <a:defRPr/>
            </a:pPr>
            <a:r>
              <a:rPr lang="en-GB" sz="1400"/>
              <a:t>ILC2 may also present endogenous lipids to increase </a:t>
            </a:r>
            <a:r>
              <a:rPr lang="en-GB" sz="1400" err="1"/>
              <a:t>iNKT</a:t>
            </a:r>
            <a:r>
              <a:rPr lang="en-GB" sz="1400"/>
              <a:t> activation as observed in co-cultures without </a:t>
            </a:r>
            <a:br>
              <a:rPr lang="en-GB" sz="1400"/>
            </a:br>
            <a:r>
              <a:rPr lang="el-GR" sz="1400"/>
              <a:t>α-</a:t>
            </a:r>
            <a:r>
              <a:rPr lang="en-GB" sz="1400" err="1"/>
              <a:t>GalCer</a:t>
            </a:r>
            <a:endParaRPr lang="en-GB" sz="1400"/>
          </a:p>
        </p:txBody>
      </p:sp>
      <p:sp>
        <p:nvSpPr>
          <p:cNvPr id="27" name="Content Placeholder 2">
            <a:extLst>
              <a:ext uri="{FF2B5EF4-FFF2-40B4-BE49-F238E27FC236}">
                <a16:creationId xmlns:a16="http://schemas.microsoft.com/office/drawing/2014/main" id="{F6055669-AC34-4871-9E2A-5E6F5F6E7FDB}"/>
              </a:ext>
            </a:extLst>
          </p:cNvPr>
          <p:cNvSpPr txBox="1">
            <a:spLocks/>
          </p:cNvSpPr>
          <p:nvPr/>
        </p:nvSpPr>
        <p:spPr>
          <a:xfrm>
            <a:off x="541967" y="2675691"/>
            <a:ext cx="2947854" cy="2799676"/>
          </a:xfrm>
          <a:prstGeom prst="roundRect">
            <a:avLst>
              <a:gd name="adj" fmla="val 8308"/>
            </a:avLst>
          </a:prstGeom>
          <a:ln w="19050">
            <a:solidFill>
              <a:schemeClr val="accent2"/>
            </a:solidFill>
          </a:ln>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Mice were exposed to PBS or </a:t>
            </a:r>
            <a:br>
              <a:rPr lang="en-GB" sz="1400">
                <a:solidFill>
                  <a:srgbClr val="656665"/>
                </a:solidFill>
              </a:rPr>
            </a:br>
            <a:r>
              <a:rPr lang="en-GB" sz="1400" i="1">
                <a:solidFill>
                  <a:srgbClr val="656665"/>
                </a:solidFill>
              </a:rPr>
              <a:t>A. </a:t>
            </a:r>
            <a:r>
              <a:rPr lang="en-GB" sz="1400" i="1" err="1">
                <a:solidFill>
                  <a:srgbClr val="656665"/>
                </a:solidFill>
              </a:rPr>
              <a:t>alternata</a:t>
            </a:r>
            <a:r>
              <a:rPr lang="en-GB" sz="1400" i="1">
                <a:solidFill>
                  <a:srgbClr val="656665"/>
                </a:solidFill>
              </a:rPr>
              <a:t> </a:t>
            </a:r>
            <a:r>
              <a:rPr lang="en-GB" sz="1400">
                <a:solidFill>
                  <a:srgbClr val="656665"/>
                </a:solidFill>
              </a:rPr>
              <a:t>extract intranasally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Lungs were collected for flow cytometry to quantify </a:t>
            </a:r>
            <a:r>
              <a:rPr lang="en-GB" sz="1400" err="1">
                <a:solidFill>
                  <a:srgbClr val="656665"/>
                </a:solidFill>
              </a:rPr>
              <a:t>iNKT</a:t>
            </a:r>
            <a:r>
              <a:rPr lang="en-GB" sz="1400">
                <a:solidFill>
                  <a:srgbClr val="656665"/>
                </a:solidFill>
              </a:rPr>
              <a:t>, ILC2, total eosinophils, activated eosinophils, and neutrophils.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Lung cells were restimulated with </a:t>
            </a:r>
            <a:r>
              <a:rPr kumimoji="0" lang="en-GB" sz="1400" b="0" i="0" u="non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IL-7,  </a:t>
            </a:r>
            <a:r>
              <a:rPr kumimoji="0" lang="el-GR"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α</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GalCer</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lipid antagonist DPPE-PEG350, and IL-33; the released cytokines and chemokines were then quantified by multiplex ELISA</a:t>
            </a:r>
          </a:p>
        </p:txBody>
      </p:sp>
      <p:sp>
        <p:nvSpPr>
          <p:cNvPr id="28" name="Rectangle: Rounded Corners 27">
            <a:extLst>
              <a:ext uri="{FF2B5EF4-FFF2-40B4-BE49-F238E27FC236}">
                <a16:creationId xmlns:a16="http://schemas.microsoft.com/office/drawing/2014/main" id="{F12FA3D3-275A-41B7-A010-177EAD431E08}"/>
              </a:ext>
            </a:extLst>
          </p:cNvPr>
          <p:cNvSpPr/>
          <p:nvPr/>
        </p:nvSpPr>
        <p:spPr>
          <a:xfrm>
            <a:off x="6613125" y="3427563"/>
            <a:ext cx="1872000" cy="82557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r>
              <a:rPr lang="en-GB" sz="1300"/>
              <a:t>CD4+ and CD8-CD4-(double negative) iNKTs, </a:t>
            </a:r>
            <a:r>
              <a:rPr lang="en-GB" sz="1100"/>
              <a:t>including those producing IL-4 and IL-13</a:t>
            </a:r>
            <a:endParaRPr lang="en-GB" sz="1300"/>
          </a:p>
        </p:txBody>
      </p:sp>
      <p:sp>
        <p:nvSpPr>
          <p:cNvPr id="29" name="Rectangle: Rounded Corners 28">
            <a:extLst>
              <a:ext uri="{FF2B5EF4-FFF2-40B4-BE49-F238E27FC236}">
                <a16:creationId xmlns:a16="http://schemas.microsoft.com/office/drawing/2014/main" id="{8F3C11BE-DA72-486E-AD5F-3CFCF229AE97}"/>
              </a:ext>
            </a:extLst>
          </p:cNvPr>
          <p:cNvSpPr/>
          <p:nvPr/>
        </p:nvSpPr>
        <p:spPr>
          <a:xfrm>
            <a:off x="8882262" y="3427563"/>
            <a:ext cx="1872000" cy="82557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GB" sz="1300"/>
              <a:t>ILC2 producing IL-5 and/or IL-13</a:t>
            </a:r>
          </a:p>
        </p:txBody>
      </p:sp>
      <p:cxnSp>
        <p:nvCxnSpPr>
          <p:cNvPr id="30" name="Straight Arrow Connector 29">
            <a:extLst>
              <a:ext uri="{FF2B5EF4-FFF2-40B4-BE49-F238E27FC236}">
                <a16:creationId xmlns:a16="http://schemas.microsoft.com/office/drawing/2014/main" id="{6D59B184-DA6F-4EED-8F98-A89BC5916B41}"/>
              </a:ext>
            </a:extLst>
          </p:cNvPr>
          <p:cNvCxnSpPr>
            <a:cxnSpLocks/>
          </p:cNvCxnSpPr>
          <p:nvPr/>
        </p:nvCxnSpPr>
        <p:spPr>
          <a:xfrm flipV="1">
            <a:off x="9040547" y="3534441"/>
            <a:ext cx="0" cy="5333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642285-BC76-4C90-B40B-842F63FC85A1}"/>
              </a:ext>
            </a:extLst>
          </p:cNvPr>
          <p:cNvCxnSpPr>
            <a:cxnSpLocks/>
          </p:cNvCxnSpPr>
          <p:nvPr/>
        </p:nvCxnSpPr>
        <p:spPr>
          <a:xfrm flipV="1">
            <a:off x="6755493" y="3526143"/>
            <a:ext cx="0" cy="5333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ECEDC48-1B46-4DE1-94AA-ED577705E70C}"/>
              </a:ext>
            </a:extLst>
          </p:cNvPr>
          <p:cNvSpPr/>
          <p:nvPr/>
        </p:nvSpPr>
        <p:spPr>
          <a:xfrm>
            <a:off x="4198825" y="3427563"/>
            <a:ext cx="1872000" cy="82557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r>
              <a:rPr lang="en-GB" sz="1300"/>
              <a:t>Eosinophil influx and activation</a:t>
            </a:r>
          </a:p>
        </p:txBody>
      </p:sp>
      <p:cxnSp>
        <p:nvCxnSpPr>
          <p:cNvPr id="39" name="Straight Arrow Connector 38">
            <a:extLst>
              <a:ext uri="{FF2B5EF4-FFF2-40B4-BE49-F238E27FC236}">
                <a16:creationId xmlns:a16="http://schemas.microsoft.com/office/drawing/2014/main" id="{B57BE92E-2E39-4F34-B34D-45D7E40AD95F}"/>
              </a:ext>
            </a:extLst>
          </p:cNvPr>
          <p:cNvCxnSpPr>
            <a:cxnSpLocks/>
          </p:cNvCxnSpPr>
          <p:nvPr/>
        </p:nvCxnSpPr>
        <p:spPr>
          <a:xfrm flipV="1">
            <a:off x="4377521" y="3533873"/>
            <a:ext cx="0" cy="5333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2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Characterization of neutrophilic responses in a pollutant-aggravated asthma mouse model</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BALF, bronchoalveolar lavage fluid; CXCL, chemokine (C-X-C motif) ligand; DEP, diesel exhaust particles; HBEC, human bronchial epithelial cell; HDM, house dust mite; MPO, myeloperoxidase; </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lang="en-GB" sz="1000">
                <a:solidFill>
                  <a:srgbClr val="656665"/>
                </a:solidFill>
              </a:rPr>
              <a:t>mRNA, </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messenger ribonucleic acid</a:t>
            </a:r>
            <a:r>
              <a:rPr lang="en-GB" sz="1000">
                <a:solidFill>
                  <a:srgbClr val="656665"/>
                </a:solidFill>
              </a:rPr>
              <a:t>; </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NE, neutrophil elastase; NET, neutrophil extracellular trap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656665"/>
                </a:solidFill>
              </a:rPr>
              <a:t>De Volder J</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et al. Poster P211 presented at ATS 2022 (Abstract A3572)</a:t>
            </a:r>
            <a:endParaRPr kumimoji="0" lang="en-GB" sz="1000" b="0" i="0" u="none" strike="sngStrike" kern="1200" cap="none" spc="0" normalizeH="0" baseline="0" noProof="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12" name="Content Placeholder 2">
            <a:extLst>
              <a:ext uri="{FF2B5EF4-FFF2-40B4-BE49-F238E27FC236}">
                <a16:creationId xmlns:a16="http://schemas.microsoft.com/office/drawing/2014/main" id="{814D6396-4402-46C2-B784-956468DDF081}"/>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E</a:t>
            </a:r>
            <a:r>
              <a:rPr lang="en-GB" sz="1400" i="1">
                <a:solidFill>
                  <a:schemeClr val="bg1"/>
                </a:solidFill>
              </a:rPr>
              <a:t>xposure to HDM+DEP induced neutrophilic responses in both murine models and</a:t>
            </a:r>
            <a:r>
              <a:rPr lang="en-GB" sz="1400" i="1">
                <a:solidFill>
                  <a:srgbClr val="FF0000"/>
                </a:solidFill>
              </a:rPr>
              <a:t> </a:t>
            </a:r>
            <a:r>
              <a:rPr lang="en-GB" sz="1400" i="1">
                <a:solidFill>
                  <a:schemeClr val="bg1"/>
                </a:solidFill>
              </a:rPr>
              <a:t>HBECs. The neutrophilic responses correlate with eosinophilic inflammation which suggests an interaction between neutrophils and eosinophils in pollutant-aggravated allergic asthma</a:t>
            </a:r>
            <a:endParaRPr lang="en-GB" sz="1400">
              <a:solidFill>
                <a:schemeClr val="bg1"/>
              </a:solidFill>
            </a:endParaRPr>
          </a:p>
        </p:txBody>
      </p:sp>
      <p:sp>
        <p:nvSpPr>
          <p:cNvPr id="13" name="Rectangle: Rounded Corners 12">
            <a:extLst>
              <a:ext uri="{FF2B5EF4-FFF2-40B4-BE49-F238E27FC236}">
                <a16:creationId xmlns:a16="http://schemas.microsoft.com/office/drawing/2014/main" id="{2A4DF377-09AB-4020-9E1C-CDC63891EA6B}"/>
              </a:ext>
            </a:extLst>
          </p:cNvPr>
          <p:cNvSpPr/>
          <p:nvPr/>
        </p:nvSpPr>
        <p:spPr>
          <a:xfrm>
            <a:off x="9064100" y="1376363"/>
            <a:ext cx="2577600"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De </a:t>
            </a:r>
            <a:r>
              <a:rPr kumimoji="0" lang="en-GB" sz="1200" b="0"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Volder</a:t>
            </a: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J.</a:t>
            </a:r>
            <a:br>
              <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Ghent University, Ghent, Belgium </a:t>
            </a: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Content Placeholder 2">
            <a:extLst>
              <a:ext uri="{FF2B5EF4-FFF2-40B4-BE49-F238E27FC236}">
                <a16:creationId xmlns:a16="http://schemas.microsoft.com/office/drawing/2014/main" id="{3128B6B3-CF30-4850-9674-9A09196E953A}"/>
              </a:ext>
            </a:extLst>
          </p:cNvPr>
          <p:cNvSpPr txBox="1">
            <a:spLocks/>
          </p:cNvSpPr>
          <p:nvPr/>
        </p:nvSpPr>
        <p:spPr>
          <a:xfrm>
            <a:off x="547686" y="1382633"/>
            <a:ext cx="8424000" cy="1654182"/>
          </a:xfrm>
          <a:prstGeom prst="roundRect">
            <a:avLst>
              <a:gd name="adj" fmla="val 10763"/>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DEP are the main component of traffic-related pollutants, and are implicated in both the development of asthma and in asthma exacerbations </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solidFill>
                  <a:srgbClr val="656665"/>
                </a:solidFill>
              </a:rPr>
              <a:t>Neutrophils may contribute to inflammation by releasing NETs (networks of DNA and granule proteins such as NE and MPO); however, it is unknown how neutrophils modulate the DEP-aggravated airway inflammation</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Murine models were exposed to DEP, HDM, and DEP+HDM</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exposed lung tissues were evaluated to quantify neutrophils and detection of NETs; HBECs were also exposed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 vitro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to detect expression of</a:t>
            </a:r>
            <a:r>
              <a:rPr lang="en-GB" sz="1400">
                <a:solidFill>
                  <a:srgbClr val="656665"/>
                </a:solidFill>
              </a:rPr>
              <a:t> chemokines</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endParaRPr lang="en-GB" sz="1400">
              <a:solidFill>
                <a:srgbClr val="656665"/>
              </a:solidFill>
            </a:endParaRPr>
          </a:p>
        </p:txBody>
      </p:sp>
      <p:sp>
        <p:nvSpPr>
          <p:cNvPr id="21" name="Content Placeholder 2">
            <a:extLst>
              <a:ext uri="{FF2B5EF4-FFF2-40B4-BE49-F238E27FC236}">
                <a16:creationId xmlns:a16="http://schemas.microsoft.com/office/drawing/2014/main" id="{0137A57C-BE8F-434E-B3F7-E61F977CA94E}"/>
              </a:ext>
            </a:extLst>
          </p:cNvPr>
          <p:cNvSpPr txBox="1">
            <a:spLocks/>
          </p:cNvSpPr>
          <p:nvPr/>
        </p:nvSpPr>
        <p:spPr>
          <a:xfrm>
            <a:off x="556081" y="3486410"/>
            <a:ext cx="11085619" cy="1390389"/>
          </a:xfrm>
          <a:prstGeom prst="roundRect">
            <a:avLst>
              <a:gd name="adj" fmla="val 10363"/>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b="1">
                <a:solidFill>
                  <a:srgbClr val="656665"/>
                </a:solidFill>
              </a:rPr>
              <a:t>Neutrophil numbers were significantly higher </a:t>
            </a:r>
            <a:r>
              <a:rPr lang="en-GB" sz="1400">
                <a:solidFill>
                  <a:srgbClr val="656665"/>
                </a:solidFill>
              </a:rPr>
              <a:t>in BALF and lung tissue </a:t>
            </a:r>
            <a:r>
              <a:rPr lang="en-GB" sz="1400" b="1">
                <a:solidFill>
                  <a:srgbClr val="656665"/>
                </a:solidFill>
              </a:rPr>
              <a:t>in combined HDM+</a:t>
            </a:r>
            <a:r>
              <a:rPr lang="en-GB" sz="1400" b="1"/>
              <a:t>DEP-exposed mice </a:t>
            </a:r>
            <a:r>
              <a:rPr lang="en-GB" sz="1400"/>
              <a:t>compared with the control groups, and were positively correlated with eosinophils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b="1"/>
              <a:t>Neutrophil attracting chemokines CXCL1, CXCL2 and CXCL5 were significantly increased after HDM+DEP exposure </a:t>
            </a:r>
            <a:r>
              <a:rPr lang="en-GB" sz="1400"/>
              <a:t>in both BALF and mRNA in </a:t>
            </a:r>
            <a:br>
              <a:rPr lang="en-GB" sz="1400"/>
            </a:br>
            <a:r>
              <a:rPr lang="en-GB" sz="1400"/>
              <a:t>the lungs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t>dsDNA and NE were significantly elevated in BALF of HDM+DEP mice; NETs were also detectable in lung tissue</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lang="en-GB" sz="1400"/>
              <a:t>After HDM+DEP exposures HBECs showed an increased mRNA expression of CXCL1 and CXCL8 compared with the controls</a:t>
            </a:r>
          </a:p>
        </p:txBody>
      </p:sp>
    </p:spTree>
    <p:extLst>
      <p:ext uri="{BB962C8B-B14F-4D97-AF65-F5344CB8AC3E}">
        <p14:creationId xmlns:p14="http://schemas.microsoft.com/office/powerpoint/2010/main" val="106143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Mouse model of late-onset neutrophilic asthma reveals novel cellular and molecular circuits underlying destructive airway neutrophilia</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CD, cluster of differentiation; CXCL, chemokine (C-X-C motif) ligand; IL, interleukin; MHC, major histocompatibility complex; ROR</a:t>
            </a:r>
            <a:r>
              <a:rPr kumimoji="0" lang="el-GR"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γ</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 RAR-related orphan receptor gamma; TF, transcription factor; </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 T helper cell; TRM, tissue-resident memory T cell</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Shenoy AT, et al. Poster P512 presented at ATS 2022 (Abstract A3751)</a:t>
            </a:r>
          </a:p>
        </p:txBody>
      </p:sp>
      <p:sp>
        <p:nvSpPr>
          <p:cNvPr id="13" name="Content Placeholder 2">
            <a:extLst>
              <a:ext uri="{FF2B5EF4-FFF2-40B4-BE49-F238E27FC236}">
                <a16:creationId xmlns:a16="http://schemas.microsoft.com/office/drawing/2014/main" id="{C921BCF7-D7F5-46FA-8A46-1E0C5315FCA0}"/>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Transient and frequent exposure to aeroallergens may reprogram lung cellular and molecular circuits to trigger neutrophilic asthma.</a:t>
            </a:r>
            <a:br>
              <a:rPr lang="en-GB" sz="1400" i="1">
                <a:solidFill>
                  <a:schemeClr val="bg1"/>
                </a:solidFill>
              </a:rPr>
            </a:br>
            <a:r>
              <a:rPr lang="en-GB" sz="1400" i="1">
                <a:solidFill>
                  <a:schemeClr val="bg1"/>
                </a:solidFill>
              </a:rPr>
              <a:t>A subset of pathogenic Th17 TRM cells may be a critical regulator of neutrophilic asthma</a:t>
            </a:r>
            <a:endParaRPr lang="en-GB" sz="1400">
              <a:solidFill>
                <a:schemeClr val="bg1"/>
              </a:solidFill>
            </a:endParaRPr>
          </a:p>
        </p:txBody>
      </p:sp>
      <p:sp>
        <p:nvSpPr>
          <p:cNvPr id="14" name="Rectangle: Rounded Corners 13">
            <a:extLst>
              <a:ext uri="{FF2B5EF4-FFF2-40B4-BE49-F238E27FC236}">
                <a16:creationId xmlns:a16="http://schemas.microsoft.com/office/drawing/2014/main" id="{EB2C07D6-67E7-468B-A4AA-99551927C482}"/>
              </a:ext>
            </a:extLst>
          </p:cNvPr>
          <p:cNvSpPr/>
          <p:nvPr/>
        </p:nvSpPr>
        <p:spPr>
          <a:xfrm>
            <a:off x="9064100" y="1376363"/>
            <a:ext cx="2577600"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t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Shenoy AT.</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Pulmonary Center, Boston University School of Medicine, Boston, MA,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Content Placeholder 2">
            <a:extLst>
              <a:ext uri="{FF2B5EF4-FFF2-40B4-BE49-F238E27FC236}">
                <a16:creationId xmlns:a16="http://schemas.microsoft.com/office/drawing/2014/main" id="{5D576152-DD32-4F16-8A84-F5D7B34399E9}"/>
              </a:ext>
            </a:extLst>
          </p:cNvPr>
          <p:cNvSpPr txBox="1">
            <a:spLocks/>
          </p:cNvSpPr>
          <p:nvPr/>
        </p:nvSpPr>
        <p:spPr>
          <a:xfrm>
            <a:off x="547686" y="1382632"/>
            <a:ext cx="8424000" cy="713731"/>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Late-onset asthma </a:t>
            </a:r>
            <a:r>
              <a:rPr lang="en-GB" sz="1400">
                <a:solidFill>
                  <a:srgbClr val="656665"/>
                </a:solidFill>
              </a:rPr>
              <a:t>often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presents as severe, steroid-resistant, lung-damaging neutrophilic disease with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poor outcomes</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Conventional</a:t>
            </a:r>
            <a:r>
              <a:rPr lang="en-GB" sz="1400">
                <a:solidFill>
                  <a:srgbClr val="656665"/>
                </a:solidFill>
              </a:rPr>
              <a:t> mouse models of allergic asthma were used to study neutrophilic allergic disease</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4" name="Content Placeholder 2">
            <a:extLst>
              <a:ext uri="{FF2B5EF4-FFF2-40B4-BE49-F238E27FC236}">
                <a16:creationId xmlns:a16="http://schemas.microsoft.com/office/drawing/2014/main" id="{25EDA783-21F3-4A04-9A58-CE6298F7F520}"/>
              </a:ext>
            </a:extLst>
          </p:cNvPr>
          <p:cNvSpPr txBox="1">
            <a:spLocks/>
          </p:cNvSpPr>
          <p:nvPr/>
        </p:nvSpPr>
        <p:spPr>
          <a:xfrm>
            <a:off x="550863" y="2245979"/>
            <a:ext cx="4181912" cy="3229389"/>
          </a:xfrm>
          <a:prstGeom prst="roundRect">
            <a:avLst>
              <a:gd name="adj" fmla="val 5802"/>
            </a:avLst>
          </a:prstGeom>
          <a:ln w="19050">
            <a:solidFill>
              <a:schemeClr val="bg2"/>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GB" sz="1400"/>
              <a:t>Conventional mouse models were exposed to ovalbumin; extensively exposed mice exhibited neutrophilic inflammation </a:t>
            </a:r>
          </a:p>
          <a:p>
            <a:pPr>
              <a:spcBef>
                <a:spcPts val="0"/>
              </a:spcBef>
              <a:defRPr/>
            </a:pPr>
            <a:r>
              <a:rPr lang="en-GB" sz="1400"/>
              <a:t>Intracellular cytokine and TF staining demonstrated that mice with neutrophilic allergic airways disease expressed diverse clusters of lung-resident CD4+ TRM cells including a novel ROR</a:t>
            </a:r>
            <a:r>
              <a:rPr lang="el-GR" sz="1400"/>
              <a:t>γ</a:t>
            </a:r>
            <a:r>
              <a:rPr lang="en-GB" sz="1400"/>
              <a:t>t-negative IL-17A+ Th17 subset</a:t>
            </a:r>
          </a:p>
          <a:p>
            <a:pPr>
              <a:spcBef>
                <a:spcPts val="0"/>
              </a:spcBef>
              <a:defRPr/>
            </a:pPr>
            <a:r>
              <a:rPr lang="en-GB" sz="1400">
                <a:latin typeface="Calibri" panose="020F0502020204030204" pitchFamily="34" charset="0"/>
                <a:ea typeface="Roboto" panose="02000000000000000000" pitchFamily="2" charset="0"/>
                <a:cs typeface="Calibri" panose="020F0502020204030204" pitchFamily="34" charset="0"/>
              </a:rPr>
              <a:t>The ROR</a:t>
            </a:r>
            <a:r>
              <a:rPr lang="el-GR" sz="1400">
                <a:latin typeface="Calibri" panose="020F0502020204030204" pitchFamily="34" charset="0"/>
                <a:ea typeface="Roboto" panose="02000000000000000000" pitchFamily="2" charset="0"/>
                <a:cs typeface="Calibri" panose="020F0502020204030204" pitchFamily="34" charset="0"/>
              </a:rPr>
              <a:t>γ</a:t>
            </a:r>
            <a:r>
              <a:rPr lang="en-GB" sz="1400">
                <a:latin typeface="Calibri" panose="020F0502020204030204" pitchFamily="34" charset="0"/>
                <a:ea typeface="Roboto" panose="02000000000000000000" pitchFamily="2" charset="0"/>
                <a:cs typeface="Calibri" panose="020F0502020204030204" pitchFamily="34" charset="0"/>
              </a:rPr>
              <a:t>t-negative Th17 cells rapidly secreted </a:t>
            </a:r>
            <a:br>
              <a:rPr lang="en-GB" sz="1400">
                <a:latin typeface="Calibri" panose="020F0502020204030204" pitchFamily="34" charset="0"/>
                <a:ea typeface="Roboto" panose="02000000000000000000" pitchFamily="2" charset="0"/>
                <a:cs typeface="Calibri" panose="020F0502020204030204" pitchFamily="34" charset="0"/>
              </a:rPr>
            </a:br>
            <a:r>
              <a:rPr lang="en-GB" sz="1400">
                <a:latin typeface="Calibri" panose="020F0502020204030204" pitchFamily="34" charset="0"/>
                <a:ea typeface="Roboto" panose="02000000000000000000" pitchFamily="2" charset="0"/>
                <a:cs typeface="Calibri" panose="020F0502020204030204" pitchFamily="34" charset="0"/>
              </a:rPr>
              <a:t>IL-17A on antigenic reencounter, which in turn caused lung epithelial and stromal cells to express CXCL5 and instigate neutrophil recruitment and subsequent airway inflammation</a:t>
            </a:r>
          </a:p>
          <a:p>
            <a:pPr>
              <a:spcBef>
                <a:spcPts val="0"/>
              </a:spcBef>
              <a:defRPr/>
            </a:pPr>
            <a:endParaRPr lang="en-GB" sz="1400"/>
          </a:p>
          <a:p>
            <a:pPr>
              <a:spcBef>
                <a:spcPts val="0"/>
              </a:spcBef>
              <a:defRPr/>
            </a:pPr>
            <a:endParaRPr lang="en-GB" sz="1400"/>
          </a:p>
          <a:p>
            <a:pPr>
              <a:spcBef>
                <a:spcPts val="0"/>
              </a:spcBef>
              <a:defRPr/>
            </a:pPr>
            <a:endParaRPr kumimoji="0" lang="en-GB" sz="14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25" name="Table 8">
            <a:extLst>
              <a:ext uri="{FF2B5EF4-FFF2-40B4-BE49-F238E27FC236}">
                <a16:creationId xmlns:a16="http://schemas.microsoft.com/office/drawing/2014/main" id="{CCE71351-A501-4154-A444-1E1A63385708}"/>
              </a:ext>
            </a:extLst>
          </p:cNvPr>
          <p:cNvGraphicFramePr>
            <a:graphicFrameLocks noGrp="1"/>
          </p:cNvGraphicFramePr>
          <p:nvPr>
            <p:extLst>
              <p:ext uri="{D42A27DB-BD31-4B8C-83A1-F6EECF244321}">
                <p14:modId xmlns:p14="http://schemas.microsoft.com/office/powerpoint/2010/main" val="984441911"/>
              </p:ext>
            </p:extLst>
          </p:nvPr>
        </p:nvGraphicFramePr>
        <p:xfrm>
          <a:off x="4863403" y="2200935"/>
          <a:ext cx="6793944" cy="3307080"/>
        </p:xfrm>
        <a:graphic>
          <a:graphicData uri="http://schemas.openxmlformats.org/drawingml/2006/table">
            <a:tbl>
              <a:tblPr firstRow="1" bandRow="1">
                <a:tableStyleId>{5C22544A-7EE6-4342-B048-85BDC9FD1C3A}</a:tableStyleId>
              </a:tblPr>
              <a:tblGrid>
                <a:gridCol w="2834568">
                  <a:extLst>
                    <a:ext uri="{9D8B030D-6E8A-4147-A177-3AD203B41FA5}">
                      <a16:colId xmlns:a16="http://schemas.microsoft.com/office/drawing/2014/main" val="421243587"/>
                    </a:ext>
                  </a:extLst>
                </a:gridCol>
                <a:gridCol w="3959376">
                  <a:extLst>
                    <a:ext uri="{9D8B030D-6E8A-4147-A177-3AD203B41FA5}">
                      <a16:colId xmlns:a16="http://schemas.microsoft.com/office/drawing/2014/main" val="475603044"/>
                    </a:ext>
                  </a:extLst>
                </a:gridCol>
              </a:tblGrid>
              <a:tr h="232313">
                <a:tc>
                  <a:txBody>
                    <a:bodyPr/>
                    <a:lstStyle/>
                    <a:p>
                      <a:r>
                        <a:rPr lang="en-GB" sz="1200"/>
                        <a:t>Investigation performed in mice models</a:t>
                      </a:r>
                    </a:p>
                  </a:txBody>
                  <a:tcPr>
                    <a:solidFill>
                      <a:schemeClr val="bg2"/>
                    </a:solidFill>
                  </a:tcPr>
                </a:tc>
                <a:tc>
                  <a:txBody>
                    <a:bodyPr/>
                    <a:lstStyle/>
                    <a:p>
                      <a:r>
                        <a:rPr lang="en-GB" sz="1200"/>
                        <a:t>Cellular and molecular outcomes</a:t>
                      </a:r>
                    </a:p>
                  </a:txBody>
                  <a:tcPr>
                    <a:solidFill>
                      <a:schemeClr val="bg2"/>
                    </a:solidFill>
                  </a:tcPr>
                </a:tc>
                <a:extLst>
                  <a:ext uri="{0D108BD9-81ED-4DB2-BD59-A6C34878D82A}">
                    <a16:rowId xmlns:a16="http://schemas.microsoft.com/office/drawing/2014/main" val="13421960"/>
                  </a:ext>
                </a:extLst>
              </a:tr>
              <a:tr h="232313">
                <a:tc gridSpan="2">
                  <a:txBody>
                    <a:bodyPr/>
                    <a:lstStyle/>
                    <a:p>
                      <a:r>
                        <a:rPr lang="en-GB" sz="1200" b="1"/>
                        <a:t>Ovalbumin exposure</a:t>
                      </a:r>
                    </a:p>
                  </a:txBody>
                  <a:tcPr>
                    <a:solidFill>
                      <a:schemeClr val="bg2">
                        <a:lumMod val="40000"/>
                        <a:lumOff val="60000"/>
                      </a:schemeClr>
                    </a:solidFill>
                  </a:tcPr>
                </a:tc>
                <a:tc hMerge="1">
                  <a:txBody>
                    <a:bodyPr/>
                    <a:lstStyle/>
                    <a:p>
                      <a:endParaRPr lang="en-GB" sz="1100" b="1"/>
                    </a:p>
                  </a:txBody>
                  <a:tcPr>
                    <a:solidFill>
                      <a:schemeClr val="bg2">
                        <a:lumMod val="40000"/>
                        <a:lumOff val="60000"/>
                      </a:schemeClr>
                    </a:solidFill>
                  </a:tcPr>
                </a:tc>
                <a:extLst>
                  <a:ext uri="{0D108BD9-81ED-4DB2-BD59-A6C34878D82A}">
                    <a16:rowId xmlns:a16="http://schemas.microsoft.com/office/drawing/2014/main" val="316018436"/>
                  </a:ext>
                </a:extLst>
              </a:tr>
              <a:tr h="225480">
                <a:tc>
                  <a:txBody>
                    <a:bodyPr/>
                    <a:lstStyle/>
                    <a:p>
                      <a:pPr lvl="0"/>
                      <a:r>
                        <a:rPr lang="en-GB" sz="1100"/>
                        <a:t>Naïve mice acutely exposed</a:t>
                      </a:r>
                    </a:p>
                  </a:txBody>
                  <a:tcPr anchor="ctr">
                    <a:solidFill>
                      <a:schemeClr val="bg2">
                        <a:lumMod val="20000"/>
                        <a:lumOff val="80000"/>
                      </a:schemeClr>
                    </a:solidFill>
                  </a:tcPr>
                </a:tc>
                <a:tc>
                  <a:txBody>
                    <a:bodyPr/>
                    <a:lstStyle/>
                    <a:p>
                      <a:pPr lvl="0"/>
                      <a:r>
                        <a:rPr lang="en-GB" sz="1100"/>
                        <a:t>Phenotypes of childhood-onset eosinophilic asthma</a:t>
                      </a:r>
                    </a:p>
                  </a:txBody>
                  <a:tcPr anchor="ctr">
                    <a:solidFill>
                      <a:schemeClr val="bg2">
                        <a:lumMod val="20000"/>
                        <a:lumOff val="80000"/>
                      </a:schemeClr>
                    </a:solidFill>
                  </a:tcPr>
                </a:tc>
                <a:extLst>
                  <a:ext uri="{0D108BD9-81ED-4DB2-BD59-A6C34878D82A}">
                    <a16:rowId xmlns:a16="http://schemas.microsoft.com/office/drawing/2014/main" val="205492660"/>
                  </a:ext>
                </a:extLst>
              </a:tr>
              <a:tr h="368967">
                <a:tc>
                  <a:txBody>
                    <a:bodyPr/>
                    <a:lstStyle/>
                    <a:p>
                      <a:pPr lvl="0"/>
                      <a:r>
                        <a:rPr lang="en-GB" sz="1100"/>
                        <a:t>Naïve mice underwent recurrent exposure over an extended duration</a:t>
                      </a:r>
                    </a:p>
                  </a:txBody>
                  <a:tcPr anchor="ctr">
                    <a:solidFill>
                      <a:schemeClr val="bg2">
                        <a:lumMod val="20000"/>
                        <a:lumOff val="80000"/>
                      </a:schemeClr>
                    </a:solidFill>
                  </a:tcPr>
                </a:tc>
                <a:tc>
                  <a:txBody>
                    <a:bodyPr/>
                    <a:lstStyle/>
                    <a:p>
                      <a:pPr lvl="0"/>
                      <a:r>
                        <a:rPr lang="en-GB" sz="1100"/>
                        <a:t>Increased susceptibility to allergic airway neutrophilia  </a:t>
                      </a:r>
                    </a:p>
                  </a:txBody>
                  <a:tcPr anchor="ctr">
                    <a:solidFill>
                      <a:schemeClr val="bg2">
                        <a:lumMod val="20000"/>
                        <a:lumOff val="80000"/>
                      </a:schemeClr>
                    </a:solidFill>
                  </a:tcPr>
                </a:tc>
                <a:extLst>
                  <a:ext uri="{0D108BD9-81ED-4DB2-BD59-A6C34878D82A}">
                    <a16:rowId xmlns:a16="http://schemas.microsoft.com/office/drawing/2014/main" val="4200745018"/>
                  </a:ext>
                </a:extLst>
              </a:tr>
              <a:tr h="512455">
                <a:tc>
                  <a:txBody>
                    <a:bodyPr/>
                    <a:lstStyle/>
                    <a:p>
                      <a:pPr lvl="0"/>
                      <a:r>
                        <a:rPr lang="en-GB" sz="1100"/>
                        <a:t>Memory recall exposure of aeroallergen experienced mice </a:t>
                      </a:r>
                    </a:p>
                  </a:txBody>
                  <a:tcPr anchor="ctr">
                    <a:solidFill>
                      <a:schemeClr val="bg2">
                        <a:lumMod val="20000"/>
                        <a:lumOff val="80000"/>
                      </a:schemeClr>
                    </a:solidFill>
                  </a:tcPr>
                </a:tc>
                <a:tc>
                  <a:txBody>
                    <a:bodyPr/>
                    <a:lstStyle/>
                    <a:p>
                      <a:pPr lvl="0"/>
                      <a:r>
                        <a:rPr lang="en-GB" sz="1100">
                          <a:solidFill>
                            <a:srgbClr val="656665"/>
                          </a:solidFill>
                        </a:rPr>
                        <a:t>Induced features of neutrophilic asthmatic exacerbations including rapid peribronchial neutrophilic inflammation, worsened vascular leakage, and severe lung disease</a:t>
                      </a:r>
                      <a:endParaRPr lang="en-GB" sz="1100"/>
                    </a:p>
                  </a:txBody>
                  <a:tcPr anchor="ctr">
                    <a:solidFill>
                      <a:schemeClr val="bg2">
                        <a:lumMod val="20000"/>
                        <a:lumOff val="80000"/>
                      </a:schemeClr>
                    </a:solidFill>
                  </a:tcPr>
                </a:tc>
                <a:extLst>
                  <a:ext uri="{0D108BD9-81ED-4DB2-BD59-A6C34878D82A}">
                    <a16:rowId xmlns:a16="http://schemas.microsoft.com/office/drawing/2014/main" val="1604408015"/>
                  </a:ext>
                </a:extLst>
              </a:tr>
              <a:tr h="512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dk1"/>
                          </a:solidFill>
                          <a:latin typeface="+mn-lt"/>
                          <a:ea typeface="+mn-ea"/>
                          <a:cs typeface="+mn-cs"/>
                        </a:rPr>
                        <a:t>Flow- and spectral-cytometry </a:t>
                      </a:r>
                    </a:p>
                    <a:p>
                      <a:pPr lvl="0"/>
                      <a:r>
                        <a:rPr lang="en-GB" sz="1100"/>
                        <a:t>Lungs of aeroallergen experienced mice</a:t>
                      </a:r>
                    </a:p>
                  </a:txBody>
                  <a:tcPr anchor="ctr">
                    <a:solidFill>
                      <a:schemeClr val="bg2">
                        <a:lumMod val="40000"/>
                        <a:lumOff val="60000"/>
                      </a:schemeClr>
                    </a:solidFill>
                  </a:tcPr>
                </a:tc>
                <a:tc>
                  <a:txBody>
                    <a:bodyPr/>
                    <a:lstStyle/>
                    <a:p>
                      <a:pPr lvl="0"/>
                      <a:r>
                        <a:rPr kumimoji="0" lang="en-GB" sz="11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Extensive remodeling of the tissue-resident and </a:t>
                      </a:r>
                      <a:br>
                        <a:rPr kumimoji="0" lang="en-GB" sz="11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1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recruited-myeloid and lymphocytic landscape suggesting a new altered state of tissue homeostasis in asthmatic lungs</a:t>
                      </a:r>
                      <a:endParaRPr lang="en-GB" sz="1100"/>
                    </a:p>
                  </a:txBody>
                  <a:tcPr anchor="ctr">
                    <a:solidFill>
                      <a:schemeClr val="bg2">
                        <a:lumMod val="40000"/>
                        <a:lumOff val="60000"/>
                      </a:schemeClr>
                    </a:solidFill>
                  </a:tcPr>
                </a:tc>
                <a:extLst>
                  <a:ext uri="{0D108BD9-81ED-4DB2-BD59-A6C34878D82A}">
                    <a16:rowId xmlns:a16="http://schemas.microsoft.com/office/drawing/2014/main" val="2479108256"/>
                  </a:ext>
                </a:extLst>
              </a:tr>
              <a:tr h="368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dk1"/>
                          </a:solidFill>
                          <a:latin typeface="+mn-lt"/>
                          <a:ea typeface="+mn-ea"/>
                          <a:cs typeface="+mn-cs"/>
                        </a:rPr>
                        <a:t>Intracellular staining </a:t>
                      </a:r>
                      <a:br>
                        <a:rPr lang="en-GB" sz="1200" b="1" kern="1200">
                          <a:solidFill>
                            <a:schemeClr val="dk1"/>
                          </a:solidFill>
                          <a:latin typeface="+mn-lt"/>
                          <a:ea typeface="+mn-ea"/>
                          <a:cs typeface="+mn-cs"/>
                        </a:rPr>
                      </a:br>
                      <a:r>
                        <a:rPr lang="en-GB" sz="1100" kern="1200">
                          <a:solidFill>
                            <a:schemeClr val="dk1"/>
                          </a:solidFill>
                          <a:latin typeface="+mn-lt"/>
                          <a:ea typeface="+mn-ea"/>
                          <a:cs typeface="+mn-cs"/>
                        </a:rPr>
                        <a:t>Mice with neutrophilic allergic airway disease</a:t>
                      </a:r>
                    </a:p>
                  </a:txBody>
                  <a:tcPr anchor="ctr">
                    <a:solidFill>
                      <a:schemeClr val="bg2">
                        <a:lumMod val="20000"/>
                        <a:lumOff val="80000"/>
                      </a:schemeClr>
                    </a:solidFill>
                  </a:tcPr>
                </a:tc>
                <a:tc>
                  <a:txBody>
                    <a:bodyPr/>
                    <a:lstStyle/>
                    <a:p>
                      <a:pPr lvl="0"/>
                      <a:r>
                        <a:rPr lang="en-GB" sz="1100">
                          <a:solidFill>
                            <a:srgbClr val="656665"/>
                          </a:solidFill>
                        </a:rPr>
                        <a:t>Increased lung-resident CD4+ TRM cells including ROR</a:t>
                      </a:r>
                      <a:r>
                        <a:rPr lang="el-GR" sz="1100">
                          <a:solidFill>
                            <a:srgbClr val="656665"/>
                          </a:solidFill>
                        </a:rPr>
                        <a:t>γ</a:t>
                      </a:r>
                      <a:r>
                        <a:rPr lang="en-GB" sz="1100">
                          <a:solidFill>
                            <a:srgbClr val="656665"/>
                          </a:solidFill>
                        </a:rPr>
                        <a:t>t-negative IL-17A+ Th17 subset</a:t>
                      </a:r>
                      <a:endParaRPr lang="en-GB" sz="1100"/>
                    </a:p>
                  </a:txBody>
                  <a:tcPr anchor="ctr">
                    <a:solidFill>
                      <a:schemeClr val="bg2">
                        <a:lumMod val="20000"/>
                        <a:lumOff val="80000"/>
                      </a:schemeClr>
                    </a:solidFill>
                  </a:tcPr>
                </a:tc>
                <a:extLst>
                  <a:ext uri="{0D108BD9-81ED-4DB2-BD59-A6C34878D82A}">
                    <a16:rowId xmlns:a16="http://schemas.microsoft.com/office/drawing/2014/main" val="2847331468"/>
                  </a:ext>
                </a:extLst>
              </a:tr>
              <a:tr h="225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dk1"/>
                          </a:solidFill>
                          <a:latin typeface="+mn-lt"/>
                          <a:ea typeface="+mn-ea"/>
                          <a:cs typeface="+mn-cs"/>
                        </a:rPr>
                        <a:t>MHC-II ablation </a:t>
                      </a:r>
                      <a:r>
                        <a:rPr lang="en-GB" sz="1100" b="0" kern="1200">
                          <a:solidFill>
                            <a:schemeClr val="dk1"/>
                          </a:solidFill>
                          <a:latin typeface="+mn-lt"/>
                          <a:ea typeface="+mn-ea"/>
                          <a:cs typeface="+mn-cs"/>
                        </a:rPr>
                        <a:t>in aeroallergen experienced lung epithelial cells</a:t>
                      </a:r>
                    </a:p>
                  </a:txBody>
                  <a:tcPr anchor="ctr">
                    <a:solidFill>
                      <a:schemeClr val="bg2">
                        <a:lumMod val="40000"/>
                        <a:lumOff val="60000"/>
                      </a:schemeClr>
                    </a:solidFill>
                  </a:tcPr>
                </a:tc>
                <a:tc>
                  <a:txBody>
                    <a:bodyPr/>
                    <a:lstStyle/>
                    <a:p>
                      <a:pPr lvl="0"/>
                      <a:r>
                        <a:rPr lang="en-GB" sz="1100" b="1">
                          <a:solidFill>
                            <a:schemeClr val="bg2">
                              <a:lumMod val="75000"/>
                            </a:schemeClr>
                          </a:solidFill>
                        </a:rPr>
                        <a:t>Epithelial antigen presentation </a:t>
                      </a:r>
                      <a:r>
                        <a:rPr lang="en-GB" sz="1100"/>
                        <a:t>to CD4+ T cells </a:t>
                      </a:r>
                      <a:r>
                        <a:rPr lang="en-GB" sz="1100" b="1">
                          <a:solidFill>
                            <a:schemeClr val="bg2">
                              <a:lumMod val="75000"/>
                            </a:schemeClr>
                          </a:solidFill>
                        </a:rPr>
                        <a:t>regulated severity of neutrophilic airway disease</a:t>
                      </a:r>
                      <a:r>
                        <a:rPr lang="en-GB" sz="1100" b="1"/>
                        <a:t> </a:t>
                      </a:r>
                      <a:r>
                        <a:rPr lang="en-GB" sz="1100"/>
                        <a:t>by skewing CD4+ TRM phenotypes </a:t>
                      </a:r>
                    </a:p>
                  </a:txBody>
                  <a:tcPr anchor="ctr">
                    <a:solidFill>
                      <a:schemeClr val="bg2">
                        <a:lumMod val="40000"/>
                        <a:lumOff val="60000"/>
                      </a:schemeClr>
                    </a:solidFill>
                  </a:tcPr>
                </a:tc>
                <a:extLst>
                  <a:ext uri="{0D108BD9-81ED-4DB2-BD59-A6C34878D82A}">
                    <a16:rowId xmlns:a16="http://schemas.microsoft.com/office/drawing/2014/main" val="3780716279"/>
                  </a:ext>
                </a:extLst>
              </a:tr>
            </a:tbl>
          </a:graphicData>
        </a:graphic>
      </p:graphicFrame>
    </p:spTree>
    <p:extLst>
      <p:ext uri="{BB962C8B-B14F-4D97-AF65-F5344CB8AC3E}">
        <p14:creationId xmlns:p14="http://schemas.microsoft.com/office/powerpoint/2010/main" val="80489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1700"/>
              <a:t>Remodilins – a new class of small molecules that blunt human airway smooth muscle contractile protein accumulation and allergen-induced airway hyperresponsiveness in mice</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latin typeface="Calibri"/>
                <a:ea typeface="Roboto"/>
                <a:cs typeface="Calibri"/>
              </a:rPr>
              <a:t>Key takeaway:</a:t>
            </a:r>
            <a:r>
              <a:rPr lang="en-GB" sz="1400">
                <a:solidFill>
                  <a:schemeClr val="bg1"/>
                </a:solidFill>
                <a:latin typeface="Calibri"/>
                <a:ea typeface="Roboto"/>
                <a:cs typeface="Calibri"/>
              </a:rPr>
              <a:t> </a:t>
            </a:r>
            <a:r>
              <a:rPr lang="en-GB" sz="1400" i="1">
                <a:solidFill>
                  <a:schemeClr val="bg1"/>
                </a:solidFill>
                <a:latin typeface="Calibri"/>
                <a:ea typeface="Roboto"/>
                <a:cs typeface="Calibri"/>
              </a:rPr>
              <a:t>In mice models, </a:t>
            </a:r>
            <a:r>
              <a:rPr lang="en-GB" sz="1400" i="1" err="1">
                <a:solidFill>
                  <a:schemeClr val="bg1"/>
                </a:solidFill>
                <a:latin typeface="Calibri"/>
                <a:ea typeface="Roboto"/>
                <a:cs typeface="Calibri"/>
              </a:rPr>
              <a:t>remodilins</a:t>
            </a:r>
            <a:r>
              <a:rPr lang="en-GB" sz="1400" i="1">
                <a:solidFill>
                  <a:schemeClr val="bg1"/>
                </a:solidFill>
                <a:latin typeface="Calibri"/>
                <a:ea typeface="Roboto"/>
                <a:cs typeface="Calibri"/>
              </a:rPr>
              <a:t> are a novel class of small molecule compounds that can blunt ASM hypertrophy in vitro and AHR in vivo</a:t>
            </a:r>
            <a:endParaRPr lang="en-GB" sz="1400" strike="sngStrike">
              <a:solidFill>
                <a:schemeClr val="bg1"/>
              </a:solidFill>
              <a:highlight>
                <a:srgbClr val="FFFF00"/>
              </a:highlight>
              <a:latin typeface="Calibri"/>
              <a:ea typeface="Roboto"/>
              <a:cs typeface="Calibri"/>
            </a:endParaRP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Chen B.</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Medicine, The University of Chicago, Chicago, IL, USA </a:t>
            </a:r>
            <a:endParaRPr kumimoji="0" lang="en-GB" sz="12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79498"/>
            <a:ext cx="8424000" cy="484430"/>
          </a:xfrm>
          <a:prstGeom prst="roundRect">
            <a:avLst/>
          </a:prstGeom>
          <a:ln w="19050">
            <a:solidFill>
              <a:schemeClr val="tx1"/>
            </a:solidFill>
          </a:ln>
        </p:spPr>
        <p:txBody>
          <a:bodyPr vert="horz" lIns="7200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ASM hypertrophy contributes to airway constrictor hyperresponsiveness and occurs in many patients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with asthma</a:t>
            </a:r>
            <a:endParaRPr kumimoji="0" lang="en-GB" sz="1400" b="0" i="0" u="none" strike="sngStrike" kern="1200" cap="none" spc="0" normalizeH="0" baseline="0" noProof="0">
              <a:ln>
                <a:noFill/>
              </a:ln>
              <a:solidFill>
                <a:srgbClr val="656665"/>
              </a:solidFill>
              <a:effectLst/>
              <a:highlight>
                <a:srgbClr val="FFFF00"/>
              </a:highlight>
              <a:uLnTx/>
              <a:uFillTx/>
              <a:latin typeface="Calibri" panose="020F0502020204030204" pitchFamily="34" charset="0"/>
              <a:ea typeface="Roboto" panose="02000000000000000000" pitchFamily="2" charset="0"/>
              <a:cs typeface="Calibri" panose="020F0502020204030204" pitchFamily="34" charset="0"/>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50864" y="2172878"/>
            <a:ext cx="11090274" cy="606965"/>
          </a:xfrm>
          <a:prstGeom prst="roundRect">
            <a:avLst>
              <a:gd name="adj" fmla="val 5128"/>
            </a:avLst>
          </a:prstGeom>
          <a:ln w="19050">
            <a:solidFill>
              <a:schemeClr val="accent2"/>
            </a:solidFill>
          </a:ln>
        </p:spPr>
        <p:txBody>
          <a:bodyPr vert="horz" lIns="72000" tIns="7200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A novel class of small molecules, </a:t>
            </a:r>
            <a:r>
              <a:rPr kumimoji="0" lang="en-GB" sz="1400" b="1"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remodilins</a:t>
            </a:r>
            <a:r>
              <a:rPr kumimoji="0" lang="en-GB" sz="14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 not previously known to relax ASM, was identified from a high content screen of 10000 small molecules for compounds that reduce traction force exerted by cultured human airway myocytes grown on a flexible substrate</a:t>
            </a: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ACTA2, smooth muscle alpha-actin-2; AHR, airway hyperresponsiveness; ASM, airway smooth muscle; HDM, house dust mite; MYH11, smooth muscle myosin heavy chain 11; </a:t>
            </a:r>
            <a:br>
              <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TGF-</a:t>
            </a:r>
            <a:r>
              <a:rPr kumimoji="0" lang="el-GR" sz="1000" b="0" i="0" u="none" strike="noStrike" kern="1200" cap="none" spc="0" normalizeH="0" baseline="0" noProof="0">
                <a:ln>
                  <a:noFill/>
                </a:ln>
                <a:solidFill>
                  <a:srgbClr val="656665"/>
                </a:solidFill>
                <a:effectLst/>
                <a:uLnTx/>
                <a:uFillTx/>
                <a:latin typeface="Calibri"/>
                <a:ea typeface="Roboto" panose="02000000000000000000" pitchFamily="2" charset="0"/>
                <a:cs typeface="Arial" panose="020B0604020202020204" pitchFamily="34" charset="0"/>
              </a:rPr>
              <a:t>β</a:t>
            </a:r>
            <a:r>
              <a:rPr lang="en-GB" sz="1000">
                <a:solidFill>
                  <a:srgbClr val="656665"/>
                </a:solidFill>
                <a:latin typeface="Calibri"/>
              </a:rPr>
              <a:t>,</a:t>
            </a:r>
            <a:r>
              <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 transforming growth factor-beta; SRF, serum response factor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Chen B, et al. Poster P1036 presented at ATS 2022 (Abstract A3296) </a:t>
            </a:r>
          </a:p>
        </p:txBody>
      </p:sp>
      <p:sp>
        <p:nvSpPr>
          <p:cNvPr id="14" name="Content Placeholder 2">
            <a:extLst>
              <a:ext uri="{FF2B5EF4-FFF2-40B4-BE49-F238E27FC236}">
                <a16:creationId xmlns:a16="http://schemas.microsoft.com/office/drawing/2014/main" id="{436E7CD9-53E7-40F6-B092-5F38823C5C58}"/>
              </a:ext>
            </a:extLst>
          </p:cNvPr>
          <p:cNvSpPr txBox="1">
            <a:spLocks/>
          </p:cNvSpPr>
          <p:nvPr/>
        </p:nvSpPr>
        <p:spPr>
          <a:xfrm>
            <a:off x="547687" y="3088793"/>
            <a:ext cx="11093451" cy="1127057"/>
          </a:xfrm>
          <a:prstGeom prst="roundRect">
            <a:avLst>
              <a:gd name="adj" fmla="val 10473"/>
            </a:avLst>
          </a:prstGeom>
          <a:ln w="19050">
            <a:solidFill>
              <a:schemeClr val="bg2"/>
            </a:solidFill>
          </a:ln>
        </p:spPr>
        <p:txBody>
          <a:bodyPr vert="horz" lIns="72000" tIns="7200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60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Force reduction may blunt transcriptional activation of SRF, required for ASM contractile protein expression. Therefore, tests were conducted on the remodilins to confirm:</a:t>
            </a:r>
          </a:p>
          <a:p>
            <a:pPr marL="576000" marR="0" lvl="1" indent="-288000" fontAlgn="auto">
              <a:spcBef>
                <a:spcPts val="0"/>
              </a:spcBef>
              <a:spcAft>
                <a:spcPts val="0"/>
              </a:spcAft>
              <a:buSzTx/>
              <a:tabLst/>
              <a:defRPr/>
            </a:pP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Their ability to inhibit TGF-</a:t>
            </a:r>
            <a:r>
              <a:rPr lang="el-GR" sz="1400">
                <a:solidFill>
                  <a:srgbClr val="656665"/>
                </a:solidFill>
                <a:latin typeface="Calibri" panose="020F0502020204030204" pitchFamily="34" charset="0"/>
                <a:ea typeface="Roboto" panose="02000000000000000000" pitchFamily="2" charset="0"/>
                <a:cs typeface="Calibri" panose="020F0502020204030204" pitchFamily="34" charset="0"/>
              </a:rPr>
              <a:t>β-</a:t>
            </a: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stimulated SRF activation</a:t>
            </a:r>
          </a:p>
          <a:p>
            <a:pPr marL="576000" marR="0" lvl="1" indent="-288000" fontAlgn="auto">
              <a:spcBef>
                <a:spcPts val="0"/>
              </a:spcBef>
              <a:spcAft>
                <a:spcPts val="0"/>
              </a:spcAft>
              <a:buSzTx/>
              <a:tabLst/>
              <a:defRPr/>
            </a:pP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Their ability to blunt TGF-</a:t>
            </a:r>
            <a:r>
              <a:rPr lang="el-GR" sz="1400">
                <a:solidFill>
                  <a:srgbClr val="656665"/>
                </a:solidFill>
                <a:latin typeface="Calibri" panose="020F0502020204030204" pitchFamily="34" charset="0"/>
                <a:ea typeface="Roboto" panose="02000000000000000000" pitchFamily="2" charset="0"/>
                <a:cs typeface="Calibri" panose="020F0502020204030204" pitchFamily="34" charset="0"/>
              </a:rPr>
              <a:t>β-</a:t>
            </a:r>
            <a:r>
              <a:rPr lang="en-GB" sz="1400">
                <a:solidFill>
                  <a:srgbClr val="656665"/>
                </a:solidFill>
                <a:latin typeface="Calibri" panose="020F0502020204030204" pitchFamily="34" charset="0"/>
                <a:ea typeface="Roboto" panose="02000000000000000000" pitchFamily="2" charset="0"/>
                <a:cs typeface="Calibri" panose="020F0502020204030204" pitchFamily="34" charset="0"/>
              </a:rPr>
              <a:t>stimulated MYH11 and ACTA2 protein accumulation in cultured human ASM cells in a dose-dependent fashion</a:t>
            </a:r>
          </a:p>
        </p:txBody>
      </p:sp>
      <p:sp>
        <p:nvSpPr>
          <p:cNvPr id="15" name="Content Placeholder 2">
            <a:extLst>
              <a:ext uri="{FF2B5EF4-FFF2-40B4-BE49-F238E27FC236}">
                <a16:creationId xmlns:a16="http://schemas.microsoft.com/office/drawing/2014/main" id="{D404EACA-4EF0-4DA8-92A1-24A582F4812C}"/>
              </a:ext>
            </a:extLst>
          </p:cNvPr>
          <p:cNvSpPr txBox="1">
            <a:spLocks/>
          </p:cNvSpPr>
          <p:nvPr/>
        </p:nvSpPr>
        <p:spPr>
          <a:xfrm>
            <a:off x="554039" y="4524799"/>
            <a:ext cx="11093451" cy="606965"/>
          </a:xfrm>
          <a:prstGeom prst="roundRect">
            <a:avLst>
              <a:gd name="adj" fmla="val 14901"/>
            </a:avLst>
          </a:prstGeom>
          <a:ln w="19050">
            <a:solidFill>
              <a:schemeClr val="bg2"/>
            </a:solidFill>
          </a:ln>
        </p:spPr>
        <p:txBody>
          <a:bodyPr vert="horz" lIns="72000" tIns="7200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Arial" panose="020B0604020202020204" pitchFamily="34" charset="0"/>
              </a:rPr>
              <a:t>One remodilin, R187, partially blocked airway constrictor hyperresponsiveness in mice with experimental airway inflammation induced by </a:t>
            </a:r>
            <a:b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Arial" panose="020B0604020202020204" pitchFamily="34" charset="0"/>
              </a:rPr>
            </a:b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Arial" panose="020B0604020202020204" pitchFamily="34" charset="0"/>
              </a:rPr>
              <a:t>HDM administration</a:t>
            </a:r>
          </a:p>
        </p:txBody>
      </p:sp>
      <p:cxnSp>
        <p:nvCxnSpPr>
          <p:cNvPr id="8" name="Straight Arrow Connector 7">
            <a:extLst>
              <a:ext uri="{FF2B5EF4-FFF2-40B4-BE49-F238E27FC236}">
                <a16:creationId xmlns:a16="http://schemas.microsoft.com/office/drawing/2014/main" id="{EB6CAD8A-AF3E-4020-9F24-FFDECA12AA99}"/>
              </a:ext>
            </a:extLst>
          </p:cNvPr>
          <p:cNvCxnSpPr>
            <a:cxnSpLocks/>
            <a:stCxn id="14" idx="2"/>
          </p:cNvCxnSpPr>
          <p:nvPr/>
        </p:nvCxnSpPr>
        <p:spPr>
          <a:xfrm>
            <a:off x="6094413" y="4215850"/>
            <a:ext cx="6352" cy="311071"/>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17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Leptin augments human airway fibroblast invasion and IL-13-induced eotaxin production in a murine model of allergic airway disease</a:t>
            </a:r>
          </a:p>
        </p:txBody>
      </p:sp>
      <p:pic>
        <p:nvPicPr>
          <p:cNvPr id="18" name="Content Placeholder 17" descr="Internet with solid fill">
            <a:hlinkClick r:id="rId3"/>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&lt;0.05;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&lt;0.05 asthma vs non asthma</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HDM, house dust mite; HFD, high-fat diet; IL, interleukin; MLF, mouse lung fibroblast; T2, type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Mcquade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V, et al. Poster P501 presented at ATS 2022 (Abstract A3740)</a:t>
            </a:r>
          </a:p>
        </p:txBody>
      </p:sp>
      <p:sp>
        <p:nvSpPr>
          <p:cNvPr id="102" name="Content Placeholder 2">
            <a:extLst>
              <a:ext uri="{FF2B5EF4-FFF2-40B4-BE49-F238E27FC236}">
                <a16:creationId xmlns:a16="http://schemas.microsoft.com/office/drawing/2014/main" id="{8F8D0EC1-A8E1-4F54-857F-2270745570B2}"/>
              </a:ext>
            </a:extLst>
          </p:cNvPr>
          <p:cNvSpPr txBox="1">
            <a:spLocks/>
          </p:cNvSpPr>
          <p:nvPr/>
        </p:nvSpPr>
        <p:spPr>
          <a:xfrm>
            <a:off x="547687" y="5616496"/>
            <a:ext cx="11090275" cy="468000"/>
          </a:xfrm>
          <a:prstGeom prst="roundRect">
            <a:avLst/>
          </a:prstGeom>
          <a:solidFill>
            <a:schemeClr val="tx2"/>
          </a:solidFill>
        </p:spPr>
        <p:txBody>
          <a:bodyPr vert="horz" lIns="0" tIns="0" rIns="0" bIns="0" rtlCol="0" anchor="ctr">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GB" sz="1400" b="1" u="sng">
                <a:solidFill>
                  <a:schemeClr val="bg1"/>
                </a:solidFill>
              </a:rPr>
              <a:t>Key takeaway:</a:t>
            </a:r>
            <a:r>
              <a:rPr lang="en-GB" sz="1400">
                <a:solidFill>
                  <a:schemeClr val="bg1"/>
                </a:solidFill>
              </a:rPr>
              <a:t> </a:t>
            </a:r>
            <a:r>
              <a:rPr lang="en-GB" sz="1400" i="1">
                <a:solidFill>
                  <a:schemeClr val="bg1"/>
                </a:solidFill>
              </a:rPr>
              <a:t>Leptin promotes airway fibroblast invasiveness and works with IL-13 to enhance eotaxin secretion by lung fibroblasts </a:t>
            </a:r>
            <a:br>
              <a:rPr lang="en-GB" sz="1400" i="1">
                <a:solidFill>
                  <a:schemeClr val="bg1"/>
                </a:solidFill>
              </a:rPr>
            </a:br>
            <a:r>
              <a:rPr lang="en-GB" sz="1400" i="1">
                <a:solidFill>
                  <a:schemeClr val="bg1"/>
                </a:solidFill>
              </a:rPr>
              <a:t>in a mouse model of obese allergic asthma</a:t>
            </a:r>
            <a:endParaRPr lang="en-GB" sz="1400">
              <a:solidFill>
                <a:schemeClr val="bg1"/>
              </a:solidFill>
            </a:endParaRPr>
          </a:p>
        </p:txBody>
      </p:sp>
      <p:sp>
        <p:nvSpPr>
          <p:cNvPr id="103" name="Rectangle: Rounded Corners 102">
            <a:extLst>
              <a:ext uri="{FF2B5EF4-FFF2-40B4-BE49-F238E27FC236}">
                <a16:creationId xmlns:a16="http://schemas.microsoft.com/office/drawing/2014/main" id="{9FB81584-34C8-416D-8AE6-54050461C383}"/>
              </a:ext>
            </a:extLst>
          </p:cNvPr>
          <p:cNvSpPr/>
          <p:nvPr/>
        </p:nvSpPr>
        <p:spPr>
          <a:xfrm>
            <a:off x="9064100" y="1376218"/>
            <a:ext cx="2577037" cy="932677"/>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t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McQuade V.</a:t>
            </a:r>
            <a:b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Division of Pulmonary, Allergy and Critical Care Medicine, Department of </a:t>
            </a:r>
            <a:r>
              <a:rPr lang="en-GB" sz="1100" i="1">
                <a:solidFill>
                  <a:srgbClr val="FFFFFF"/>
                </a:solidFill>
                <a:latin typeface="Calibri" panose="020F0502020204030204" pitchFamily="34" charset="0"/>
                <a:cs typeface="Calibri" panose="020F0502020204030204" pitchFamily="34" charset="0"/>
              </a:rPr>
              <a:t>Medicine, </a:t>
            </a: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Duke University Medical </a:t>
            </a:r>
            <a:r>
              <a:rPr kumimoji="0" lang="en-GB" sz="1100" b="0" i="1"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Center</a:t>
            </a: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Durham, NC, USA </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rPr>
              <a:t> </a:t>
            </a:r>
            <a:endParaRPr kumimoji="0" lang="en-GB" sz="16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endParaRPr>
          </a:p>
        </p:txBody>
      </p:sp>
      <p:sp>
        <p:nvSpPr>
          <p:cNvPr id="104" name="Content Placeholder 2">
            <a:extLst>
              <a:ext uri="{FF2B5EF4-FFF2-40B4-BE49-F238E27FC236}">
                <a16:creationId xmlns:a16="http://schemas.microsoft.com/office/drawing/2014/main" id="{4EEB1E0B-3186-4655-B361-2D6EA1AEE00B}"/>
              </a:ext>
            </a:extLst>
          </p:cNvPr>
          <p:cNvSpPr txBox="1">
            <a:spLocks/>
          </p:cNvSpPr>
          <p:nvPr/>
        </p:nvSpPr>
        <p:spPr>
          <a:xfrm>
            <a:off x="547687" y="1376362"/>
            <a:ext cx="8424000" cy="914778"/>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Allergic asthma is characterized by chronic airway eosinophilia and is often associated with comorbidities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such as obesity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Elevated airway levels of leptin and IL-13 in allergic asthma with comorbid obesity may stimulate profibrotic airway fibroblast functions and increase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secretion</a:t>
            </a:r>
          </a:p>
        </p:txBody>
      </p:sp>
      <p:sp>
        <p:nvSpPr>
          <p:cNvPr id="105" name="Content Placeholder 2">
            <a:extLst>
              <a:ext uri="{FF2B5EF4-FFF2-40B4-BE49-F238E27FC236}">
                <a16:creationId xmlns:a16="http://schemas.microsoft.com/office/drawing/2014/main" id="{9B1D4737-BE7A-4F0B-8A21-5B05529E6A3A}"/>
              </a:ext>
            </a:extLst>
          </p:cNvPr>
          <p:cNvSpPr txBox="1">
            <a:spLocks/>
          </p:cNvSpPr>
          <p:nvPr/>
        </p:nvSpPr>
        <p:spPr>
          <a:xfrm>
            <a:off x="8337931" y="2322998"/>
            <a:ext cx="3451234" cy="322743"/>
          </a:xfrm>
          <a:prstGeom prst="roundRect">
            <a:avLst/>
          </a:prstGeom>
          <a:ln w="19050">
            <a:no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14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effect of leptin on human airway fibroblast invasiveness</a:t>
            </a:r>
          </a:p>
        </p:txBody>
      </p:sp>
      <p:sp>
        <p:nvSpPr>
          <p:cNvPr id="106" name="Content Placeholder 2">
            <a:extLst>
              <a:ext uri="{FF2B5EF4-FFF2-40B4-BE49-F238E27FC236}">
                <a16:creationId xmlns:a16="http://schemas.microsoft.com/office/drawing/2014/main" id="{16C99AA8-AE85-48A8-BF85-B36D8CAFD14E}"/>
              </a:ext>
            </a:extLst>
          </p:cNvPr>
          <p:cNvSpPr txBox="1">
            <a:spLocks/>
          </p:cNvSpPr>
          <p:nvPr/>
        </p:nvSpPr>
        <p:spPr>
          <a:xfrm>
            <a:off x="547685" y="2344658"/>
            <a:ext cx="3009953" cy="3235098"/>
          </a:xfrm>
          <a:prstGeom prst="roundRect">
            <a:avLst>
              <a:gd name="adj" fmla="val 4699"/>
            </a:avLst>
          </a:prstGeom>
          <a:ln w="19050">
            <a:solidFill>
              <a:schemeClr val="accent6"/>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1" i="0" u="none" strike="noStrike" kern="1200" cap="none" spc="0" normalizeH="0" baseline="0" noProof="0" err="1">
                <a:ln>
                  <a:noFill/>
                </a:ln>
                <a:effectLst/>
                <a:uLnTx/>
                <a:uFillTx/>
                <a:latin typeface="Calibri"/>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 is an eosinophil-specific chemokine that contributes to allergic asthma by attracting eosinophils to sites of inflammation; it is also a secretory product of adipose tissue and its expression is increased in obesity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1"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Leptin</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 is a pro-inflammatory, </a:t>
            </a:r>
            <a:b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b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pro-fibrotic adipokine that amplifies the chemotactic response of eosinophils to </a:t>
            </a:r>
            <a:r>
              <a:rPr kumimoji="0" lang="en-GB" sz="1400" b="0" i="0" u="none" strike="noStrike" kern="1200" cap="none" spc="0" normalizeH="0" baseline="0" noProof="0" err="1">
                <a:ln>
                  <a:noFill/>
                </a:ln>
                <a:effectLst/>
                <a:uLnTx/>
                <a:uFillTx/>
                <a:latin typeface="Calibri"/>
                <a:ea typeface="Roboto" panose="02000000000000000000" pitchFamily="2" charset="0"/>
                <a:cs typeface="Calibri" panose="020F0502020204030204" pitchFamily="34" charset="0"/>
              </a:rPr>
              <a:t>eotaxin</a:t>
            </a:r>
            <a:endPar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endParaRP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1"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IL-13</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 is a T2 cytokine involved with allergic airway responses, which stimulates </a:t>
            </a:r>
            <a:r>
              <a:rPr kumimoji="0" lang="en-GB" sz="1400" b="0" i="0" u="none" strike="noStrike" kern="1200" cap="none" spc="0" normalizeH="0" baseline="0" noProof="0" err="1">
                <a:ln>
                  <a:noFill/>
                </a:ln>
                <a:effectLst/>
                <a:uLnTx/>
                <a:uFillTx/>
                <a:latin typeface="Calibri"/>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 production in mouse and human lung fibroblasts</a:t>
            </a:r>
          </a:p>
          <a:p>
            <a:pPr marL="288000" marR="0" lvl="0" indent="-288000" algn="l" defTabSz="914400" rtl="0" eaLnBrk="1" fontAlgn="auto" latinLnBrk="0" hangingPunct="1">
              <a:lnSpc>
                <a:spcPct val="100000"/>
              </a:lnSpc>
              <a:spcBef>
                <a:spcPts val="0"/>
              </a:spcBef>
              <a:spcAft>
                <a:spcPts val="1200"/>
              </a:spcAft>
              <a:buClrTx/>
              <a:buSzTx/>
              <a:buFontTx/>
              <a:buBlip>
                <a:blip r:embed="rId6"/>
              </a:buBlip>
              <a:tabLst/>
              <a:defRPr/>
            </a:pPr>
            <a:endParaRPr kumimoji="0" lang="en-GB" sz="11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endParaRPr>
          </a:p>
        </p:txBody>
      </p:sp>
      <p:sp>
        <p:nvSpPr>
          <p:cNvPr id="107" name="Content Placeholder 2">
            <a:extLst>
              <a:ext uri="{FF2B5EF4-FFF2-40B4-BE49-F238E27FC236}">
                <a16:creationId xmlns:a16="http://schemas.microsoft.com/office/drawing/2014/main" id="{C217AB44-D714-4400-8F1A-D87A771B5A59}"/>
              </a:ext>
            </a:extLst>
          </p:cNvPr>
          <p:cNvSpPr txBox="1">
            <a:spLocks/>
          </p:cNvSpPr>
          <p:nvPr/>
        </p:nvSpPr>
        <p:spPr>
          <a:xfrm>
            <a:off x="3693679" y="2344658"/>
            <a:ext cx="4335241" cy="3235098"/>
          </a:xfrm>
          <a:prstGeom prst="roundRect">
            <a:avLst>
              <a:gd name="adj" fmla="val 4699"/>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6"/>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The invasiveness of human airway fibroblasts from patients with asthma was significantly increased in response to increasing doses of leptin (</a:t>
            </a:r>
            <a:r>
              <a:rPr kumimoji="0" lang="en-GB" sz="1400" b="0" i="1"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&lt;0.05)</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err="1">
                <a:ln>
                  <a:noFill/>
                </a:ln>
                <a:solidFill>
                  <a:srgbClr val="656665"/>
                </a:solidFill>
                <a:effectLst/>
                <a:uLnTx/>
                <a:uFillTx/>
                <a:latin typeface="Calibri"/>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 secretion was significantly elevated in MLFs isolated from HFD-fed mice compared with normal </a:t>
            </a:r>
            <a:b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chow-fed mice (</a:t>
            </a:r>
            <a:r>
              <a:rPr kumimoji="0" lang="en-GB" sz="1400" b="0" i="1"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0.004; n=2 and 3, respectively)</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The effect of IL-13 on MLF </a:t>
            </a:r>
            <a:r>
              <a:rPr kumimoji="0" lang="en-GB" sz="1400" b="0" i="0" u="none" strike="noStrike" kern="1200" cap="none" spc="0" normalizeH="0" baseline="0" noProof="0" err="1">
                <a:ln>
                  <a:noFill/>
                </a:ln>
                <a:solidFill>
                  <a:srgbClr val="656665"/>
                </a:solidFill>
                <a:effectLst/>
                <a:uLnTx/>
                <a:uFillTx/>
                <a:latin typeface="Calibri"/>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 secretion was significantly greater in cells isolated from HDM-challenged mice compared with saline-challenged mice, regardless of diet (</a:t>
            </a:r>
            <a:r>
              <a:rPr kumimoji="0" lang="en-GB" sz="1400" b="0" i="1"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effectLst/>
                <a:uLnTx/>
                <a:uFillTx/>
                <a:latin typeface="Calibri"/>
                <a:ea typeface="Roboto" panose="02000000000000000000" pitchFamily="2" charset="0"/>
                <a:cs typeface="Calibri" panose="020F0502020204030204" pitchFamily="34" charset="0"/>
              </a:rPr>
              <a:t>&lt;0.05; n=2–3 for each group)</a:t>
            </a:r>
          </a:p>
          <a:p>
            <a:pPr marL="288000" marR="0" lvl="0" indent="-288000" algn="l" defTabSz="914400" rtl="0" eaLnBrk="1" fontAlgn="auto" latinLnBrk="0" hangingPunct="1">
              <a:lnSpc>
                <a:spcPct val="100000"/>
              </a:lnSpc>
              <a:spcBef>
                <a:spcPts val="0"/>
              </a:spcBef>
              <a:spcAft>
                <a:spcPts val="0"/>
              </a:spcAft>
              <a:buClrTx/>
              <a:buSzTx/>
              <a:buFontTx/>
              <a:buBlip>
                <a:blip r:embed="rId6"/>
              </a:buBlip>
              <a:tabLst/>
              <a:defRPr/>
            </a:pP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Combined IL-13 and leptin significantly augmented </a:t>
            </a:r>
            <a:r>
              <a:rPr kumimoji="0" lang="en-GB" sz="1400" b="0" i="0" u="none" strike="noStrike" kern="1200" cap="none" spc="0" normalizeH="0" baseline="0" noProof="0" err="1">
                <a:ln>
                  <a:noFill/>
                </a:ln>
                <a:solidFill>
                  <a:srgbClr val="656665"/>
                </a:solidFill>
                <a:effectLst/>
                <a:uLnTx/>
                <a:uFillTx/>
                <a:latin typeface="Calibri"/>
                <a:ea typeface="Roboto" panose="02000000000000000000" pitchFamily="2" charset="0"/>
                <a:cs typeface="Calibri" panose="020F0502020204030204" pitchFamily="34" charset="0"/>
              </a:rPr>
              <a:t>eotaxin</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 secretion in lean, saline-challenged mice dosed with exogenous leptin compared with untreated mice (</a:t>
            </a:r>
            <a:r>
              <a:rPr kumimoji="0" lang="en-GB" sz="1400" b="0" i="1"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=0.01) and compared with IL-13 alone in obese, HDM-challenged mice (</a:t>
            </a:r>
            <a:r>
              <a:rPr kumimoji="0" lang="en-GB" sz="1400" b="0" i="1"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P</a:t>
            </a:r>
            <a:r>
              <a:rPr kumimoji="0" lang="en-GB" sz="1400" b="0"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=0.02)</a:t>
            </a:r>
          </a:p>
        </p:txBody>
      </p:sp>
      <p:grpSp>
        <p:nvGrpSpPr>
          <p:cNvPr id="108" name="Group 107">
            <a:extLst>
              <a:ext uri="{FF2B5EF4-FFF2-40B4-BE49-F238E27FC236}">
                <a16:creationId xmlns:a16="http://schemas.microsoft.com/office/drawing/2014/main" id="{E58C494C-00A1-468C-8300-496327635A95}"/>
              </a:ext>
            </a:extLst>
          </p:cNvPr>
          <p:cNvGrpSpPr/>
          <p:nvPr/>
        </p:nvGrpSpPr>
        <p:grpSpPr>
          <a:xfrm>
            <a:off x="8425975" y="2825030"/>
            <a:ext cx="3214641" cy="2607720"/>
            <a:chOff x="8425975" y="2825030"/>
            <a:chExt cx="3214641" cy="2607720"/>
          </a:xfrm>
        </p:grpSpPr>
        <p:cxnSp>
          <p:nvCxnSpPr>
            <p:cNvPr id="109" name="Straight Connector 108">
              <a:extLst>
                <a:ext uri="{FF2B5EF4-FFF2-40B4-BE49-F238E27FC236}">
                  <a16:creationId xmlns:a16="http://schemas.microsoft.com/office/drawing/2014/main" id="{31D11E83-CA9B-4863-999F-DA6B4B40C8FC}"/>
                </a:ext>
              </a:extLst>
            </p:cNvPr>
            <p:cNvCxnSpPr>
              <a:cxnSpLocks/>
            </p:cNvCxnSpPr>
            <p:nvPr/>
          </p:nvCxnSpPr>
          <p:spPr>
            <a:xfrm>
              <a:off x="9036577" y="3043745"/>
              <a:ext cx="0" cy="1728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287499-1766-4988-8714-2E6CBC53DE30}"/>
                </a:ext>
              </a:extLst>
            </p:cNvPr>
            <p:cNvCxnSpPr>
              <a:cxnSpLocks/>
            </p:cNvCxnSpPr>
            <p:nvPr/>
          </p:nvCxnSpPr>
          <p:spPr>
            <a:xfrm>
              <a:off x="8986571" y="403435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B2C4A60-565A-4FAF-AB27-EE635304D636}"/>
                </a:ext>
              </a:extLst>
            </p:cNvPr>
            <p:cNvCxnSpPr>
              <a:cxnSpLocks/>
            </p:cNvCxnSpPr>
            <p:nvPr/>
          </p:nvCxnSpPr>
          <p:spPr>
            <a:xfrm>
              <a:off x="8986571" y="3786700"/>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13D2147-A85C-4162-AF1F-612F855D35C9}"/>
                </a:ext>
              </a:extLst>
            </p:cNvPr>
            <p:cNvCxnSpPr>
              <a:cxnSpLocks/>
            </p:cNvCxnSpPr>
            <p:nvPr/>
          </p:nvCxnSpPr>
          <p:spPr>
            <a:xfrm>
              <a:off x="8984190" y="3543224"/>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1C56462-FF5A-4BE4-9325-5D25E9A78819}"/>
                </a:ext>
              </a:extLst>
            </p:cNvPr>
            <p:cNvCxnSpPr>
              <a:cxnSpLocks/>
            </p:cNvCxnSpPr>
            <p:nvPr/>
          </p:nvCxnSpPr>
          <p:spPr>
            <a:xfrm>
              <a:off x="8982999" y="329674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82D5C-282C-4FC2-B1CA-56B2228F6FB0}"/>
                </a:ext>
              </a:extLst>
            </p:cNvPr>
            <p:cNvCxnSpPr>
              <a:cxnSpLocks/>
            </p:cNvCxnSpPr>
            <p:nvPr/>
          </p:nvCxnSpPr>
          <p:spPr>
            <a:xfrm>
              <a:off x="8984190" y="305400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90A0EAD3-0910-4BE3-9E87-40672A2E27FF}"/>
                </a:ext>
              </a:extLst>
            </p:cNvPr>
            <p:cNvSpPr txBox="1"/>
            <p:nvPr/>
          </p:nvSpPr>
          <p:spPr>
            <a:xfrm>
              <a:off x="8624388" y="2938416"/>
              <a:ext cx="374996" cy="226591"/>
            </a:xfrm>
            <a:prstGeom prst="rect">
              <a:avLst/>
            </a:prstGeom>
            <a:noFill/>
          </p:spPr>
          <p:txBody>
            <a:bodyPr wrap="square" lIns="36000" tIns="36000" rIns="36000" bIns="36000" rtlCol="0">
              <a:spAutoFit/>
            </a:bodyPr>
            <a:lstStyle/>
            <a:p>
              <a:pPr algn="r"/>
              <a:r>
                <a:rPr lang="en-GB" sz="1000"/>
                <a:t>1400</a:t>
              </a:r>
            </a:p>
          </p:txBody>
        </p:sp>
        <p:sp>
          <p:nvSpPr>
            <p:cNvPr id="116" name="TextBox 115">
              <a:extLst>
                <a:ext uri="{FF2B5EF4-FFF2-40B4-BE49-F238E27FC236}">
                  <a16:creationId xmlns:a16="http://schemas.microsoft.com/office/drawing/2014/main" id="{8411713B-D8E2-4713-A7CC-94492297A4DE}"/>
                </a:ext>
              </a:extLst>
            </p:cNvPr>
            <p:cNvSpPr txBox="1"/>
            <p:nvPr/>
          </p:nvSpPr>
          <p:spPr>
            <a:xfrm>
              <a:off x="8624388" y="3195582"/>
              <a:ext cx="374996" cy="226591"/>
            </a:xfrm>
            <a:prstGeom prst="rect">
              <a:avLst/>
            </a:prstGeom>
            <a:noFill/>
          </p:spPr>
          <p:txBody>
            <a:bodyPr wrap="square" lIns="36000" tIns="36000" rIns="36000" bIns="36000" rtlCol="0">
              <a:spAutoFit/>
            </a:bodyPr>
            <a:lstStyle/>
            <a:p>
              <a:pPr algn="r"/>
              <a:r>
                <a:rPr lang="en-GB" sz="1000"/>
                <a:t>1200</a:t>
              </a:r>
            </a:p>
          </p:txBody>
        </p:sp>
        <p:sp>
          <p:nvSpPr>
            <p:cNvPr id="117" name="TextBox 116">
              <a:extLst>
                <a:ext uri="{FF2B5EF4-FFF2-40B4-BE49-F238E27FC236}">
                  <a16:creationId xmlns:a16="http://schemas.microsoft.com/office/drawing/2014/main" id="{CF149ABF-2DCB-455A-91BE-006BC7812CD1}"/>
                </a:ext>
              </a:extLst>
            </p:cNvPr>
            <p:cNvSpPr txBox="1"/>
            <p:nvPr/>
          </p:nvSpPr>
          <p:spPr>
            <a:xfrm>
              <a:off x="8624388" y="3431317"/>
              <a:ext cx="374996" cy="226591"/>
            </a:xfrm>
            <a:prstGeom prst="rect">
              <a:avLst/>
            </a:prstGeom>
            <a:noFill/>
          </p:spPr>
          <p:txBody>
            <a:bodyPr wrap="square" lIns="36000" tIns="36000" rIns="36000" bIns="36000" rtlCol="0">
              <a:spAutoFit/>
            </a:bodyPr>
            <a:lstStyle/>
            <a:p>
              <a:pPr algn="r"/>
              <a:r>
                <a:rPr lang="en-GB" sz="1000"/>
                <a:t>1000</a:t>
              </a:r>
            </a:p>
          </p:txBody>
        </p:sp>
        <p:sp>
          <p:nvSpPr>
            <p:cNvPr id="118" name="TextBox 117">
              <a:extLst>
                <a:ext uri="{FF2B5EF4-FFF2-40B4-BE49-F238E27FC236}">
                  <a16:creationId xmlns:a16="http://schemas.microsoft.com/office/drawing/2014/main" id="{2729C2FC-6A51-489E-A5AD-F68A3F3F2909}"/>
                </a:ext>
              </a:extLst>
            </p:cNvPr>
            <p:cNvSpPr txBox="1"/>
            <p:nvPr/>
          </p:nvSpPr>
          <p:spPr>
            <a:xfrm>
              <a:off x="8624388" y="3671814"/>
              <a:ext cx="374996" cy="226591"/>
            </a:xfrm>
            <a:prstGeom prst="rect">
              <a:avLst/>
            </a:prstGeom>
            <a:noFill/>
          </p:spPr>
          <p:txBody>
            <a:bodyPr wrap="square" lIns="36000" tIns="36000" rIns="36000" bIns="36000" rtlCol="0">
              <a:spAutoFit/>
            </a:bodyPr>
            <a:lstStyle/>
            <a:p>
              <a:pPr algn="r"/>
              <a:r>
                <a:rPr lang="en-GB" sz="1000"/>
                <a:t>800</a:t>
              </a:r>
            </a:p>
          </p:txBody>
        </p:sp>
        <p:sp>
          <p:nvSpPr>
            <p:cNvPr id="119" name="TextBox 118">
              <a:extLst>
                <a:ext uri="{FF2B5EF4-FFF2-40B4-BE49-F238E27FC236}">
                  <a16:creationId xmlns:a16="http://schemas.microsoft.com/office/drawing/2014/main" id="{86A7326C-4F6B-49B6-B094-DFB4355ED14E}"/>
                </a:ext>
              </a:extLst>
            </p:cNvPr>
            <p:cNvSpPr txBox="1"/>
            <p:nvPr/>
          </p:nvSpPr>
          <p:spPr>
            <a:xfrm>
              <a:off x="8624388" y="3926599"/>
              <a:ext cx="374996" cy="226591"/>
            </a:xfrm>
            <a:prstGeom prst="rect">
              <a:avLst/>
            </a:prstGeom>
            <a:noFill/>
          </p:spPr>
          <p:txBody>
            <a:bodyPr wrap="square" lIns="36000" tIns="36000" rIns="36000" bIns="36000" rtlCol="0">
              <a:spAutoFit/>
            </a:bodyPr>
            <a:lstStyle/>
            <a:p>
              <a:pPr algn="r"/>
              <a:r>
                <a:rPr lang="en-GB" sz="1000"/>
                <a:t>600</a:t>
              </a:r>
            </a:p>
          </p:txBody>
        </p:sp>
        <p:sp>
          <p:nvSpPr>
            <p:cNvPr id="120" name="TextBox 119">
              <a:extLst>
                <a:ext uri="{FF2B5EF4-FFF2-40B4-BE49-F238E27FC236}">
                  <a16:creationId xmlns:a16="http://schemas.microsoft.com/office/drawing/2014/main" id="{8FF7AF50-5E11-4517-BEA8-633DB8186DD1}"/>
                </a:ext>
              </a:extLst>
            </p:cNvPr>
            <p:cNvSpPr txBox="1"/>
            <p:nvPr/>
          </p:nvSpPr>
          <p:spPr>
            <a:xfrm>
              <a:off x="8624388" y="4167096"/>
              <a:ext cx="374996" cy="226591"/>
            </a:xfrm>
            <a:prstGeom prst="rect">
              <a:avLst/>
            </a:prstGeom>
            <a:noFill/>
          </p:spPr>
          <p:txBody>
            <a:bodyPr wrap="square" lIns="36000" tIns="36000" rIns="36000" bIns="36000" rtlCol="0">
              <a:spAutoFit/>
            </a:bodyPr>
            <a:lstStyle/>
            <a:p>
              <a:pPr algn="r"/>
              <a:r>
                <a:rPr lang="en-GB" sz="1000"/>
                <a:t>400</a:t>
              </a:r>
            </a:p>
          </p:txBody>
        </p:sp>
        <p:sp>
          <p:nvSpPr>
            <p:cNvPr id="121" name="TextBox 120">
              <a:extLst>
                <a:ext uri="{FF2B5EF4-FFF2-40B4-BE49-F238E27FC236}">
                  <a16:creationId xmlns:a16="http://schemas.microsoft.com/office/drawing/2014/main" id="{6010926E-E93A-4AE0-A77B-A8CDBC3DE17A}"/>
                </a:ext>
              </a:extLst>
            </p:cNvPr>
            <p:cNvSpPr txBox="1"/>
            <p:nvPr/>
          </p:nvSpPr>
          <p:spPr>
            <a:xfrm>
              <a:off x="9468727" y="4803605"/>
              <a:ext cx="470248" cy="226591"/>
            </a:xfrm>
            <a:prstGeom prst="rect">
              <a:avLst/>
            </a:prstGeom>
            <a:noFill/>
          </p:spPr>
          <p:txBody>
            <a:bodyPr wrap="none" lIns="36000" tIns="36000" rIns="36000" bIns="36000" rtlCol="0">
              <a:spAutoFit/>
            </a:bodyPr>
            <a:lstStyle/>
            <a:p>
              <a:pPr algn="r"/>
              <a:r>
                <a:rPr lang="en-GB" sz="1000"/>
                <a:t>Asthma</a:t>
              </a:r>
            </a:p>
          </p:txBody>
        </p:sp>
        <p:sp>
          <p:nvSpPr>
            <p:cNvPr id="122" name="TextBox 121">
              <a:extLst>
                <a:ext uri="{FF2B5EF4-FFF2-40B4-BE49-F238E27FC236}">
                  <a16:creationId xmlns:a16="http://schemas.microsoft.com/office/drawing/2014/main" id="{02B25C97-3A7D-4B5D-A752-76ECEAD6CA56}"/>
                </a:ext>
              </a:extLst>
            </p:cNvPr>
            <p:cNvSpPr txBox="1"/>
            <p:nvPr/>
          </p:nvSpPr>
          <p:spPr>
            <a:xfrm rot="16200000">
              <a:off x="7680000" y="3791266"/>
              <a:ext cx="1718541" cy="226591"/>
            </a:xfrm>
            <a:prstGeom prst="rect">
              <a:avLst/>
            </a:prstGeom>
            <a:noFill/>
          </p:spPr>
          <p:txBody>
            <a:bodyPr wrap="square" lIns="36000" tIns="36000" rIns="36000" bIns="36000" rtlCol="0">
              <a:spAutoFit/>
            </a:bodyPr>
            <a:lstStyle/>
            <a:p>
              <a:pPr algn="ctr"/>
              <a:r>
                <a:rPr lang="en-GB" sz="1000"/>
                <a:t>Number of invading fibroblasts</a:t>
              </a:r>
            </a:p>
          </p:txBody>
        </p:sp>
        <p:sp>
          <p:nvSpPr>
            <p:cNvPr id="123" name="Rectangle 122">
              <a:extLst>
                <a:ext uri="{FF2B5EF4-FFF2-40B4-BE49-F238E27FC236}">
                  <a16:creationId xmlns:a16="http://schemas.microsoft.com/office/drawing/2014/main" id="{60A821A2-9B8C-42E6-93A2-59492B3C2A89}"/>
                </a:ext>
              </a:extLst>
            </p:cNvPr>
            <p:cNvSpPr/>
            <p:nvPr/>
          </p:nvSpPr>
          <p:spPr>
            <a:xfrm>
              <a:off x="9022020" y="5125243"/>
              <a:ext cx="54000" cy="54000"/>
            </a:xfrm>
            <a:prstGeom prst="rect">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93484A7D-3557-497B-A263-B276E9FF5524}"/>
                </a:ext>
              </a:extLst>
            </p:cNvPr>
            <p:cNvSpPr/>
            <p:nvPr/>
          </p:nvSpPr>
          <p:spPr>
            <a:xfrm>
              <a:off x="9022020" y="5288363"/>
              <a:ext cx="54000" cy="54000"/>
            </a:xfrm>
            <a:prstGeom prst="rect">
              <a:avLst/>
            </a:prstGeom>
            <a:solidFill>
              <a:schemeClr val="bg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a:extLst>
                <a:ext uri="{FF2B5EF4-FFF2-40B4-BE49-F238E27FC236}">
                  <a16:creationId xmlns:a16="http://schemas.microsoft.com/office/drawing/2014/main" id="{6CD5EE99-8759-4215-BAFA-7D90F862CB07}"/>
                </a:ext>
              </a:extLst>
            </p:cNvPr>
            <p:cNvSpPr txBox="1"/>
            <p:nvPr/>
          </p:nvSpPr>
          <p:spPr>
            <a:xfrm>
              <a:off x="9094931" y="5045842"/>
              <a:ext cx="856572" cy="226591"/>
            </a:xfrm>
            <a:prstGeom prst="rect">
              <a:avLst/>
            </a:prstGeom>
            <a:noFill/>
          </p:spPr>
          <p:txBody>
            <a:bodyPr wrap="none" lIns="36000" tIns="36000" rIns="36000" bIns="36000" rtlCol="0">
              <a:spAutoFit/>
            </a:bodyPr>
            <a:lstStyle/>
            <a:p>
              <a:pPr algn="r"/>
              <a:r>
                <a:rPr lang="en-GB" sz="1000"/>
                <a:t>0 ng/mL Leptin</a:t>
              </a:r>
            </a:p>
          </p:txBody>
        </p:sp>
        <p:sp>
          <p:nvSpPr>
            <p:cNvPr id="126" name="TextBox 125">
              <a:extLst>
                <a:ext uri="{FF2B5EF4-FFF2-40B4-BE49-F238E27FC236}">
                  <a16:creationId xmlns:a16="http://schemas.microsoft.com/office/drawing/2014/main" id="{762EAEC7-CDFB-477C-A012-8B6062F4385E}"/>
                </a:ext>
              </a:extLst>
            </p:cNvPr>
            <p:cNvSpPr txBox="1"/>
            <p:nvPr/>
          </p:nvSpPr>
          <p:spPr>
            <a:xfrm>
              <a:off x="9094931" y="5206159"/>
              <a:ext cx="922296" cy="226591"/>
            </a:xfrm>
            <a:prstGeom prst="rect">
              <a:avLst/>
            </a:prstGeom>
            <a:noFill/>
          </p:spPr>
          <p:txBody>
            <a:bodyPr wrap="none" lIns="36000" tIns="36000" rIns="36000" bIns="36000" rtlCol="0">
              <a:spAutoFit/>
            </a:bodyPr>
            <a:lstStyle/>
            <a:p>
              <a:pPr algn="r"/>
              <a:r>
                <a:rPr lang="en-GB" sz="1000"/>
                <a:t>10 ng/mL Leptin</a:t>
              </a:r>
            </a:p>
          </p:txBody>
        </p:sp>
        <p:grpSp>
          <p:nvGrpSpPr>
            <p:cNvPr id="127" name="Group 126">
              <a:extLst>
                <a:ext uri="{FF2B5EF4-FFF2-40B4-BE49-F238E27FC236}">
                  <a16:creationId xmlns:a16="http://schemas.microsoft.com/office/drawing/2014/main" id="{2C4A4165-D2A7-4ECE-B59F-6F0C29BF8983}"/>
                </a:ext>
              </a:extLst>
            </p:cNvPr>
            <p:cNvGrpSpPr/>
            <p:nvPr/>
          </p:nvGrpSpPr>
          <p:grpSpPr>
            <a:xfrm>
              <a:off x="9232156" y="3840681"/>
              <a:ext cx="92610" cy="510792"/>
              <a:chOff x="10473473" y="2891826"/>
              <a:chExt cx="92610" cy="986138"/>
            </a:xfrm>
          </p:grpSpPr>
          <p:cxnSp>
            <p:nvCxnSpPr>
              <p:cNvPr id="180" name="Straight Connector 179">
                <a:extLst>
                  <a:ext uri="{FF2B5EF4-FFF2-40B4-BE49-F238E27FC236}">
                    <a16:creationId xmlns:a16="http://schemas.microsoft.com/office/drawing/2014/main" id="{1E6DDD07-03E5-46B9-ADA5-325874078927}"/>
                  </a:ext>
                </a:extLst>
              </p:cNvPr>
              <p:cNvCxnSpPr>
                <a:cxnSpLocks/>
              </p:cNvCxnSpPr>
              <p:nvPr/>
            </p:nvCxnSpPr>
            <p:spPr>
              <a:xfrm>
                <a:off x="10473473" y="2896538"/>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C296F8E-1808-40A0-85CE-FEFC9DD28183}"/>
                  </a:ext>
                </a:extLst>
              </p:cNvPr>
              <p:cNvCxnSpPr>
                <a:cxnSpLocks/>
              </p:cNvCxnSpPr>
              <p:nvPr/>
            </p:nvCxnSpPr>
            <p:spPr>
              <a:xfrm>
                <a:off x="10519778" y="2891826"/>
                <a:ext cx="0" cy="9861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E302331-D174-402F-B943-D84F24A56257}"/>
                  </a:ext>
                </a:extLst>
              </p:cNvPr>
              <p:cNvCxnSpPr>
                <a:cxnSpLocks/>
              </p:cNvCxnSpPr>
              <p:nvPr/>
            </p:nvCxnSpPr>
            <p:spPr>
              <a:xfrm>
                <a:off x="10473473" y="387761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Rectangle 127">
              <a:extLst>
                <a:ext uri="{FF2B5EF4-FFF2-40B4-BE49-F238E27FC236}">
                  <a16:creationId xmlns:a16="http://schemas.microsoft.com/office/drawing/2014/main" id="{992D1908-2994-4340-97D3-F82B75C5686D}"/>
                </a:ext>
              </a:extLst>
            </p:cNvPr>
            <p:cNvSpPr/>
            <p:nvPr/>
          </p:nvSpPr>
          <p:spPr>
            <a:xfrm>
              <a:off x="10612695" y="5117366"/>
              <a:ext cx="54000" cy="54000"/>
            </a:xfrm>
            <a:prstGeom prst="rect">
              <a:avLst/>
            </a:prstGeom>
            <a:solidFill>
              <a:schemeClr val="bg2">
                <a:lumMod val="50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6DE1C5CA-1505-4481-883C-BE7A22C2126A}"/>
                </a:ext>
              </a:extLst>
            </p:cNvPr>
            <p:cNvSpPr/>
            <p:nvPr/>
          </p:nvSpPr>
          <p:spPr>
            <a:xfrm>
              <a:off x="10612695" y="5280486"/>
              <a:ext cx="54000" cy="54000"/>
            </a:xfrm>
            <a:prstGeom prst="rect">
              <a:avLst/>
            </a:prstGeom>
            <a:solidFill>
              <a:schemeClr val="tx2">
                <a:lumMod val="75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a:ext uri="{FF2B5EF4-FFF2-40B4-BE49-F238E27FC236}">
                  <a16:creationId xmlns:a16="http://schemas.microsoft.com/office/drawing/2014/main" id="{37EC84BD-8532-4628-AC14-F764011222E2}"/>
                </a:ext>
              </a:extLst>
            </p:cNvPr>
            <p:cNvSpPr txBox="1"/>
            <p:nvPr/>
          </p:nvSpPr>
          <p:spPr>
            <a:xfrm>
              <a:off x="10685607" y="5034890"/>
              <a:ext cx="922295" cy="226591"/>
            </a:xfrm>
            <a:prstGeom prst="rect">
              <a:avLst/>
            </a:prstGeom>
            <a:noFill/>
          </p:spPr>
          <p:txBody>
            <a:bodyPr wrap="none" lIns="36000" tIns="36000" rIns="36000" bIns="36000" rtlCol="0">
              <a:spAutoFit/>
            </a:bodyPr>
            <a:lstStyle/>
            <a:p>
              <a:pPr algn="r"/>
              <a:r>
                <a:rPr lang="en-GB" sz="1000"/>
                <a:t>20 ng/mL Leptin</a:t>
              </a:r>
            </a:p>
          </p:txBody>
        </p:sp>
        <p:sp>
          <p:nvSpPr>
            <p:cNvPr id="131" name="TextBox 130">
              <a:extLst>
                <a:ext uri="{FF2B5EF4-FFF2-40B4-BE49-F238E27FC236}">
                  <a16:creationId xmlns:a16="http://schemas.microsoft.com/office/drawing/2014/main" id="{C24A03C3-FB44-4F34-98DE-917E140880C8}"/>
                </a:ext>
              </a:extLst>
            </p:cNvPr>
            <p:cNvSpPr txBox="1"/>
            <p:nvPr/>
          </p:nvSpPr>
          <p:spPr>
            <a:xfrm>
              <a:off x="10685607" y="5198282"/>
              <a:ext cx="922295" cy="226591"/>
            </a:xfrm>
            <a:prstGeom prst="rect">
              <a:avLst/>
            </a:prstGeom>
            <a:noFill/>
          </p:spPr>
          <p:txBody>
            <a:bodyPr wrap="none" lIns="36000" tIns="36000" rIns="36000" bIns="36000" rtlCol="0">
              <a:spAutoFit/>
            </a:bodyPr>
            <a:lstStyle/>
            <a:p>
              <a:pPr algn="r"/>
              <a:r>
                <a:rPr lang="en-GB" sz="1000"/>
                <a:t>50 ng/mL Leptin</a:t>
              </a:r>
            </a:p>
          </p:txBody>
        </p:sp>
        <p:cxnSp>
          <p:nvCxnSpPr>
            <p:cNvPr id="132" name="Straight Connector 131">
              <a:extLst>
                <a:ext uri="{FF2B5EF4-FFF2-40B4-BE49-F238E27FC236}">
                  <a16:creationId xmlns:a16="http://schemas.microsoft.com/office/drawing/2014/main" id="{0CB092E3-B378-410E-9118-AD5D9B7127C8}"/>
                </a:ext>
              </a:extLst>
            </p:cNvPr>
            <p:cNvCxnSpPr>
              <a:cxnSpLocks/>
            </p:cNvCxnSpPr>
            <p:nvPr/>
          </p:nvCxnSpPr>
          <p:spPr>
            <a:xfrm>
              <a:off x="8978830" y="4282966"/>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1C01CB0F-0957-4EBE-BE7C-9F99F409E1BF}"/>
                </a:ext>
              </a:extLst>
            </p:cNvPr>
            <p:cNvSpPr txBox="1"/>
            <p:nvPr/>
          </p:nvSpPr>
          <p:spPr>
            <a:xfrm>
              <a:off x="8624388" y="4407603"/>
              <a:ext cx="374996" cy="226591"/>
            </a:xfrm>
            <a:prstGeom prst="rect">
              <a:avLst/>
            </a:prstGeom>
            <a:noFill/>
          </p:spPr>
          <p:txBody>
            <a:bodyPr wrap="square" lIns="36000" tIns="36000" rIns="36000" bIns="36000" rtlCol="0">
              <a:spAutoFit/>
            </a:bodyPr>
            <a:lstStyle/>
            <a:p>
              <a:pPr algn="r"/>
              <a:r>
                <a:rPr lang="en-GB" sz="1000"/>
                <a:t>200</a:t>
              </a:r>
            </a:p>
          </p:txBody>
        </p:sp>
        <p:cxnSp>
          <p:nvCxnSpPr>
            <p:cNvPr id="134" name="Straight Connector 133">
              <a:extLst>
                <a:ext uri="{FF2B5EF4-FFF2-40B4-BE49-F238E27FC236}">
                  <a16:creationId xmlns:a16="http://schemas.microsoft.com/office/drawing/2014/main" id="{436C4779-EC10-46DC-BB95-B8A66039E004}"/>
                </a:ext>
              </a:extLst>
            </p:cNvPr>
            <p:cNvCxnSpPr>
              <a:cxnSpLocks/>
            </p:cNvCxnSpPr>
            <p:nvPr/>
          </p:nvCxnSpPr>
          <p:spPr>
            <a:xfrm>
              <a:off x="8978830" y="4523473"/>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B781F11C-6A1B-41AC-AA17-875AA43E7BCD}"/>
                </a:ext>
              </a:extLst>
            </p:cNvPr>
            <p:cNvSpPr txBox="1"/>
            <p:nvPr/>
          </p:nvSpPr>
          <p:spPr>
            <a:xfrm>
              <a:off x="8610384" y="4656866"/>
              <a:ext cx="374996" cy="226591"/>
            </a:xfrm>
            <a:prstGeom prst="rect">
              <a:avLst/>
            </a:prstGeom>
            <a:noFill/>
          </p:spPr>
          <p:txBody>
            <a:bodyPr wrap="square" lIns="36000" tIns="36000" rIns="36000" bIns="36000" rtlCol="0">
              <a:spAutoFit/>
            </a:bodyPr>
            <a:lstStyle/>
            <a:p>
              <a:pPr algn="r"/>
              <a:r>
                <a:rPr lang="en-GB" sz="1000"/>
                <a:t>0</a:t>
              </a:r>
            </a:p>
          </p:txBody>
        </p:sp>
        <p:sp>
          <p:nvSpPr>
            <p:cNvPr id="136" name="Rectangle 135">
              <a:extLst>
                <a:ext uri="{FF2B5EF4-FFF2-40B4-BE49-F238E27FC236}">
                  <a16:creationId xmlns:a16="http://schemas.microsoft.com/office/drawing/2014/main" id="{AC935601-C6E7-49E0-9F51-6CB566F6BA20}"/>
                </a:ext>
              </a:extLst>
            </p:cNvPr>
            <p:cNvSpPr/>
            <p:nvPr/>
          </p:nvSpPr>
          <p:spPr>
            <a:xfrm>
              <a:off x="9181932" y="4164122"/>
              <a:ext cx="193058" cy="605244"/>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37" name="Group 136">
              <a:extLst>
                <a:ext uri="{FF2B5EF4-FFF2-40B4-BE49-F238E27FC236}">
                  <a16:creationId xmlns:a16="http://schemas.microsoft.com/office/drawing/2014/main" id="{231CA1B0-A57B-40D9-908B-6B0BB5345D34}"/>
                </a:ext>
              </a:extLst>
            </p:cNvPr>
            <p:cNvGrpSpPr/>
            <p:nvPr/>
          </p:nvGrpSpPr>
          <p:grpSpPr>
            <a:xfrm>
              <a:off x="9510723" y="3665051"/>
              <a:ext cx="92610" cy="510792"/>
              <a:chOff x="10473473" y="2891826"/>
              <a:chExt cx="92610" cy="986138"/>
            </a:xfrm>
          </p:grpSpPr>
          <p:cxnSp>
            <p:nvCxnSpPr>
              <p:cNvPr id="177" name="Straight Connector 176">
                <a:extLst>
                  <a:ext uri="{FF2B5EF4-FFF2-40B4-BE49-F238E27FC236}">
                    <a16:creationId xmlns:a16="http://schemas.microsoft.com/office/drawing/2014/main" id="{7C6497DC-F49E-47E8-8CBD-F7550534B449}"/>
                  </a:ext>
                </a:extLst>
              </p:cNvPr>
              <p:cNvCxnSpPr>
                <a:cxnSpLocks/>
              </p:cNvCxnSpPr>
              <p:nvPr/>
            </p:nvCxnSpPr>
            <p:spPr>
              <a:xfrm>
                <a:off x="10473473" y="2896538"/>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9AF2AC4-53A5-487E-A4D8-D95AC1F8EBFE}"/>
                  </a:ext>
                </a:extLst>
              </p:cNvPr>
              <p:cNvCxnSpPr>
                <a:cxnSpLocks/>
              </p:cNvCxnSpPr>
              <p:nvPr/>
            </p:nvCxnSpPr>
            <p:spPr>
              <a:xfrm>
                <a:off x="10519778" y="2891826"/>
                <a:ext cx="0" cy="9861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2FE58F1-08EA-4AE6-B5DB-94588DBBCBAF}"/>
                  </a:ext>
                </a:extLst>
              </p:cNvPr>
              <p:cNvCxnSpPr>
                <a:cxnSpLocks/>
              </p:cNvCxnSpPr>
              <p:nvPr/>
            </p:nvCxnSpPr>
            <p:spPr>
              <a:xfrm>
                <a:off x="10473473" y="387761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Rectangle 137">
              <a:extLst>
                <a:ext uri="{FF2B5EF4-FFF2-40B4-BE49-F238E27FC236}">
                  <a16:creationId xmlns:a16="http://schemas.microsoft.com/office/drawing/2014/main" id="{1172206D-C568-4779-8821-A85EC99A8B17}"/>
                </a:ext>
              </a:extLst>
            </p:cNvPr>
            <p:cNvSpPr/>
            <p:nvPr/>
          </p:nvSpPr>
          <p:spPr>
            <a:xfrm>
              <a:off x="9460499" y="3967062"/>
              <a:ext cx="193058" cy="802303"/>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39" name="Group 138">
              <a:extLst>
                <a:ext uri="{FF2B5EF4-FFF2-40B4-BE49-F238E27FC236}">
                  <a16:creationId xmlns:a16="http://schemas.microsoft.com/office/drawing/2014/main" id="{60A9446B-E97A-4E3E-9785-E23B9024D0DC}"/>
                </a:ext>
              </a:extLst>
            </p:cNvPr>
            <p:cNvGrpSpPr/>
            <p:nvPr/>
          </p:nvGrpSpPr>
          <p:grpSpPr>
            <a:xfrm>
              <a:off x="9795123" y="3429796"/>
              <a:ext cx="92610" cy="519225"/>
              <a:chOff x="10473473" y="2875193"/>
              <a:chExt cx="92610" cy="1002420"/>
            </a:xfrm>
          </p:grpSpPr>
          <p:cxnSp>
            <p:nvCxnSpPr>
              <p:cNvPr id="174" name="Straight Connector 173">
                <a:extLst>
                  <a:ext uri="{FF2B5EF4-FFF2-40B4-BE49-F238E27FC236}">
                    <a16:creationId xmlns:a16="http://schemas.microsoft.com/office/drawing/2014/main" id="{2131792A-5751-4565-A20B-9C67CBA551E3}"/>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BE866D8-3D72-4077-8090-8E65C168AD52}"/>
                  </a:ext>
                </a:extLst>
              </p:cNvPr>
              <p:cNvCxnSpPr>
                <a:cxnSpLocks/>
              </p:cNvCxnSpPr>
              <p:nvPr/>
            </p:nvCxnSpPr>
            <p:spPr>
              <a:xfrm>
                <a:off x="10519778" y="2875193"/>
                <a:ext cx="0" cy="97519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7DF36C2-9EFD-49B3-8309-1A74A699AD41}"/>
                  </a:ext>
                </a:extLst>
              </p:cNvPr>
              <p:cNvCxnSpPr>
                <a:cxnSpLocks/>
              </p:cNvCxnSpPr>
              <p:nvPr/>
            </p:nvCxnSpPr>
            <p:spPr>
              <a:xfrm>
                <a:off x="10473473" y="387761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0" name="Rectangle 139">
              <a:extLst>
                <a:ext uri="{FF2B5EF4-FFF2-40B4-BE49-F238E27FC236}">
                  <a16:creationId xmlns:a16="http://schemas.microsoft.com/office/drawing/2014/main" id="{F12EEA45-6492-4DEC-9289-82D8EEEEB568}"/>
                </a:ext>
              </a:extLst>
            </p:cNvPr>
            <p:cNvSpPr/>
            <p:nvPr/>
          </p:nvSpPr>
          <p:spPr>
            <a:xfrm>
              <a:off x="9744899" y="3740423"/>
              <a:ext cx="193058" cy="1028942"/>
            </a:xfrm>
            <a:prstGeom prst="rect">
              <a:avLst/>
            </a:prstGeom>
            <a:solidFill>
              <a:schemeClr val="bg2">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sp>
          <p:nvSpPr>
            <p:cNvPr id="141" name="TextBox 140">
              <a:extLst>
                <a:ext uri="{FF2B5EF4-FFF2-40B4-BE49-F238E27FC236}">
                  <a16:creationId xmlns:a16="http://schemas.microsoft.com/office/drawing/2014/main" id="{DAF2B6AE-85C9-4F78-804E-05C7D1B77611}"/>
                </a:ext>
              </a:extLst>
            </p:cNvPr>
            <p:cNvSpPr txBox="1"/>
            <p:nvPr/>
          </p:nvSpPr>
          <p:spPr>
            <a:xfrm>
              <a:off x="10595448" y="4803605"/>
              <a:ext cx="713904" cy="226591"/>
            </a:xfrm>
            <a:prstGeom prst="rect">
              <a:avLst/>
            </a:prstGeom>
            <a:noFill/>
          </p:spPr>
          <p:txBody>
            <a:bodyPr wrap="none" lIns="36000" tIns="36000" rIns="36000" bIns="36000" rtlCol="0">
              <a:spAutoFit/>
            </a:bodyPr>
            <a:lstStyle/>
            <a:p>
              <a:pPr algn="r"/>
              <a:r>
                <a:rPr lang="en-GB" sz="1000"/>
                <a:t>Non-asthma</a:t>
              </a:r>
            </a:p>
          </p:txBody>
        </p:sp>
        <p:grpSp>
          <p:nvGrpSpPr>
            <p:cNvPr id="142" name="Group 141">
              <a:extLst>
                <a:ext uri="{FF2B5EF4-FFF2-40B4-BE49-F238E27FC236}">
                  <a16:creationId xmlns:a16="http://schemas.microsoft.com/office/drawing/2014/main" id="{32B49F27-C849-480B-9E03-257F98430061}"/>
                </a:ext>
              </a:extLst>
            </p:cNvPr>
            <p:cNvGrpSpPr/>
            <p:nvPr/>
          </p:nvGrpSpPr>
          <p:grpSpPr>
            <a:xfrm>
              <a:off x="10078658" y="3247009"/>
              <a:ext cx="92610" cy="721242"/>
              <a:chOff x="10473473" y="2878151"/>
              <a:chExt cx="92610" cy="1026933"/>
            </a:xfrm>
          </p:grpSpPr>
          <p:cxnSp>
            <p:nvCxnSpPr>
              <p:cNvPr id="171" name="Straight Connector 170">
                <a:extLst>
                  <a:ext uri="{FF2B5EF4-FFF2-40B4-BE49-F238E27FC236}">
                    <a16:creationId xmlns:a16="http://schemas.microsoft.com/office/drawing/2014/main" id="{16AD318C-3408-42B0-AEDD-621FD93C41F2}"/>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589CF63-A1B1-472A-B318-F8094AC1B9F1}"/>
                  </a:ext>
                </a:extLst>
              </p:cNvPr>
              <p:cNvCxnSpPr>
                <a:cxnSpLocks/>
              </p:cNvCxnSpPr>
              <p:nvPr/>
            </p:nvCxnSpPr>
            <p:spPr>
              <a:xfrm>
                <a:off x="10519778" y="2878288"/>
                <a:ext cx="0" cy="102679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A896E90-87E9-473E-8DD4-11BE4038FC93}"/>
                  </a:ext>
                </a:extLst>
              </p:cNvPr>
              <p:cNvCxnSpPr>
                <a:cxnSpLocks/>
              </p:cNvCxnSpPr>
              <p:nvPr/>
            </p:nvCxnSpPr>
            <p:spPr>
              <a:xfrm>
                <a:off x="10473473" y="387761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Rectangle 142">
              <a:extLst>
                <a:ext uri="{FF2B5EF4-FFF2-40B4-BE49-F238E27FC236}">
                  <a16:creationId xmlns:a16="http://schemas.microsoft.com/office/drawing/2014/main" id="{82A988FA-76C7-4A3B-BE3A-68B1F9BB7585}"/>
                </a:ext>
              </a:extLst>
            </p:cNvPr>
            <p:cNvSpPr/>
            <p:nvPr/>
          </p:nvSpPr>
          <p:spPr>
            <a:xfrm>
              <a:off x="10028434" y="3597053"/>
              <a:ext cx="193058" cy="1172312"/>
            </a:xfrm>
            <a:prstGeom prst="rect">
              <a:avLst/>
            </a:prstGeom>
            <a:solidFill>
              <a:schemeClr val="tx2">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44" name="Group 143">
              <a:extLst>
                <a:ext uri="{FF2B5EF4-FFF2-40B4-BE49-F238E27FC236}">
                  <a16:creationId xmlns:a16="http://schemas.microsoft.com/office/drawing/2014/main" id="{EB91C432-1A62-424A-A3AC-A71D22D92D57}"/>
                </a:ext>
              </a:extLst>
            </p:cNvPr>
            <p:cNvGrpSpPr/>
            <p:nvPr/>
          </p:nvGrpSpPr>
          <p:grpSpPr>
            <a:xfrm>
              <a:off x="10476326" y="4530781"/>
              <a:ext cx="92610" cy="137433"/>
              <a:chOff x="10473473" y="2878151"/>
              <a:chExt cx="92610" cy="195683"/>
            </a:xfrm>
          </p:grpSpPr>
          <p:cxnSp>
            <p:nvCxnSpPr>
              <p:cNvPr id="169" name="Straight Connector 168">
                <a:extLst>
                  <a:ext uri="{FF2B5EF4-FFF2-40B4-BE49-F238E27FC236}">
                    <a16:creationId xmlns:a16="http://schemas.microsoft.com/office/drawing/2014/main" id="{83AF4F93-44D7-41B6-A2CC-A75F47636E05}"/>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2D3F255-C724-485C-ADB8-923E6A9C5F0B}"/>
                  </a:ext>
                </a:extLst>
              </p:cNvPr>
              <p:cNvCxnSpPr>
                <a:cxnSpLocks/>
              </p:cNvCxnSpPr>
              <p:nvPr/>
            </p:nvCxnSpPr>
            <p:spPr>
              <a:xfrm>
                <a:off x="10519778" y="2878288"/>
                <a:ext cx="0" cy="1955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Rectangle 144">
              <a:extLst>
                <a:ext uri="{FF2B5EF4-FFF2-40B4-BE49-F238E27FC236}">
                  <a16:creationId xmlns:a16="http://schemas.microsoft.com/office/drawing/2014/main" id="{BD1B44CD-FBAC-4348-823E-8174E86A90EC}"/>
                </a:ext>
              </a:extLst>
            </p:cNvPr>
            <p:cNvSpPr/>
            <p:nvPr/>
          </p:nvSpPr>
          <p:spPr>
            <a:xfrm>
              <a:off x="10433244" y="4609619"/>
              <a:ext cx="193058" cy="15974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46" name="Group 145">
              <a:extLst>
                <a:ext uri="{FF2B5EF4-FFF2-40B4-BE49-F238E27FC236}">
                  <a16:creationId xmlns:a16="http://schemas.microsoft.com/office/drawing/2014/main" id="{72D9B9F9-0EA8-4586-9CFB-DF51B0F84DA2}"/>
                </a:ext>
              </a:extLst>
            </p:cNvPr>
            <p:cNvGrpSpPr/>
            <p:nvPr/>
          </p:nvGrpSpPr>
          <p:grpSpPr>
            <a:xfrm>
              <a:off x="10764418" y="4598218"/>
              <a:ext cx="92610" cy="137433"/>
              <a:chOff x="10473473" y="2878151"/>
              <a:chExt cx="92610" cy="195683"/>
            </a:xfrm>
          </p:grpSpPr>
          <p:cxnSp>
            <p:nvCxnSpPr>
              <p:cNvPr id="167" name="Straight Connector 166">
                <a:extLst>
                  <a:ext uri="{FF2B5EF4-FFF2-40B4-BE49-F238E27FC236}">
                    <a16:creationId xmlns:a16="http://schemas.microsoft.com/office/drawing/2014/main" id="{85C3937A-34D8-46B5-88FB-D81600BD9809}"/>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A745965-CED9-4BF0-83B0-AE1909CDC4FE}"/>
                  </a:ext>
                </a:extLst>
              </p:cNvPr>
              <p:cNvCxnSpPr>
                <a:cxnSpLocks/>
              </p:cNvCxnSpPr>
              <p:nvPr/>
            </p:nvCxnSpPr>
            <p:spPr>
              <a:xfrm>
                <a:off x="10519778" y="2878288"/>
                <a:ext cx="0" cy="1955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Rectangle 146">
              <a:extLst>
                <a:ext uri="{FF2B5EF4-FFF2-40B4-BE49-F238E27FC236}">
                  <a16:creationId xmlns:a16="http://schemas.microsoft.com/office/drawing/2014/main" id="{44B51242-003F-4A2E-87D5-89B1CDEE6715}"/>
                </a:ext>
              </a:extLst>
            </p:cNvPr>
            <p:cNvSpPr/>
            <p:nvPr/>
          </p:nvSpPr>
          <p:spPr>
            <a:xfrm>
              <a:off x="10716574" y="4629432"/>
              <a:ext cx="193058" cy="138349"/>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48" name="Group 147">
              <a:extLst>
                <a:ext uri="{FF2B5EF4-FFF2-40B4-BE49-F238E27FC236}">
                  <a16:creationId xmlns:a16="http://schemas.microsoft.com/office/drawing/2014/main" id="{DAAFBBC4-DF7C-4B87-AC67-8B9FECC2681A}"/>
                </a:ext>
              </a:extLst>
            </p:cNvPr>
            <p:cNvGrpSpPr/>
            <p:nvPr/>
          </p:nvGrpSpPr>
          <p:grpSpPr>
            <a:xfrm>
              <a:off x="11045214" y="4613190"/>
              <a:ext cx="92610" cy="137433"/>
              <a:chOff x="10473473" y="2878151"/>
              <a:chExt cx="92610" cy="195683"/>
            </a:xfrm>
          </p:grpSpPr>
          <p:cxnSp>
            <p:nvCxnSpPr>
              <p:cNvPr id="165" name="Straight Connector 164">
                <a:extLst>
                  <a:ext uri="{FF2B5EF4-FFF2-40B4-BE49-F238E27FC236}">
                    <a16:creationId xmlns:a16="http://schemas.microsoft.com/office/drawing/2014/main" id="{71BCF0C2-F190-4ABA-9005-F7BDB418B364}"/>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ACAE836-0A02-49EA-8CA4-885444589D68}"/>
                  </a:ext>
                </a:extLst>
              </p:cNvPr>
              <p:cNvCxnSpPr>
                <a:cxnSpLocks/>
              </p:cNvCxnSpPr>
              <p:nvPr/>
            </p:nvCxnSpPr>
            <p:spPr>
              <a:xfrm>
                <a:off x="10519778" y="2878288"/>
                <a:ext cx="0" cy="1955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Rectangle 148">
              <a:extLst>
                <a:ext uri="{FF2B5EF4-FFF2-40B4-BE49-F238E27FC236}">
                  <a16:creationId xmlns:a16="http://schemas.microsoft.com/office/drawing/2014/main" id="{A12C2498-C8FB-4CBC-8F9B-3C34166D8EC9}"/>
                </a:ext>
              </a:extLst>
            </p:cNvPr>
            <p:cNvSpPr/>
            <p:nvPr/>
          </p:nvSpPr>
          <p:spPr>
            <a:xfrm>
              <a:off x="10997370" y="4668214"/>
              <a:ext cx="193058" cy="106219"/>
            </a:xfrm>
            <a:prstGeom prst="rect">
              <a:avLst/>
            </a:prstGeom>
            <a:solidFill>
              <a:schemeClr val="bg2">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50" name="Group 149">
              <a:extLst>
                <a:ext uri="{FF2B5EF4-FFF2-40B4-BE49-F238E27FC236}">
                  <a16:creationId xmlns:a16="http://schemas.microsoft.com/office/drawing/2014/main" id="{237E0C86-858A-4326-BE21-02C225DD40F7}"/>
                </a:ext>
              </a:extLst>
            </p:cNvPr>
            <p:cNvGrpSpPr/>
            <p:nvPr/>
          </p:nvGrpSpPr>
          <p:grpSpPr>
            <a:xfrm>
              <a:off x="11330964" y="4599497"/>
              <a:ext cx="92610" cy="137433"/>
              <a:chOff x="10473473" y="2878151"/>
              <a:chExt cx="92610" cy="195683"/>
            </a:xfrm>
          </p:grpSpPr>
          <p:cxnSp>
            <p:nvCxnSpPr>
              <p:cNvPr id="163" name="Straight Connector 162">
                <a:extLst>
                  <a:ext uri="{FF2B5EF4-FFF2-40B4-BE49-F238E27FC236}">
                    <a16:creationId xmlns:a16="http://schemas.microsoft.com/office/drawing/2014/main" id="{D3B44376-A530-4577-B2CF-9D96AAB9F652}"/>
                  </a:ext>
                </a:extLst>
              </p:cNvPr>
              <p:cNvCxnSpPr>
                <a:cxnSpLocks/>
              </p:cNvCxnSpPr>
              <p:nvPr/>
            </p:nvCxnSpPr>
            <p:spPr>
              <a:xfrm>
                <a:off x="10473473" y="287815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93AB210-6875-491A-A96D-D7C151FBFE27}"/>
                  </a:ext>
                </a:extLst>
              </p:cNvPr>
              <p:cNvCxnSpPr>
                <a:cxnSpLocks/>
              </p:cNvCxnSpPr>
              <p:nvPr/>
            </p:nvCxnSpPr>
            <p:spPr>
              <a:xfrm>
                <a:off x="10519778" y="2878288"/>
                <a:ext cx="0" cy="1955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Rectangle 150">
              <a:extLst>
                <a:ext uri="{FF2B5EF4-FFF2-40B4-BE49-F238E27FC236}">
                  <a16:creationId xmlns:a16="http://schemas.microsoft.com/office/drawing/2014/main" id="{23C9789C-39E5-41DE-9B98-FD3637D13633}"/>
                </a:ext>
              </a:extLst>
            </p:cNvPr>
            <p:cNvSpPr/>
            <p:nvPr/>
          </p:nvSpPr>
          <p:spPr>
            <a:xfrm>
              <a:off x="11280918" y="4688582"/>
              <a:ext cx="193058" cy="79199"/>
            </a:xfrm>
            <a:prstGeom prst="rect">
              <a:avLst/>
            </a:prstGeom>
            <a:solidFill>
              <a:schemeClr val="tx2">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152" name="Straight Connector 151">
              <a:extLst>
                <a:ext uri="{FF2B5EF4-FFF2-40B4-BE49-F238E27FC236}">
                  <a16:creationId xmlns:a16="http://schemas.microsoft.com/office/drawing/2014/main" id="{721EFA28-E679-49DC-A81E-09044341E911}"/>
                </a:ext>
              </a:extLst>
            </p:cNvPr>
            <p:cNvCxnSpPr>
              <a:cxnSpLocks/>
            </p:cNvCxnSpPr>
            <p:nvPr/>
          </p:nvCxnSpPr>
          <p:spPr>
            <a:xfrm>
              <a:off x="8972282" y="4772543"/>
              <a:ext cx="26683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CEBAA750-C952-4FCC-BC0D-FB2682685D96}"/>
                </a:ext>
              </a:extLst>
            </p:cNvPr>
            <p:cNvSpPr txBox="1"/>
            <p:nvPr/>
          </p:nvSpPr>
          <p:spPr>
            <a:xfrm>
              <a:off x="10720723" y="4358105"/>
              <a:ext cx="200943" cy="226591"/>
            </a:xfrm>
            <a:prstGeom prst="rect">
              <a:avLst/>
            </a:prstGeom>
            <a:noFill/>
          </p:spPr>
          <p:txBody>
            <a:bodyPr wrap="none" lIns="36000" tIns="36000" rIns="36000" bIns="36000" rtlCol="0">
              <a:spAutoFit/>
            </a:bodyPr>
            <a:lstStyle/>
            <a:p>
              <a:pPr algn="r"/>
              <a:r>
                <a:rPr lang="en-GB" sz="1000"/>
                <a:t>**</a:t>
              </a:r>
            </a:p>
          </p:txBody>
        </p:sp>
        <p:sp>
          <p:nvSpPr>
            <p:cNvPr id="154" name="TextBox 153">
              <a:extLst>
                <a:ext uri="{FF2B5EF4-FFF2-40B4-BE49-F238E27FC236}">
                  <a16:creationId xmlns:a16="http://schemas.microsoft.com/office/drawing/2014/main" id="{40195F47-4503-4050-8C48-3344ABAD3782}"/>
                </a:ext>
              </a:extLst>
            </p:cNvPr>
            <p:cNvSpPr txBox="1"/>
            <p:nvPr/>
          </p:nvSpPr>
          <p:spPr>
            <a:xfrm>
              <a:off x="11006713" y="4358105"/>
              <a:ext cx="200943" cy="226591"/>
            </a:xfrm>
            <a:prstGeom prst="rect">
              <a:avLst/>
            </a:prstGeom>
            <a:noFill/>
          </p:spPr>
          <p:txBody>
            <a:bodyPr wrap="none" lIns="36000" tIns="36000" rIns="36000" bIns="36000" rtlCol="0">
              <a:spAutoFit/>
            </a:bodyPr>
            <a:lstStyle/>
            <a:p>
              <a:pPr algn="r"/>
              <a:r>
                <a:rPr lang="en-GB" sz="1000"/>
                <a:t>**</a:t>
              </a:r>
            </a:p>
          </p:txBody>
        </p:sp>
        <p:sp>
          <p:nvSpPr>
            <p:cNvPr id="155" name="TextBox 154">
              <a:extLst>
                <a:ext uri="{FF2B5EF4-FFF2-40B4-BE49-F238E27FC236}">
                  <a16:creationId xmlns:a16="http://schemas.microsoft.com/office/drawing/2014/main" id="{45346423-EE39-457D-9072-FB4BF23C8467}"/>
                </a:ext>
              </a:extLst>
            </p:cNvPr>
            <p:cNvSpPr txBox="1"/>
            <p:nvPr/>
          </p:nvSpPr>
          <p:spPr>
            <a:xfrm>
              <a:off x="9744285" y="3248747"/>
              <a:ext cx="200943" cy="226591"/>
            </a:xfrm>
            <a:prstGeom prst="rect">
              <a:avLst/>
            </a:prstGeom>
            <a:noFill/>
          </p:spPr>
          <p:txBody>
            <a:bodyPr wrap="none" lIns="36000" tIns="36000" rIns="36000" bIns="36000" rtlCol="0">
              <a:spAutoFit/>
            </a:bodyPr>
            <a:lstStyle/>
            <a:p>
              <a:pPr algn="r"/>
              <a:r>
                <a:rPr lang="en-GB" sz="1000"/>
                <a:t>**</a:t>
              </a:r>
            </a:p>
          </p:txBody>
        </p:sp>
        <p:sp>
          <p:nvSpPr>
            <p:cNvPr id="156" name="TextBox 155">
              <a:extLst>
                <a:ext uri="{FF2B5EF4-FFF2-40B4-BE49-F238E27FC236}">
                  <a16:creationId xmlns:a16="http://schemas.microsoft.com/office/drawing/2014/main" id="{4E29D540-1AEC-41E8-855B-905BB391B3A5}"/>
                </a:ext>
              </a:extLst>
            </p:cNvPr>
            <p:cNvSpPr txBox="1"/>
            <p:nvPr/>
          </p:nvSpPr>
          <p:spPr>
            <a:xfrm>
              <a:off x="9459885" y="3487626"/>
              <a:ext cx="200943" cy="226591"/>
            </a:xfrm>
            <a:prstGeom prst="rect">
              <a:avLst/>
            </a:prstGeom>
            <a:noFill/>
          </p:spPr>
          <p:txBody>
            <a:bodyPr wrap="none" lIns="36000" tIns="36000" rIns="36000" bIns="36000" rtlCol="0">
              <a:spAutoFit/>
            </a:bodyPr>
            <a:lstStyle/>
            <a:p>
              <a:pPr algn="r"/>
              <a:r>
                <a:rPr lang="en-GB" sz="1000"/>
                <a:t>**</a:t>
              </a:r>
            </a:p>
          </p:txBody>
        </p:sp>
        <p:sp>
          <p:nvSpPr>
            <p:cNvPr id="157" name="TextBox 156">
              <a:extLst>
                <a:ext uri="{FF2B5EF4-FFF2-40B4-BE49-F238E27FC236}">
                  <a16:creationId xmlns:a16="http://schemas.microsoft.com/office/drawing/2014/main" id="{954712F6-71FB-4309-8D41-DAA056B6AE90}"/>
                </a:ext>
              </a:extLst>
            </p:cNvPr>
            <p:cNvSpPr txBox="1"/>
            <p:nvPr/>
          </p:nvSpPr>
          <p:spPr>
            <a:xfrm>
              <a:off x="9600952" y="2825030"/>
              <a:ext cx="136823" cy="226591"/>
            </a:xfrm>
            <a:prstGeom prst="rect">
              <a:avLst/>
            </a:prstGeom>
            <a:noFill/>
          </p:spPr>
          <p:txBody>
            <a:bodyPr wrap="none" lIns="36000" tIns="36000" rIns="36000" bIns="36000" rtlCol="0">
              <a:spAutoFit/>
            </a:bodyPr>
            <a:lstStyle/>
            <a:p>
              <a:pPr algn="r"/>
              <a:r>
                <a:rPr lang="en-GB" sz="1000"/>
                <a:t>*</a:t>
              </a:r>
            </a:p>
          </p:txBody>
        </p:sp>
        <p:sp>
          <p:nvSpPr>
            <p:cNvPr id="158" name="TextBox 157">
              <a:extLst>
                <a:ext uri="{FF2B5EF4-FFF2-40B4-BE49-F238E27FC236}">
                  <a16:creationId xmlns:a16="http://schemas.microsoft.com/office/drawing/2014/main" id="{36424CDF-0C35-41C4-86E5-611006500EDA}"/>
                </a:ext>
              </a:extLst>
            </p:cNvPr>
            <p:cNvSpPr txBox="1"/>
            <p:nvPr/>
          </p:nvSpPr>
          <p:spPr>
            <a:xfrm>
              <a:off x="9464912" y="3015752"/>
              <a:ext cx="136823" cy="226591"/>
            </a:xfrm>
            <a:prstGeom prst="rect">
              <a:avLst/>
            </a:prstGeom>
            <a:noFill/>
          </p:spPr>
          <p:txBody>
            <a:bodyPr wrap="none" lIns="36000" tIns="36000" rIns="36000" bIns="36000" rtlCol="0">
              <a:spAutoFit/>
            </a:bodyPr>
            <a:lstStyle/>
            <a:p>
              <a:pPr algn="r"/>
              <a:r>
                <a:rPr lang="en-GB" sz="1000"/>
                <a:t>*</a:t>
              </a:r>
            </a:p>
          </p:txBody>
        </p:sp>
        <p:sp>
          <p:nvSpPr>
            <p:cNvPr id="159" name="TextBox 158">
              <a:extLst>
                <a:ext uri="{FF2B5EF4-FFF2-40B4-BE49-F238E27FC236}">
                  <a16:creationId xmlns:a16="http://schemas.microsoft.com/office/drawing/2014/main" id="{83231147-C424-4802-A0D2-D2EE9A3E368B}"/>
                </a:ext>
              </a:extLst>
            </p:cNvPr>
            <p:cNvSpPr txBox="1"/>
            <p:nvPr/>
          </p:nvSpPr>
          <p:spPr>
            <a:xfrm>
              <a:off x="9384944" y="3207967"/>
              <a:ext cx="136823" cy="226591"/>
            </a:xfrm>
            <a:prstGeom prst="rect">
              <a:avLst/>
            </a:prstGeom>
            <a:noFill/>
          </p:spPr>
          <p:txBody>
            <a:bodyPr wrap="none" lIns="36000" tIns="36000" rIns="36000" bIns="36000" rtlCol="0">
              <a:spAutoFit/>
            </a:bodyPr>
            <a:lstStyle/>
            <a:p>
              <a:pPr algn="r"/>
              <a:r>
                <a:rPr lang="en-GB" sz="1000"/>
                <a:t>*</a:t>
              </a:r>
            </a:p>
          </p:txBody>
        </p:sp>
        <p:cxnSp>
          <p:nvCxnSpPr>
            <p:cNvPr id="160" name="Straight Connector 159">
              <a:extLst>
                <a:ext uri="{FF2B5EF4-FFF2-40B4-BE49-F238E27FC236}">
                  <a16:creationId xmlns:a16="http://schemas.microsoft.com/office/drawing/2014/main" id="{A7B277CE-DA85-4FBA-8B22-F44242E699F6}"/>
                </a:ext>
              </a:extLst>
            </p:cNvPr>
            <p:cNvCxnSpPr/>
            <p:nvPr/>
          </p:nvCxnSpPr>
          <p:spPr>
            <a:xfrm>
              <a:off x="9301163" y="3030038"/>
              <a:ext cx="842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B4746C7-7AD0-49ED-B12A-085C818A6D1E}"/>
                </a:ext>
              </a:extLst>
            </p:cNvPr>
            <p:cNvCxnSpPr>
              <a:cxnSpLocks/>
            </p:cNvCxnSpPr>
            <p:nvPr/>
          </p:nvCxnSpPr>
          <p:spPr>
            <a:xfrm flipV="1">
              <a:off x="9313068" y="3210248"/>
              <a:ext cx="50958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7F3648B-83E2-4F40-B507-D501286FA9AE}"/>
                </a:ext>
              </a:extLst>
            </p:cNvPr>
            <p:cNvCxnSpPr>
              <a:cxnSpLocks/>
            </p:cNvCxnSpPr>
            <p:nvPr/>
          </p:nvCxnSpPr>
          <p:spPr>
            <a:xfrm>
              <a:off x="9301163" y="3387779"/>
              <a:ext cx="280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C4372B0F-2A7A-431A-AA5C-8B1289929EF0}"/>
              </a:ext>
            </a:extLst>
          </p:cNvPr>
          <p:cNvCxnSpPr/>
          <p:nvPr/>
        </p:nvCxnSpPr>
        <p:spPr>
          <a:xfrm>
            <a:off x="10352618" y="4783091"/>
            <a:ext cx="0" cy="5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4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FCB4A-7D9D-4075-8F9C-5D54DF4EB4F7}"/>
              </a:ext>
            </a:extLst>
          </p:cNvPr>
          <p:cNvSpPr>
            <a:spLocks noGrp="1"/>
          </p:cNvSpPr>
          <p:nvPr>
            <p:ph idx="1"/>
          </p:nvPr>
        </p:nvSpPr>
        <p:spPr>
          <a:xfrm>
            <a:off x="893584" y="2111013"/>
            <a:ext cx="10747554" cy="612000"/>
          </a:xfrm>
          <a:prstGeom prst="roundRect">
            <a:avLst/>
          </a:prstGeom>
          <a:solidFill>
            <a:schemeClr val="bg1"/>
          </a:solidFill>
          <a:ln w="19050">
            <a:solidFill>
              <a:schemeClr val="bg2"/>
            </a:solidFill>
          </a:ln>
        </p:spPr>
        <p:txBody>
          <a:bodyPr lIns="216000" anchor="ctr"/>
          <a:lstStyle/>
          <a:p>
            <a:r>
              <a:rPr lang="en-GB" sz="1400"/>
              <a:t>Differences in clinical biomarkers and gene expression in bronchial epithelial cells, bronchoalveolar lavage, and blood demonstrated the heterogeneity of patients with asthma, and distinguished endotypes that may be associated with disease burden</a:t>
            </a:r>
            <a:r>
              <a:rPr lang="en-GB" sz="1400" baseline="30000"/>
              <a:t>3,4</a:t>
            </a:r>
            <a:endParaRPr lang="en-GB" sz="1400"/>
          </a:p>
        </p:txBody>
      </p:sp>
      <p:sp>
        <p:nvSpPr>
          <p:cNvPr id="2" name="Title 1">
            <a:extLst>
              <a:ext uri="{FF2B5EF4-FFF2-40B4-BE49-F238E27FC236}">
                <a16:creationId xmlns:a16="http://schemas.microsoft.com/office/drawing/2014/main" id="{525A5BB7-12E6-4143-9F73-891C40284F04}"/>
              </a:ext>
            </a:extLst>
          </p:cNvPr>
          <p:cNvSpPr>
            <a:spLocks noGrp="1"/>
          </p:cNvSpPr>
          <p:nvPr>
            <p:ph type="title"/>
          </p:nvPr>
        </p:nvSpPr>
        <p:spPr/>
        <p:txBody>
          <a:bodyPr/>
          <a:lstStyle/>
          <a:p>
            <a:r>
              <a:rPr lang="en-GB"/>
              <a:t>Key takeaways</a:t>
            </a:r>
          </a:p>
        </p:txBody>
      </p:sp>
      <p:sp>
        <p:nvSpPr>
          <p:cNvPr id="4" name="Content Placeholder 3">
            <a:extLst>
              <a:ext uri="{FF2B5EF4-FFF2-40B4-BE49-F238E27FC236}">
                <a16:creationId xmlns:a16="http://schemas.microsoft.com/office/drawing/2014/main" id="{A29608A7-DC09-4ED5-9884-11D29267903C}"/>
              </a:ext>
            </a:extLst>
          </p:cNvPr>
          <p:cNvSpPr>
            <a:spLocks noGrp="1"/>
          </p:cNvSpPr>
          <p:nvPr>
            <p:ph sz="quarter" idx="13"/>
          </p:nvPr>
        </p:nvSpPr>
        <p:spPr/>
        <p:txBody>
          <a:bodyPr/>
          <a:lstStyle/>
          <a:p>
            <a:r>
              <a:rPr lang="en-GB" sz="900"/>
              <a:t>AHR, airway hyperresponsiveness; ASM, airway smooth muscle; Eos, eosinophils; IL, interleukin; </a:t>
            </a:r>
            <a:r>
              <a:rPr lang="en-GB" sz="900" err="1"/>
              <a:t>iNKT</a:t>
            </a:r>
            <a:r>
              <a:rPr lang="en-GB" sz="900"/>
              <a:t>, </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invariant natural killer T cell; KISS1R, kisspeptin receptor;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Kp</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kisspeptin; </a:t>
            </a:r>
            <a:r>
              <a:rPr lang="en-GB" sz="900" err="1"/>
              <a:t>nELF</a:t>
            </a:r>
            <a:r>
              <a:rPr lang="en-GB" sz="900"/>
              <a:t>, nasal epithelial lining fluid; T2, Type 2; </a:t>
            </a:r>
            <a:br>
              <a:rPr lang="en-GB" sz="900"/>
            </a:br>
            <a:r>
              <a:rPr lang="en-GB" sz="900"/>
              <a:t>TSLP, thymic stromal lymphopoietin</a:t>
            </a:r>
            <a:br>
              <a:rPr lang="en-GB" sz="900"/>
            </a:br>
            <a:r>
              <a:rPr lang="en-GB" sz="900"/>
              <a:t>1. Newcomb DC, et al. Poster P973 presented at ATS 2022 (Abstract A3245); 2. Lai </a:t>
            </a:r>
            <a:r>
              <a:rPr lang="en-GB" sz="900">
                <a:solidFill>
                  <a:srgbClr val="656665"/>
                </a:solidFill>
              </a:rPr>
              <a:t>Y, et al. Poster P506 presented at ATS 2022 (Abstract A3745); 3. </a:t>
            </a:r>
            <a:r>
              <a:rPr lang="en-GB" sz="900" err="1"/>
              <a:t>Camiolo</a:t>
            </a:r>
            <a:r>
              <a:rPr lang="en-GB" sz="900"/>
              <a:t> M, et al. Poster P547 presented at ATS 2022 (Abstract A3925); </a:t>
            </a:r>
            <a:br>
              <a:rPr lang="en-GB" sz="900"/>
            </a:br>
            <a:r>
              <a:rPr lang="en-GB" sz="900"/>
              <a:t>4. </a:t>
            </a:r>
            <a:r>
              <a:rPr kumimoji="0" lang="en-GB" sz="900" b="0" i="0" u="none" strike="noStrike" kern="1200" cap="none" spc="0" normalizeH="0" baseline="0" noProof="0" err="1">
                <a:ln>
                  <a:noFill/>
                </a:ln>
                <a:effectLst/>
                <a:uLnTx/>
                <a:uFillTx/>
                <a:latin typeface="Calibri" panose="020F0502020204030204" pitchFamily="34" charset="0"/>
                <a:ea typeface="Roboto" panose="02000000000000000000" pitchFamily="2" charset="0"/>
                <a:cs typeface="Calibri" panose="020F0502020204030204" pitchFamily="34" charset="0"/>
              </a:rPr>
              <a:t>Goldfarbmuren</a:t>
            </a:r>
            <a:r>
              <a:rPr kumimoji="0" lang="en-GB" sz="9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 KC, et al. Poster P509 presented at ATS 2022 (Abstract A3478); </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5.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Chorvinsky</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 et al. Presentation session B15 presented at ATS 2022 (Abstract A2361); 6. </a:t>
            </a:r>
            <a:r>
              <a:rPr lang="en-GB" sz="900" err="1">
                <a:solidFill>
                  <a:srgbClr val="656665"/>
                </a:solidFill>
              </a:rPr>
              <a:t>Qiu</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lang="en-GB" sz="900">
                <a:solidFill>
                  <a:srgbClr val="656665"/>
                </a:solidFill>
              </a:rPr>
              <a:t>AY</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et al. Presentation session A95 at ATS 2022 (Abstract A2140); 7.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Xiong</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D, et al. Poster P1021 presented at ATS 2022 (Abstract A3281); 8.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Imaoka</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 Poster P728 presented at ATS 2022 (Abstract A1247); 9. Balraj P, et al. Poster P712 presented at ATS 2022 (Abstract A1229); </a:t>
            </a:r>
            <a:b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10.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Mwase</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C, et al. Poster P980 presented at ATS 2022 (Abstract A3252); 11. Shenoy AT, et al. Poster P512 presented at ATS 2022 (Abstract A3751); 12. </a:t>
            </a:r>
            <a:r>
              <a:rPr kumimoji="0" lang="en-GB" sz="9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Azdale</a:t>
            </a:r>
            <a:r>
              <a:rPr kumimoji="0" lang="en-GB" sz="9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Garcia N, et al. Poster P508 presented at ATS 2022 (Abstract A3747) </a:t>
            </a:r>
          </a:p>
        </p:txBody>
      </p:sp>
      <p:sp>
        <p:nvSpPr>
          <p:cNvPr id="5" name="Oval 4">
            <a:extLst>
              <a:ext uri="{FF2B5EF4-FFF2-40B4-BE49-F238E27FC236}">
                <a16:creationId xmlns:a16="http://schemas.microsoft.com/office/drawing/2014/main" id="{73FC7A42-8A97-4DC2-8ECA-12465D8586FF}"/>
              </a:ext>
            </a:extLst>
          </p:cNvPr>
          <p:cNvSpPr/>
          <p:nvPr/>
        </p:nvSpPr>
        <p:spPr>
          <a:xfrm>
            <a:off x="519127" y="2083376"/>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7" name="Content Placeholder 2">
            <a:extLst>
              <a:ext uri="{FF2B5EF4-FFF2-40B4-BE49-F238E27FC236}">
                <a16:creationId xmlns:a16="http://schemas.microsoft.com/office/drawing/2014/main" id="{A772A76D-CAC7-4FAB-97DE-6C0879E05CED}"/>
              </a:ext>
            </a:extLst>
          </p:cNvPr>
          <p:cNvSpPr txBox="1">
            <a:spLocks/>
          </p:cNvSpPr>
          <p:nvPr/>
        </p:nvSpPr>
        <p:spPr>
          <a:xfrm>
            <a:off x="901446" y="3566457"/>
            <a:ext cx="10745209" cy="612000"/>
          </a:xfrm>
          <a:prstGeom prst="roundRect">
            <a:avLst/>
          </a:prstGeom>
          <a:ln w="19050">
            <a:solidFill>
              <a:schemeClr val="bg2"/>
            </a:solidFill>
          </a:ln>
        </p:spPr>
        <p:txBody>
          <a:bodyPr vert="horz" lIns="216000" tIns="0" rIns="0" bIns="0" rtlCol="0" anchor="ctr">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IL-25 may play a protective role against ASM hypercontractility and bronchoconstriction in asthma;</a:t>
            </a:r>
            <a:r>
              <a:rPr kumimoji="0" lang="en-GB" sz="1400" b="0" i="0" u="none" strike="noStrike" kern="1200" cap="none" spc="0" normalizeH="0" baseline="3000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7</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lang="en-GB" sz="1400">
                <a:solidFill>
                  <a:srgbClr val="656665"/>
                </a:solidFill>
              </a:rPr>
              <a:t>also</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peripheral blood Eos levels may be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 determinant of increased AHR in adult allergic asthma</a:t>
            </a:r>
            <a:r>
              <a:rPr kumimoji="0" lang="en-GB" sz="1400" b="0" i="0" u="none" strike="noStrike" kern="1200" cap="none" spc="0" normalizeH="0" baseline="3000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8</a:t>
            </a: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9" name="Content Placeholder 2">
            <a:extLst>
              <a:ext uri="{FF2B5EF4-FFF2-40B4-BE49-F238E27FC236}">
                <a16:creationId xmlns:a16="http://schemas.microsoft.com/office/drawing/2014/main" id="{A70CA6C0-35BB-4A7A-A2E8-68727388BD43}"/>
              </a:ext>
            </a:extLst>
          </p:cNvPr>
          <p:cNvSpPr txBox="1">
            <a:spLocks/>
          </p:cNvSpPr>
          <p:nvPr/>
        </p:nvSpPr>
        <p:spPr>
          <a:xfrm>
            <a:off x="888897" y="1396058"/>
            <a:ext cx="10747553" cy="612000"/>
          </a:xfrm>
          <a:prstGeom prst="roundRect">
            <a:avLst/>
          </a:prstGeom>
          <a:ln w="19050">
            <a:solidFill>
              <a:schemeClr val="bg2"/>
            </a:solidFill>
          </a:ln>
        </p:spPr>
        <p:txBody>
          <a:bodyPr vert="horz" lIns="216000" tIns="0" rIns="0" bIns="0" rtlCol="0" anchor="ctr">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Exposure of the epithelium to viral insults can trigger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changes in gene expression that may promote asthma exacerbations or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asthma </a:t>
            </a:r>
            <a:r>
              <a:rPr kumimoji="0" lang="en-GB" sz="1400" b="0" i="0" u="none" strike="noStrike" kern="1200" cap="none" spc="0" normalizeH="0" baseline="0" noProof="0">
                <a:ln>
                  <a:noFill/>
                </a:ln>
                <a:effectLst/>
                <a:uLnTx/>
                <a:uFillTx/>
                <a:latin typeface="Calibri" panose="020F0502020204030204" pitchFamily="34" charset="0"/>
                <a:ea typeface="Roboto" panose="02000000000000000000" pitchFamily="2" charset="0"/>
                <a:cs typeface="Calibri" panose="020F0502020204030204" pitchFamily="34" charset="0"/>
              </a:rPr>
              <a:t>development</a:t>
            </a:r>
            <a:r>
              <a:rPr kumimoji="0" lang="en-GB" sz="1400" b="0" i="0" u="none" strike="noStrike" kern="1200" cap="none" spc="0" normalizeH="0" baseline="30000" noProof="0">
                <a:ln>
                  <a:noFill/>
                </a:ln>
                <a:effectLst/>
                <a:uLnTx/>
                <a:uFillTx/>
                <a:latin typeface="Calibri" panose="020F0502020204030204" pitchFamily="34" charset="0"/>
                <a:ea typeface="Roboto" panose="02000000000000000000" pitchFamily="2" charset="0"/>
                <a:cs typeface="Calibri" panose="020F0502020204030204" pitchFamily="34" charset="0"/>
              </a:rPr>
              <a:t>1</a:t>
            </a:r>
            <a:r>
              <a:rPr kumimoji="0" lang="en-GB" sz="1400" b="0" i="0" u="none" strike="noStrike" kern="1200" cap="none" spc="0" normalizeH="0" baseline="30000" noProof="0">
                <a:ln>
                  <a:noFill/>
                </a:ln>
                <a:effectLst/>
                <a:uLnTx/>
                <a:uFillTx/>
                <a:latin typeface="Calibri" panose="020F0502020204030204" pitchFamily="34" charset="0"/>
                <a:ea typeface="Roboto" panose="02000000000000000000" pitchFamily="2" charset="0"/>
                <a:cs typeface="Calibri" panose="020F0502020204030204" pitchFamily="34" charset="0"/>
                <a:sym typeface="Symbol" panose="05050102010706020507" pitchFamily="18" charset="2"/>
              </a:rPr>
              <a:t>,2</a:t>
            </a:r>
            <a:endParaRPr lang="en-GB" sz="1400"/>
          </a:p>
        </p:txBody>
      </p:sp>
      <p:sp>
        <p:nvSpPr>
          <p:cNvPr id="11" name="Content Placeholder 2">
            <a:extLst>
              <a:ext uri="{FF2B5EF4-FFF2-40B4-BE49-F238E27FC236}">
                <a16:creationId xmlns:a16="http://schemas.microsoft.com/office/drawing/2014/main" id="{9245496A-3DF0-494D-B89B-90E19A0E5020}"/>
              </a:ext>
            </a:extLst>
          </p:cNvPr>
          <p:cNvSpPr txBox="1">
            <a:spLocks/>
          </p:cNvSpPr>
          <p:nvPr/>
        </p:nvSpPr>
        <p:spPr>
          <a:xfrm>
            <a:off x="901446" y="2834602"/>
            <a:ext cx="10745209" cy="612000"/>
          </a:xfrm>
          <a:prstGeom prst="roundRect">
            <a:avLst/>
          </a:prstGeom>
          <a:ln w="19050">
            <a:solidFill>
              <a:schemeClr val="bg2"/>
            </a:solidFill>
          </a:ln>
        </p:spPr>
        <p:txBody>
          <a:bodyPr vert="horz" lIns="216000" tIns="0" rIns="0" bIns="0" rtlCol="0" anchor="ctr">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TSLP may have a role in direct immune responses to viral infection in pediatric asthmatic airways,</a:t>
            </a:r>
            <a:r>
              <a:rPr lang="en-GB" sz="1400" baseline="30000"/>
              <a:t>5</a:t>
            </a:r>
            <a:r>
              <a:rPr lang="en-GB" sz="1400"/>
              <a:t> while </a:t>
            </a:r>
            <a:r>
              <a:rPr lang="en-GB" sz="1400" err="1"/>
              <a:t>nELF</a:t>
            </a:r>
            <a:r>
              <a:rPr lang="en-GB" sz="1400"/>
              <a:t> cytokines may offer a </a:t>
            </a:r>
            <a:br>
              <a:rPr lang="en-GB" sz="1400"/>
            </a:br>
            <a:r>
              <a:rPr lang="en-GB" sz="1400"/>
              <a:t>non-invasive tool to investigate the underlying pathobiology in pediatric asthma</a:t>
            </a:r>
            <a:r>
              <a:rPr lang="en-GB" sz="1400" baseline="30000"/>
              <a:t>6</a:t>
            </a:r>
            <a:r>
              <a:rPr lang="en-GB" sz="1400"/>
              <a:t> </a:t>
            </a:r>
          </a:p>
        </p:txBody>
      </p:sp>
      <p:pic>
        <p:nvPicPr>
          <p:cNvPr id="15" name="Content Placeholder 17" descr="Internet with solid fill">
            <a:hlinkClick r:id="rId4"/>
            <a:extLst>
              <a:ext uri="{FF2B5EF4-FFF2-40B4-BE49-F238E27FC236}">
                <a16:creationId xmlns:a16="http://schemas.microsoft.com/office/drawing/2014/main" id="{CE4D6AD4-F3CD-4EBB-BA3A-3515D585F9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863" y="49624"/>
            <a:ext cx="444500" cy="444500"/>
          </a:xfrm>
          <a:prstGeom prst="rect">
            <a:avLst/>
          </a:prstGeom>
        </p:spPr>
      </p:pic>
      <p:sp>
        <p:nvSpPr>
          <p:cNvPr id="16" name="TextBox 15">
            <a:extLst>
              <a:ext uri="{FF2B5EF4-FFF2-40B4-BE49-F238E27FC236}">
                <a16:creationId xmlns:a16="http://schemas.microsoft.com/office/drawing/2014/main" id="{C0BEEA51-187A-4681-8176-EEA95129B529}"/>
              </a:ext>
            </a:extLst>
          </p:cNvPr>
          <p:cNvSpPr txBox="1"/>
          <p:nvPr/>
        </p:nvSpPr>
        <p:spPr>
          <a:xfrm>
            <a:off x="763928" y="153407"/>
            <a:ext cx="2388093" cy="276999"/>
          </a:xfrm>
          <a:prstGeom prst="rect">
            <a:avLst/>
          </a:prstGeom>
          <a:noFill/>
        </p:spPr>
        <p:txBody>
          <a:bodyPr wrap="square" rtlCol="0">
            <a:spAutoFit/>
          </a:bodyPr>
          <a:lstStyle/>
          <a:p>
            <a:pPr algn="ctr"/>
            <a:r>
              <a:rPr lang="en-GB" sz="1200" b="1" i="1">
                <a:solidFill>
                  <a:schemeClr val="bg1"/>
                </a:solidFill>
              </a:rPr>
              <a:t>Visit </a:t>
            </a:r>
            <a:r>
              <a:rPr lang="en-GB" sz="1200" b="1" i="1">
                <a:solidFill>
                  <a:schemeClr val="bg2"/>
                </a:solidFill>
                <a:hlinkClick r:id="rId4">
                  <a:extLst>
                    <a:ext uri="{A12FA001-AC4F-418D-AE19-62706E023703}">
                      <ahyp:hlinkClr xmlns:ahyp="http://schemas.microsoft.com/office/drawing/2018/hyperlinkcolor" val="tx"/>
                    </a:ext>
                  </a:extLst>
                </a:hlinkClick>
              </a:rPr>
              <a:t>ATS</a:t>
            </a:r>
            <a:r>
              <a:rPr lang="en-GB" sz="1200" b="1" i="1">
                <a:solidFill>
                  <a:schemeClr val="bg1"/>
                </a:solidFill>
              </a:rPr>
              <a:t> for more information </a:t>
            </a:r>
          </a:p>
        </p:txBody>
      </p:sp>
      <p:sp>
        <p:nvSpPr>
          <p:cNvPr id="17" name="Content Placeholder 2">
            <a:extLst>
              <a:ext uri="{FF2B5EF4-FFF2-40B4-BE49-F238E27FC236}">
                <a16:creationId xmlns:a16="http://schemas.microsoft.com/office/drawing/2014/main" id="{415EB6F6-1AE6-4489-8459-C85D870DB4DD}"/>
              </a:ext>
            </a:extLst>
          </p:cNvPr>
          <p:cNvSpPr txBox="1">
            <a:spLocks/>
          </p:cNvSpPr>
          <p:nvPr/>
        </p:nvSpPr>
        <p:spPr>
          <a:xfrm>
            <a:off x="888897" y="4336537"/>
            <a:ext cx="10749896" cy="612000"/>
          </a:xfrm>
          <a:prstGeom prst="roundRect">
            <a:avLst/>
          </a:prstGeom>
          <a:ln w="19050">
            <a:solidFill>
              <a:schemeClr val="bg2"/>
            </a:solidFill>
          </a:ln>
        </p:spPr>
        <p:txBody>
          <a:bodyPr vert="horz" lIns="216000" tIns="0" rIns="0" bIns="0" rtlCol="0" anchor="ctr">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656665"/>
                </a:solidFill>
              </a:rPr>
              <a:t>Airway </a:t>
            </a:r>
            <a:r>
              <a:rPr lang="en-GB" sz="1400" err="1">
                <a:solidFill>
                  <a:srgbClr val="656665"/>
                </a:solidFill>
              </a:rPr>
              <a:t>remodeling</a:t>
            </a:r>
            <a:r>
              <a:rPr lang="en-GB" sz="1400">
                <a:solidFill>
                  <a:srgbClr val="656665"/>
                </a:solidFill>
              </a:rPr>
              <a:t> contributes to asthma, with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Kp</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/KISS1R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signaling</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being important in regulating ASM cell migration</a:t>
            </a:r>
            <a:r>
              <a:rPr kumimoji="0" lang="en-GB" sz="1400" b="0" i="0" u="none" strike="noStrike" kern="1200" cap="none" spc="0" normalizeH="0" baseline="3000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9</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while bronchoconstriction alone could be </a:t>
            </a:r>
            <a:r>
              <a:rPr lang="en-GB" sz="1400">
                <a:solidFill>
                  <a:srgbClr val="656665"/>
                </a:solidFill>
              </a:rPr>
              <a:t>sufficient to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induce airway </a:t>
            </a:r>
            <a:r>
              <a:rPr kumimoji="0" lang="en-GB" sz="1400" b="0" i="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remodeling</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in asthmatic airways</a:t>
            </a:r>
            <a:r>
              <a:rPr kumimoji="0" lang="en-GB" sz="1400" b="0" i="0" u="none" strike="noStrike" kern="1200" cap="none" spc="0" normalizeH="0" baseline="3000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10</a:t>
            </a:r>
            <a:endParaRPr kumimoji="0" lang="en-GB" sz="1400" b="0" i="0" u="none" strike="sngStrike" kern="1200" cap="none" spc="0" normalizeH="0" baseline="0" noProof="0">
              <a:ln>
                <a:noFill/>
              </a:ln>
              <a:solidFill>
                <a:srgbClr val="FF0000"/>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19" name="Content Placeholder 2">
            <a:extLst>
              <a:ext uri="{FF2B5EF4-FFF2-40B4-BE49-F238E27FC236}">
                <a16:creationId xmlns:a16="http://schemas.microsoft.com/office/drawing/2014/main" id="{1D178C86-D1B2-4393-8AE0-50CA16D0B29D}"/>
              </a:ext>
            </a:extLst>
          </p:cNvPr>
          <p:cNvSpPr txBox="1">
            <a:spLocks/>
          </p:cNvSpPr>
          <p:nvPr/>
        </p:nvSpPr>
        <p:spPr>
          <a:xfrm>
            <a:off x="893584" y="5056343"/>
            <a:ext cx="10753071" cy="612000"/>
          </a:xfrm>
          <a:prstGeom prst="roundRect">
            <a:avLst/>
          </a:prstGeom>
          <a:ln w="19050">
            <a:solidFill>
              <a:schemeClr val="bg2"/>
            </a:solidFill>
          </a:ln>
        </p:spPr>
        <p:txBody>
          <a:bodyPr vert="horz" lIns="216000" tIns="0" rIns="0" bIns="0" rtlCol="0" anchor="ctr">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656665"/>
                </a:solidFill>
              </a:rPr>
              <a:t>In murine models, data suggest that frequent exposure to aeroallergens </a:t>
            </a:r>
            <a:r>
              <a:rPr lang="en-GB" sz="1400" err="1">
                <a:solidFill>
                  <a:srgbClr val="656665"/>
                </a:solidFill>
              </a:rPr>
              <a:t>eilicit</a:t>
            </a:r>
            <a:r>
              <a:rPr lang="en-GB" sz="1400">
                <a:solidFill>
                  <a:srgbClr val="656665"/>
                </a:solidFill>
              </a:rPr>
              <a:t> lung cellular and molecular circuits that trigger neutrophilic asthma,</a:t>
            </a:r>
            <a:r>
              <a:rPr lang="en-GB" sz="1400" baseline="30000">
                <a:solidFill>
                  <a:srgbClr val="656665"/>
                </a:solidFill>
              </a:rPr>
              <a:t>11 </a:t>
            </a:r>
            <a:r>
              <a:rPr lang="en-GB" sz="1400">
                <a:solidFill>
                  <a:srgbClr val="656665"/>
                </a:solidFill>
              </a:rPr>
              <a:t>while </a:t>
            </a:r>
            <a:r>
              <a:rPr lang="en-GB" sz="1400" err="1">
                <a:solidFill>
                  <a:srgbClr val="656665"/>
                </a:solidFill>
              </a:rPr>
              <a:t>iNKTs</a:t>
            </a:r>
            <a:r>
              <a:rPr lang="en-GB" sz="1400">
                <a:solidFill>
                  <a:srgbClr val="656665"/>
                </a:solidFill>
              </a:rPr>
              <a:t> may have a role in T2 inflammation after exposure to fungal allergens.</a:t>
            </a:r>
            <a:r>
              <a:rPr lang="en-GB" sz="1400" baseline="30000">
                <a:solidFill>
                  <a:srgbClr val="656665"/>
                </a:solidFill>
              </a:rPr>
              <a:t>12 </a:t>
            </a:r>
            <a:r>
              <a:rPr lang="en-GB" sz="1400">
                <a:solidFill>
                  <a:srgbClr val="656665"/>
                </a:solidFill>
              </a:rPr>
              <a:t> Further research is warranted to understand if these preclinical findings will translate to humans</a:t>
            </a:r>
          </a:p>
        </p:txBody>
      </p:sp>
      <p:sp>
        <p:nvSpPr>
          <p:cNvPr id="22" name="Oval 21">
            <a:extLst>
              <a:ext uri="{FF2B5EF4-FFF2-40B4-BE49-F238E27FC236}">
                <a16:creationId xmlns:a16="http://schemas.microsoft.com/office/drawing/2014/main" id="{895390CD-4D88-4F43-BE3E-33456B0704A6}"/>
              </a:ext>
            </a:extLst>
          </p:cNvPr>
          <p:cNvSpPr/>
          <p:nvPr/>
        </p:nvSpPr>
        <p:spPr>
          <a:xfrm>
            <a:off x="519127" y="2858099"/>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3" name="Oval 22">
            <a:extLst>
              <a:ext uri="{FF2B5EF4-FFF2-40B4-BE49-F238E27FC236}">
                <a16:creationId xmlns:a16="http://schemas.microsoft.com/office/drawing/2014/main" id="{70CE6F05-8578-4D61-957C-121597B41ABD}"/>
              </a:ext>
            </a:extLst>
          </p:cNvPr>
          <p:cNvSpPr/>
          <p:nvPr/>
        </p:nvSpPr>
        <p:spPr>
          <a:xfrm>
            <a:off x="519127" y="3598967"/>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4" name="Oval 23">
            <a:extLst>
              <a:ext uri="{FF2B5EF4-FFF2-40B4-BE49-F238E27FC236}">
                <a16:creationId xmlns:a16="http://schemas.microsoft.com/office/drawing/2014/main" id="{9EDF2C84-2792-4FAF-8FAB-08987D814D66}"/>
              </a:ext>
            </a:extLst>
          </p:cNvPr>
          <p:cNvSpPr/>
          <p:nvPr/>
        </p:nvSpPr>
        <p:spPr>
          <a:xfrm>
            <a:off x="519127" y="4339835"/>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5" name="Oval 24">
            <a:extLst>
              <a:ext uri="{FF2B5EF4-FFF2-40B4-BE49-F238E27FC236}">
                <a16:creationId xmlns:a16="http://schemas.microsoft.com/office/drawing/2014/main" id="{E3A2C991-7C83-41C1-A40B-B3535AE17D19}"/>
              </a:ext>
            </a:extLst>
          </p:cNvPr>
          <p:cNvSpPr/>
          <p:nvPr/>
        </p:nvSpPr>
        <p:spPr>
          <a:xfrm>
            <a:off x="519127" y="5080702"/>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pic>
        <p:nvPicPr>
          <p:cNvPr id="26" name="Graphic 25" descr="Rat with solid fill">
            <a:extLst>
              <a:ext uri="{FF2B5EF4-FFF2-40B4-BE49-F238E27FC236}">
                <a16:creationId xmlns:a16="http://schemas.microsoft.com/office/drawing/2014/main" id="{37EF81FA-94E1-4D9F-A58B-B2D8C13177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207" y="5066472"/>
            <a:ext cx="534058" cy="534058"/>
          </a:xfrm>
          <a:prstGeom prst="rect">
            <a:avLst/>
          </a:prstGeom>
        </p:spPr>
      </p:pic>
      <p:pic>
        <p:nvPicPr>
          <p:cNvPr id="28" name="Graphic 27" descr="Children with solid fill">
            <a:extLst>
              <a:ext uri="{FF2B5EF4-FFF2-40B4-BE49-F238E27FC236}">
                <a16:creationId xmlns:a16="http://schemas.microsoft.com/office/drawing/2014/main" id="{E191F5EF-DF62-47B0-924A-8A47356E98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661" y="2966815"/>
            <a:ext cx="428931" cy="428931"/>
          </a:xfrm>
          <a:prstGeom prst="rect">
            <a:avLst/>
          </a:prstGeom>
        </p:spPr>
      </p:pic>
      <p:pic>
        <p:nvPicPr>
          <p:cNvPr id="30" name="Graphic 29" descr="Lungs with solid fill">
            <a:extLst>
              <a:ext uri="{FF2B5EF4-FFF2-40B4-BE49-F238E27FC236}">
                <a16:creationId xmlns:a16="http://schemas.microsoft.com/office/drawing/2014/main" id="{340B6659-D504-4A82-BE98-32334B2A76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5357" y="4410028"/>
            <a:ext cx="432000" cy="432000"/>
          </a:xfrm>
          <a:prstGeom prst="rect">
            <a:avLst/>
          </a:prstGeom>
        </p:spPr>
      </p:pic>
      <p:pic>
        <p:nvPicPr>
          <p:cNvPr id="34" name="Graphic 33" descr="Cough with solid fill">
            <a:extLst>
              <a:ext uri="{FF2B5EF4-FFF2-40B4-BE49-F238E27FC236}">
                <a16:creationId xmlns:a16="http://schemas.microsoft.com/office/drawing/2014/main" id="{299DA84C-ADA9-4DC6-8F4C-C4045E062B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3598" y="2136033"/>
            <a:ext cx="446323" cy="446323"/>
          </a:xfrm>
          <a:prstGeom prst="rect">
            <a:avLst/>
          </a:prstGeom>
        </p:spPr>
      </p:pic>
      <p:grpSp>
        <p:nvGrpSpPr>
          <p:cNvPr id="39" name="Group 38">
            <a:extLst>
              <a:ext uri="{FF2B5EF4-FFF2-40B4-BE49-F238E27FC236}">
                <a16:creationId xmlns:a16="http://schemas.microsoft.com/office/drawing/2014/main" id="{ABF437FE-211F-4266-A896-025811382773}"/>
              </a:ext>
            </a:extLst>
          </p:cNvPr>
          <p:cNvGrpSpPr/>
          <p:nvPr/>
        </p:nvGrpSpPr>
        <p:grpSpPr>
          <a:xfrm>
            <a:off x="637494" y="3707898"/>
            <a:ext cx="337351" cy="363518"/>
            <a:chOff x="7624015" y="2435737"/>
            <a:chExt cx="435466" cy="508823"/>
          </a:xfrm>
        </p:grpSpPr>
        <p:pic>
          <p:nvPicPr>
            <p:cNvPr id="40" name="Graphic 39">
              <a:extLst>
                <a:ext uri="{FF2B5EF4-FFF2-40B4-BE49-F238E27FC236}">
                  <a16:creationId xmlns:a16="http://schemas.microsoft.com/office/drawing/2014/main" id="{51FCDC85-FDEA-4788-95FE-A0A3E5C07E8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24015" y="2435737"/>
              <a:ext cx="435466" cy="508823"/>
            </a:xfrm>
            <a:prstGeom prst="rect">
              <a:avLst/>
            </a:prstGeom>
          </p:spPr>
        </p:pic>
        <p:sp>
          <p:nvSpPr>
            <p:cNvPr id="41" name="Rectangle 40">
              <a:extLst>
                <a:ext uri="{FF2B5EF4-FFF2-40B4-BE49-F238E27FC236}">
                  <a16:creationId xmlns:a16="http://schemas.microsoft.com/office/drawing/2014/main" id="{710C5F99-B690-4652-AD45-EAA63DC5BE58}"/>
                </a:ext>
              </a:extLst>
            </p:cNvPr>
            <p:cNvSpPr/>
            <p:nvPr/>
          </p:nvSpPr>
          <p:spPr>
            <a:xfrm>
              <a:off x="7815263" y="2470002"/>
              <a:ext cx="60006" cy="445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28016" rIns="182880" bIns="128016"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50" name="Oval 449">
            <a:extLst>
              <a:ext uri="{FF2B5EF4-FFF2-40B4-BE49-F238E27FC236}">
                <a16:creationId xmlns:a16="http://schemas.microsoft.com/office/drawing/2014/main" id="{705E4A2A-B1BB-429D-800B-970140170C10}"/>
              </a:ext>
            </a:extLst>
          </p:cNvPr>
          <p:cNvSpPr/>
          <p:nvPr/>
        </p:nvSpPr>
        <p:spPr>
          <a:xfrm>
            <a:off x="516784" y="1408989"/>
            <a:ext cx="576000" cy="5760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grpSp>
        <p:nvGrpSpPr>
          <p:cNvPr id="63" name="Epithelial Cell">
            <a:extLst>
              <a:ext uri="{FF2B5EF4-FFF2-40B4-BE49-F238E27FC236}">
                <a16:creationId xmlns:a16="http://schemas.microsoft.com/office/drawing/2014/main" id="{4E0F91A7-E169-4E2B-AEE4-DC73538AAD50}"/>
              </a:ext>
            </a:extLst>
          </p:cNvPr>
          <p:cNvGrpSpPr/>
          <p:nvPr/>
        </p:nvGrpSpPr>
        <p:grpSpPr>
          <a:xfrm>
            <a:off x="683773" y="1459418"/>
            <a:ext cx="236015" cy="435792"/>
            <a:chOff x="4692938" y="1805888"/>
            <a:chExt cx="506734" cy="942935"/>
          </a:xfrm>
          <a:solidFill>
            <a:schemeClr val="tx2"/>
          </a:solidFill>
        </p:grpSpPr>
        <p:sp>
          <p:nvSpPr>
            <p:cNvPr id="199" name="Freeform: Shape 198">
              <a:extLst>
                <a:ext uri="{FF2B5EF4-FFF2-40B4-BE49-F238E27FC236}">
                  <a16:creationId xmlns:a16="http://schemas.microsoft.com/office/drawing/2014/main" id="{EE56D4C3-D794-47E3-B172-5D3B73784041}"/>
                </a:ext>
              </a:extLst>
            </p:cNvPr>
            <p:cNvSpPr/>
            <p:nvPr/>
          </p:nvSpPr>
          <p:spPr>
            <a:xfrm>
              <a:off x="4741344" y="1839215"/>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grpFill/>
            <a:ln w="22225" cap="rnd" cmpd="sng" algn="ctr">
              <a:solidFill>
                <a:schemeClr val="bg1"/>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0" name="Freeform: Shape 199">
              <a:extLst>
                <a:ext uri="{FF2B5EF4-FFF2-40B4-BE49-F238E27FC236}">
                  <a16:creationId xmlns:a16="http://schemas.microsoft.com/office/drawing/2014/main" id="{87DA202B-0DF9-46FE-B445-C9DA20E695C9}"/>
                </a:ext>
              </a:extLst>
            </p:cNvPr>
            <p:cNvSpPr/>
            <p:nvPr/>
          </p:nvSpPr>
          <p:spPr>
            <a:xfrm>
              <a:off x="4795499" y="1822551"/>
              <a:ext cx="45825"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1" name="Freeform: Shape 200">
              <a:extLst>
                <a:ext uri="{FF2B5EF4-FFF2-40B4-BE49-F238E27FC236}">
                  <a16:creationId xmlns:a16="http://schemas.microsoft.com/office/drawing/2014/main" id="{3F14E727-2914-4CFA-818A-8E09A3E4BCB9}"/>
                </a:ext>
              </a:extLst>
            </p:cNvPr>
            <p:cNvSpPr/>
            <p:nvPr/>
          </p:nvSpPr>
          <p:spPr>
            <a:xfrm>
              <a:off x="4843268" y="1816303"/>
              <a:ext cx="39714" cy="239535"/>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2" name="Freeform: Shape 201">
              <a:extLst>
                <a:ext uri="{FF2B5EF4-FFF2-40B4-BE49-F238E27FC236}">
                  <a16:creationId xmlns:a16="http://schemas.microsoft.com/office/drawing/2014/main" id="{0201C362-A9CF-41D8-86C9-FDB2ED936356}"/>
                </a:ext>
              </a:extLst>
            </p:cNvPr>
            <p:cNvSpPr/>
            <p:nvPr/>
          </p:nvSpPr>
          <p:spPr>
            <a:xfrm>
              <a:off x="4893396" y="1807971"/>
              <a:ext cx="39637" cy="256198"/>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3" name="Freeform: Shape 202">
              <a:extLst>
                <a:ext uri="{FF2B5EF4-FFF2-40B4-BE49-F238E27FC236}">
                  <a16:creationId xmlns:a16="http://schemas.microsoft.com/office/drawing/2014/main" id="{83E8D66C-F1B2-4B6C-96F6-A9EA555C3C21}"/>
                </a:ext>
              </a:extLst>
            </p:cNvPr>
            <p:cNvSpPr/>
            <p:nvPr/>
          </p:nvSpPr>
          <p:spPr>
            <a:xfrm>
              <a:off x="4941304" y="1805888"/>
              <a:ext cx="48958"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4" name="Freeform: Shape 203">
              <a:extLst>
                <a:ext uri="{FF2B5EF4-FFF2-40B4-BE49-F238E27FC236}">
                  <a16:creationId xmlns:a16="http://schemas.microsoft.com/office/drawing/2014/main" id="{28E5BFB2-7930-45F3-8A5F-A500E4EB766F}"/>
                </a:ext>
              </a:extLst>
            </p:cNvPr>
            <p:cNvSpPr/>
            <p:nvPr/>
          </p:nvSpPr>
          <p:spPr>
            <a:xfrm>
              <a:off x="4987128" y="1810054"/>
              <a:ext cx="39575" cy="247867"/>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5" name="Freeform: Shape 204">
              <a:extLst>
                <a:ext uri="{FF2B5EF4-FFF2-40B4-BE49-F238E27FC236}">
                  <a16:creationId xmlns:a16="http://schemas.microsoft.com/office/drawing/2014/main" id="{FF3A164C-CF6E-4436-8FD9-D749B6A09F09}"/>
                </a:ext>
              </a:extLst>
            </p:cNvPr>
            <p:cNvSpPr/>
            <p:nvPr/>
          </p:nvSpPr>
          <p:spPr>
            <a:xfrm>
              <a:off x="5039201" y="1820468"/>
              <a:ext cx="37492" cy="249950"/>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6" name="Freeform: Shape 205">
              <a:extLst>
                <a:ext uri="{FF2B5EF4-FFF2-40B4-BE49-F238E27FC236}">
                  <a16:creationId xmlns:a16="http://schemas.microsoft.com/office/drawing/2014/main" id="{7659F728-1EE5-4452-B4CA-F4612940DFA2}"/>
                </a:ext>
              </a:extLst>
            </p:cNvPr>
            <p:cNvSpPr/>
            <p:nvPr/>
          </p:nvSpPr>
          <p:spPr>
            <a:xfrm>
              <a:off x="5085025" y="1826717"/>
              <a:ext cx="29161" cy="249950"/>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07" name="Freeform: Shape 206">
              <a:extLst>
                <a:ext uri="{FF2B5EF4-FFF2-40B4-BE49-F238E27FC236}">
                  <a16:creationId xmlns:a16="http://schemas.microsoft.com/office/drawing/2014/main" id="{567D2451-F1F2-414B-9CE7-10899A2F2DDD}"/>
                </a:ext>
              </a:extLst>
            </p:cNvPr>
            <p:cNvSpPr/>
            <p:nvPr/>
          </p:nvSpPr>
          <p:spPr>
            <a:xfrm>
              <a:off x="5126327" y="1862127"/>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grpFill/>
            <a:ln w="22225" cap="rnd"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nvGrpSpPr>
            <p:cNvPr id="208" name="Group 207">
              <a:extLst>
                <a:ext uri="{FF2B5EF4-FFF2-40B4-BE49-F238E27FC236}">
                  <a16:creationId xmlns:a16="http://schemas.microsoft.com/office/drawing/2014/main" id="{29A909C9-B3D0-46A8-947B-44F69B7BC745}"/>
                </a:ext>
              </a:extLst>
            </p:cNvPr>
            <p:cNvGrpSpPr/>
            <p:nvPr/>
          </p:nvGrpSpPr>
          <p:grpSpPr>
            <a:xfrm>
              <a:off x="4692938" y="2033317"/>
              <a:ext cx="506734" cy="715506"/>
              <a:chOff x="664078" y="1946983"/>
              <a:chExt cx="506734" cy="715506"/>
            </a:xfrm>
            <a:grpFill/>
          </p:grpSpPr>
          <p:sp>
            <p:nvSpPr>
              <p:cNvPr id="209" name="Rectangle: Rounded Corners 208">
                <a:extLst>
                  <a:ext uri="{FF2B5EF4-FFF2-40B4-BE49-F238E27FC236}">
                    <a16:creationId xmlns:a16="http://schemas.microsoft.com/office/drawing/2014/main" id="{91C44BC6-AC88-4516-9828-C218698241E7}"/>
                  </a:ext>
                </a:extLst>
              </p:cNvPr>
              <p:cNvSpPr/>
              <p:nvPr/>
            </p:nvSpPr>
            <p:spPr>
              <a:xfrm>
                <a:off x="664078" y="1946983"/>
                <a:ext cx="506734" cy="715506"/>
              </a:xfrm>
              <a:prstGeom prst="roundRect">
                <a:avLst>
                  <a:gd name="adj" fmla="val 35662"/>
                </a:avLst>
              </a:prstGeom>
              <a:grpFill/>
              <a:ln w="25400" cap="flat" cmpd="sng" algn="ctr">
                <a:solidFill>
                  <a:schemeClr val="bg1"/>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10" name="Oval 209">
                <a:extLst>
                  <a:ext uri="{FF2B5EF4-FFF2-40B4-BE49-F238E27FC236}">
                    <a16:creationId xmlns:a16="http://schemas.microsoft.com/office/drawing/2014/main" id="{A5625B4B-0749-40FB-AA6E-E2245F094705}"/>
                  </a:ext>
                </a:extLst>
              </p:cNvPr>
              <p:cNvSpPr/>
              <p:nvPr/>
            </p:nvSpPr>
            <p:spPr>
              <a:xfrm>
                <a:off x="785408" y="2311610"/>
                <a:ext cx="259620" cy="211583"/>
              </a:xfrm>
              <a:prstGeom prst="ellipse">
                <a:avLst/>
              </a:prstGeom>
              <a:grpFill/>
              <a:ln w="25400" cap="flat" cmpd="sng" algn="ctr">
                <a:solidFill>
                  <a:schemeClr val="bg1"/>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grpSp>
    </p:spTree>
    <p:extLst>
      <p:ext uri="{BB962C8B-B14F-4D97-AF65-F5344CB8AC3E}">
        <p14:creationId xmlns:p14="http://schemas.microsoft.com/office/powerpoint/2010/main" val="177170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A30A-3BBA-4FB1-A43E-512463C8E088}"/>
              </a:ext>
            </a:extLst>
          </p:cNvPr>
          <p:cNvSpPr>
            <a:spLocks noGrp="1"/>
          </p:cNvSpPr>
          <p:nvPr>
            <p:ph type="ctrTitle"/>
          </p:nvPr>
        </p:nvSpPr>
        <p:spPr/>
        <p:txBody>
          <a:bodyPr/>
          <a:lstStyle/>
          <a:p>
            <a:r>
              <a:rPr lang="en-GB"/>
              <a:t>Human and </a:t>
            </a:r>
            <a:r>
              <a:rPr lang="en-GB" i="1"/>
              <a:t>in vitro</a:t>
            </a:r>
            <a:r>
              <a:rPr lang="en-GB"/>
              <a:t> data</a:t>
            </a:r>
          </a:p>
        </p:txBody>
      </p:sp>
    </p:spTree>
    <p:extLst>
      <p:ext uri="{BB962C8B-B14F-4D97-AF65-F5344CB8AC3E}">
        <p14:creationId xmlns:p14="http://schemas.microsoft.com/office/powerpoint/2010/main" val="378280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AAD439-DBFC-4498-9DC5-9E5B130BC5C8}"/>
              </a:ext>
            </a:extLst>
          </p:cNvPr>
          <p:cNvSpPr txBox="1">
            <a:spLocks/>
          </p:cNvSpPr>
          <p:nvPr/>
        </p:nvSpPr>
        <p:spPr>
          <a:xfrm>
            <a:off x="648000" y="4021055"/>
            <a:ext cx="6480000" cy="1198800"/>
          </a:xfrm>
          <a:prstGeom prst="rect">
            <a:avLst/>
          </a:prstGeom>
        </p:spPr>
        <p:txBody>
          <a:bodyPr vert="horz" wrap="square" lIns="0" tIns="0" rIns="0" bIns="0" rtlCol="0" anchor="b" anchorCtr="0">
            <a:noAutofit/>
          </a:bodyPr>
          <a:lstStyle>
            <a:lvl1pPr marL="0" algn="l" defTabSz="914400" rtl="0" eaLnBrk="1" latinLnBrk="0" hangingPunct="1">
              <a:lnSpc>
                <a:spcPct val="100000"/>
              </a:lnSpc>
              <a:spcBef>
                <a:spcPct val="0"/>
              </a:spcBef>
              <a:buNone/>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Role of the epithelium </a:t>
            </a:r>
            <a:br>
              <a:rPr lang="en-GB"/>
            </a:br>
            <a:r>
              <a:rPr lang="en-GB"/>
              <a:t>in asthma</a:t>
            </a:r>
          </a:p>
        </p:txBody>
      </p:sp>
    </p:spTree>
    <p:extLst>
      <p:ext uri="{BB962C8B-B14F-4D97-AF65-F5344CB8AC3E}">
        <p14:creationId xmlns:p14="http://schemas.microsoft.com/office/powerpoint/2010/main" val="334460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Early-life RSV infection alters nasal airway epithelial cell development</a:t>
            </a: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RSV infection during infancy may decrease NAEC differentiation and reduces measures of epithelial barrier function, </a:t>
            </a:r>
            <a:br>
              <a:rPr lang="en-GB" sz="1400" i="1">
                <a:solidFill>
                  <a:schemeClr val="bg1"/>
                </a:solidFill>
              </a:rPr>
            </a:br>
            <a:r>
              <a:rPr lang="en-GB" sz="1400" i="1">
                <a:solidFill>
                  <a:schemeClr val="bg1"/>
                </a:solidFill>
              </a:rPr>
              <a:t>which could increase susceptibility to aeroallergens and environmental factors that lead to asthma</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037"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Newcomb D.C. </a:t>
            </a:r>
            <a:br>
              <a:rPr kumimoji="0" lang="en-GB" sz="12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rPr>
            </a:br>
            <a:r>
              <a:rPr kumimoji="0" lang="nb-NO"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Med, Vanderbilt Univ, Nashville, </a:t>
            </a:r>
            <a:br>
              <a:rPr kumimoji="0" lang="nb-NO"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nb-NO"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TN,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7" y="1382632"/>
            <a:ext cx="8424000" cy="1188000"/>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RSV infection during infancy (&lt;1 year) is associated with development of asthma, and early</a:t>
            </a:r>
            <a:r>
              <a:rPr lang="en-GB" sz="1400">
                <a:solidFill>
                  <a:srgbClr val="656665"/>
                </a:solidFill>
              </a:rPr>
              <a:t>-life RSV infection may lead to metabolic reprogramming and impact development of NAECs</a:t>
            </a:r>
          </a:p>
          <a:p>
            <a:pPr lvl="0">
              <a:spcBef>
                <a:spcPts val="0"/>
              </a:spcBef>
              <a:defRPr/>
            </a:pPr>
            <a:r>
              <a:rPr lang="en-GB" sz="1400">
                <a:solidFill>
                  <a:srgbClr val="656665"/>
                </a:solidFill>
              </a:rPr>
              <a:t>Single-cell RNA sequencing was performed on differentiated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NAECs from healthy 2–3-year-old children with and without early-life (&lt;1 year) RSV infection; data were confirmed by qPCR </a:t>
            </a:r>
            <a:r>
              <a:rPr lang="en-GB" sz="1400">
                <a:solidFill>
                  <a:srgbClr val="656665"/>
                </a:solidFill>
              </a:rPr>
              <a:t>and metabolic profiling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of differentiated NAECs infected with RSV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 vitro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(n=9) </a:t>
            </a:r>
          </a:p>
          <a:p>
            <a:pPr lvl="0">
              <a:spcBef>
                <a:spcPts val="0"/>
              </a:spcBef>
              <a:defRPr/>
            </a:pPr>
            <a:endPar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6" y="2956056"/>
            <a:ext cx="11090275" cy="2275015"/>
          </a:xfrm>
          <a:prstGeom prst="roundRect">
            <a:avLst>
              <a:gd name="adj" fmla="val 11568"/>
            </a:avLst>
          </a:prstGeom>
          <a:ln w="19050">
            <a:solidFill>
              <a:schemeClr val="accent4"/>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NAECs from children with early-life RSV infection had a slower doubling rate compared </a:t>
            </a:r>
            <a:r>
              <a:rPr lang="en-GB" sz="1400">
                <a:solidFill>
                  <a:srgbClr val="656665"/>
                </a:solidFill>
              </a:rPr>
              <a:t>with</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NAECs from controls</a:t>
            </a:r>
          </a:p>
          <a:p>
            <a:pPr lvl="0">
              <a:spcBef>
                <a:spcPts val="0"/>
              </a:spcBef>
              <a:defRPr/>
            </a:pPr>
            <a:r>
              <a:rPr lang="en-GB" sz="1400" b="1">
                <a:solidFill>
                  <a:srgbClr val="656665"/>
                </a:solidFill>
              </a:rPr>
              <a:t>Compared with NAECs from controls, </a:t>
            </a:r>
            <a:r>
              <a:rPr kumimoji="0" lang="en-GB" sz="1400" b="1"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NAECs from children with early-life RSV infection had:</a:t>
            </a:r>
          </a:p>
          <a:p>
            <a:pPr marL="0" marR="0" lvl="0" indent="0" algn="l" defTabSz="914400" rtl="0" eaLnBrk="1" fontAlgn="auto" latinLnBrk="0" hangingPunct="1">
              <a:lnSpc>
                <a:spcPct val="100000"/>
              </a:lnSpc>
              <a:spcBef>
                <a:spcPts val="1000"/>
              </a:spcBef>
              <a:spcAft>
                <a:spcPts val="0"/>
              </a:spcAft>
              <a:buClrTx/>
              <a:buSzTx/>
              <a:buNone/>
              <a:tabLst/>
              <a:defRPr/>
            </a:pPr>
            <a:endParaRPr lang="en-GB" sz="1400" i="1">
              <a:solidFill>
                <a:srgbClr val="656665"/>
              </a:solidFill>
            </a:endParaRPr>
          </a:p>
          <a:p>
            <a:pPr marL="0" marR="0" lvl="0" indent="0" algn="l" defTabSz="914400" rtl="0" eaLnBrk="1" fontAlgn="auto" latinLnBrk="0" hangingPunct="1">
              <a:lnSpc>
                <a:spcPct val="100000"/>
              </a:lnSpc>
              <a:spcBef>
                <a:spcPts val="1000"/>
              </a:spcBef>
              <a:spcAft>
                <a:spcPts val="0"/>
              </a:spcAft>
              <a:buClrTx/>
              <a:buSzTx/>
              <a:buNone/>
              <a:tabLst/>
              <a:defRPr/>
            </a:pPr>
            <a:endParaRPr lang="en-GB" sz="1400" i="1">
              <a:solidFill>
                <a:srgbClr val="656665"/>
              </a:solidFill>
            </a:endParaRPr>
          </a:p>
          <a:p>
            <a:pPr marL="0" marR="0" lvl="0" indent="0" algn="l" defTabSz="914400" rtl="0" eaLnBrk="1" fontAlgn="auto" latinLnBrk="0" hangingPunct="1">
              <a:lnSpc>
                <a:spcPct val="100000"/>
              </a:lnSpc>
              <a:spcBef>
                <a:spcPts val="1000"/>
              </a:spcBef>
              <a:spcAft>
                <a:spcPts val="0"/>
              </a:spcAft>
              <a:buClrTx/>
              <a:buSzTx/>
              <a:buNone/>
              <a:tabLst/>
              <a:defRPr/>
            </a:pPr>
            <a:b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endPar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 vitro</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RSV infection of differentiated NAECs confirmed increases in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ALDOA</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expression and showed RSV-induced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ALDOA</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increases were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glucose-dependent</a:t>
            </a: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000" i="1">
                <a:solidFill>
                  <a:srgbClr val="656665"/>
                </a:solidFill>
              </a:rPr>
              <a:t>ALDOA</a:t>
            </a:r>
            <a:r>
              <a:rPr lang="en-GB" sz="1000">
                <a:solidFill>
                  <a:srgbClr val="656665"/>
                </a:solidFill>
              </a:rPr>
              <a:t>, aldolase gene;</a:t>
            </a:r>
            <a:r>
              <a:rPr lang="en-GB" sz="1000" i="1">
                <a:solidFill>
                  <a:srgbClr val="656665"/>
                </a:solidFill>
              </a:rPr>
              <a:t> FN1</a:t>
            </a:r>
            <a:r>
              <a:rPr lang="en-GB" sz="1000">
                <a:solidFill>
                  <a:srgbClr val="656665"/>
                </a:solidFill>
              </a:rPr>
              <a:t>, fibronectin 1 gene;</a:t>
            </a:r>
            <a:r>
              <a:rPr lang="en-GB" sz="1000" i="1">
                <a:solidFill>
                  <a:srgbClr val="656665"/>
                </a:solidFill>
              </a:rPr>
              <a:t> HK2</a:t>
            </a:r>
            <a:r>
              <a:rPr lang="en-GB" sz="1000">
                <a:solidFill>
                  <a:srgbClr val="656665"/>
                </a:solidFill>
              </a:rPr>
              <a:t>, hexokinase 2 gene; </a:t>
            </a:r>
            <a:r>
              <a:rPr lang="en-GB" sz="1000" i="1">
                <a:solidFill>
                  <a:srgbClr val="656665"/>
                </a:solidFill>
              </a:rPr>
              <a:t>MUC5AC</a:t>
            </a:r>
            <a:r>
              <a:rPr lang="en-GB" sz="1000">
                <a:solidFill>
                  <a:srgbClr val="656665"/>
                </a:solidFill>
              </a:rPr>
              <a:t>, mucin 5AC gene;</a:t>
            </a:r>
            <a:r>
              <a:rPr lang="en-GB" sz="1000" i="1">
                <a:solidFill>
                  <a:srgbClr val="656665"/>
                </a:solidFill>
              </a:rPr>
              <a:t> MUC5B</a:t>
            </a:r>
            <a:r>
              <a:rPr lang="en-GB" sz="1000">
                <a:solidFill>
                  <a:srgbClr val="656665"/>
                </a:solidFill>
              </a:rPr>
              <a:t>,</a:t>
            </a:r>
            <a:r>
              <a:rPr lang="en-GB" sz="1000" i="1">
                <a:solidFill>
                  <a:srgbClr val="656665"/>
                </a:solidFill>
              </a:rPr>
              <a:t> </a:t>
            </a:r>
            <a:r>
              <a:rPr lang="en-GB" sz="1000">
                <a:solidFill>
                  <a:srgbClr val="656665"/>
                </a:solidFill>
              </a:rPr>
              <a:t>mucin 5B gene; </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NAEC, nasal airway epithelial cell; qPCR, quantitative polymerase chain reaction; RNA, ribonucleic acid; RSV, respiratory syncytial virus;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TJP1</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tight junction protein 1 (Zo-1) gene;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TNC</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tenascin C gene;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VCAN</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sz="1000" b="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versican</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gene</a:t>
            </a:r>
            <a:endPar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endParaRPr>
          </a:p>
          <a:p>
            <a:pPr>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Newcomb DC, et al. Poster P973 presented at ATS 2022 (Abstract A3245)</a:t>
            </a:r>
          </a:p>
        </p:txBody>
      </p:sp>
      <p:grpSp>
        <p:nvGrpSpPr>
          <p:cNvPr id="8" name="Group 7">
            <a:extLst>
              <a:ext uri="{FF2B5EF4-FFF2-40B4-BE49-F238E27FC236}">
                <a16:creationId xmlns:a16="http://schemas.microsoft.com/office/drawing/2014/main" id="{705305AA-55BD-4BE7-99B7-A804B6AB6ECE}"/>
              </a:ext>
            </a:extLst>
          </p:cNvPr>
          <p:cNvGrpSpPr/>
          <p:nvPr/>
        </p:nvGrpSpPr>
        <p:grpSpPr>
          <a:xfrm>
            <a:off x="763927" y="3620929"/>
            <a:ext cx="1968386" cy="954871"/>
            <a:chOff x="763928" y="3850546"/>
            <a:chExt cx="1968386" cy="669345"/>
          </a:xfrm>
        </p:grpSpPr>
        <p:sp>
          <p:nvSpPr>
            <p:cNvPr id="12" name="Rectangle 19">
              <a:extLst>
                <a:ext uri="{FF2B5EF4-FFF2-40B4-BE49-F238E27FC236}">
                  <a16:creationId xmlns:a16="http://schemas.microsoft.com/office/drawing/2014/main" id="{5699FCB3-1E66-493B-92DD-78926A7AF6B0}"/>
                </a:ext>
              </a:extLst>
            </p:cNvPr>
            <p:cNvSpPr/>
            <p:nvPr/>
          </p:nvSpPr>
          <p:spPr>
            <a:xfrm>
              <a:off x="763928" y="3850546"/>
              <a:ext cx="1968386" cy="66934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rIns="72000" bIns="0" rtlCol="0" anchor="ctr"/>
            <a:lstStyle/>
            <a:p>
              <a:r>
                <a:rPr lang="en-GB" sz="1400">
                  <a:solidFill>
                    <a:schemeClr val="bg1"/>
                  </a:solidFill>
                  <a:latin typeface="+mn-lt"/>
                </a:rPr>
                <a:t>Keratin 5</a:t>
              </a:r>
              <a:r>
                <a:rPr lang="en-GB" sz="1400" i="1">
                  <a:solidFill>
                    <a:schemeClr val="bg1"/>
                  </a:solidFill>
                  <a:latin typeface="+mn-lt"/>
                </a:rPr>
                <a:t>-</a:t>
              </a:r>
              <a:r>
                <a:rPr lang="en-GB" sz="1400">
                  <a:solidFill>
                    <a:schemeClr val="bg1"/>
                  </a:solidFill>
                  <a:latin typeface="+mn-lt"/>
                </a:rPr>
                <a:t>expressing</a:t>
              </a:r>
              <a:r>
                <a:rPr lang="en-GB" sz="1400" i="1">
                  <a:solidFill>
                    <a:schemeClr val="bg1"/>
                  </a:solidFill>
                  <a:latin typeface="+mn-lt"/>
                </a:rPr>
                <a:t> </a:t>
              </a:r>
              <a:r>
                <a:rPr lang="en-GB" sz="1400">
                  <a:solidFill>
                    <a:schemeClr val="bg1"/>
                  </a:solidFill>
                  <a:latin typeface="+mn-lt"/>
                </a:rPr>
                <a:t>basal cells</a:t>
              </a:r>
            </a:p>
          </p:txBody>
        </p:sp>
        <p:cxnSp>
          <p:nvCxnSpPr>
            <p:cNvPr id="14" name="Straight Arrow Connector 13">
              <a:extLst>
                <a:ext uri="{FF2B5EF4-FFF2-40B4-BE49-F238E27FC236}">
                  <a16:creationId xmlns:a16="http://schemas.microsoft.com/office/drawing/2014/main" id="{3C7D9514-F322-469C-9E86-AB893E48DB81}"/>
                </a:ext>
              </a:extLst>
            </p:cNvPr>
            <p:cNvCxnSpPr>
              <a:cxnSpLocks/>
            </p:cNvCxnSpPr>
            <p:nvPr/>
          </p:nvCxnSpPr>
          <p:spPr>
            <a:xfrm flipV="1">
              <a:off x="927893" y="3980695"/>
              <a:ext cx="0" cy="43693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42C14C7-EAAE-4730-AFE9-71AC485F61AC}"/>
              </a:ext>
            </a:extLst>
          </p:cNvPr>
          <p:cNvGrpSpPr/>
          <p:nvPr/>
        </p:nvGrpSpPr>
        <p:grpSpPr>
          <a:xfrm>
            <a:off x="2932055" y="3620929"/>
            <a:ext cx="1968386" cy="954871"/>
            <a:chOff x="763928" y="3850546"/>
            <a:chExt cx="1968386" cy="669345"/>
          </a:xfrm>
        </p:grpSpPr>
        <p:sp>
          <p:nvSpPr>
            <p:cNvPr id="32" name="Rectangle 19">
              <a:extLst>
                <a:ext uri="{FF2B5EF4-FFF2-40B4-BE49-F238E27FC236}">
                  <a16:creationId xmlns:a16="http://schemas.microsoft.com/office/drawing/2014/main" id="{2117B4A5-04DB-4DCA-9DDC-9D8F4C1469DD}"/>
                </a:ext>
              </a:extLst>
            </p:cNvPr>
            <p:cNvSpPr/>
            <p:nvPr/>
          </p:nvSpPr>
          <p:spPr>
            <a:xfrm>
              <a:off x="763928" y="3850546"/>
              <a:ext cx="1968386" cy="66934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Expression of extracellular </a:t>
              </a:r>
              <a:br>
                <a:rPr lang="en-GB" sz="1400">
                  <a:solidFill>
                    <a:schemeClr val="bg1"/>
                  </a:solidFill>
                  <a:latin typeface="+mn-lt"/>
                </a:rPr>
              </a:br>
              <a:r>
                <a:rPr lang="en-GB" sz="1400">
                  <a:solidFill>
                    <a:schemeClr val="bg1"/>
                  </a:solidFill>
                  <a:latin typeface="+mn-lt"/>
                </a:rPr>
                <a:t>matrix genes </a:t>
              </a:r>
              <a:br>
                <a:rPr lang="en-GB" sz="1400">
                  <a:solidFill>
                    <a:schemeClr val="bg1"/>
                  </a:solidFill>
                  <a:latin typeface="+mn-lt"/>
                </a:rPr>
              </a:br>
              <a:r>
                <a:rPr lang="en-GB" sz="1400">
                  <a:solidFill>
                    <a:schemeClr val="bg1"/>
                  </a:solidFill>
                  <a:latin typeface="+mn-lt"/>
                </a:rPr>
                <a:t>(</a:t>
              </a:r>
              <a:r>
                <a:rPr lang="en-GB" sz="1400" i="1">
                  <a:solidFill>
                    <a:schemeClr val="bg1"/>
                  </a:solidFill>
                  <a:latin typeface="+mn-lt"/>
                </a:rPr>
                <a:t>TNC</a:t>
              </a:r>
              <a:r>
                <a:rPr lang="en-GB" sz="1400">
                  <a:solidFill>
                    <a:schemeClr val="bg1"/>
                  </a:solidFill>
                  <a:latin typeface="+mn-lt"/>
                </a:rPr>
                <a:t>,</a:t>
              </a:r>
              <a:r>
                <a:rPr lang="en-GB" sz="1400" i="1">
                  <a:solidFill>
                    <a:schemeClr val="bg1"/>
                  </a:solidFill>
                  <a:latin typeface="+mn-lt"/>
                </a:rPr>
                <a:t> VCAN</a:t>
              </a:r>
              <a:r>
                <a:rPr lang="en-GB" sz="1400">
                  <a:solidFill>
                    <a:schemeClr val="bg1"/>
                  </a:solidFill>
                  <a:latin typeface="+mn-lt"/>
                </a:rPr>
                <a:t>,</a:t>
              </a:r>
              <a:r>
                <a:rPr lang="en-GB" sz="1400" i="1">
                  <a:solidFill>
                    <a:schemeClr val="bg1"/>
                  </a:solidFill>
                  <a:latin typeface="+mn-lt"/>
                </a:rPr>
                <a:t> FN1</a:t>
              </a:r>
              <a:r>
                <a:rPr lang="en-GB" sz="1400">
                  <a:solidFill>
                    <a:schemeClr val="bg1"/>
                  </a:solidFill>
                  <a:latin typeface="+mn-lt"/>
                </a:rPr>
                <a:t>)</a:t>
              </a:r>
            </a:p>
          </p:txBody>
        </p:sp>
        <p:cxnSp>
          <p:nvCxnSpPr>
            <p:cNvPr id="33" name="Straight Arrow Connector 32">
              <a:extLst>
                <a:ext uri="{FF2B5EF4-FFF2-40B4-BE49-F238E27FC236}">
                  <a16:creationId xmlns:a16="http://schemas.microsoft.com/office/drawing/2014/main" id="{BCE10A76-BC4F-4829-AF6F-59ED655ADBB0}"/>
                </a:ext>
              </a:extLst>
            </p:cNvPr>
            <p:cNvCxnSpPr>
              <a:cxnSpLocks/>
            </p:cNvCxnSpPr>
            <p:nvPr/>
          </p:nvCxnSpPr>
          <p:spPr>
            <a:xfrm flipV="1">
              <a:off x="927893" y="3980695"/>
              <a:ext cx="0" cy="43693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16A0730-DF8A-4B6A-800E-5E134CE839D1}"/>
              </a:ext>
            </a:extLst>
          </p:cNvPr>
          <p:cNvGrpSpPr/>
          <p:nvPr/>
        </p:nvGrpSpPr>
        <p:grpSpPr>
          <a:xfrm>
            <a:off x="5100183" y="3620929"/>
            <a:ext cx="1968386" cy="954871"/>
            <a:chOff x="763928" y="3850546"/>
            <a:chExt cx="1968386" cy="669345"/>
          </a:xfrm>
          <a:solidFill>
            <a:schemeClr val="bg2">
              <a:lumMod val="50000"/>
            </a:schemeClr>
          </a:solidFill>
        </p:grpSpPr>
        <p:sp>
          <p:nvSpPr>
            <p:cNvPr id="35" name="Rectangle 19">
              <a:extLst>
                <a:ext uri="{FF2B5EF4-FFF2-40B4-BE49-F238E27FC236}">
                  <a16:creationId xmlns:a16="http://schemas.microsoft.com/office/drawing/2014/main" id="{B8FDC68D-6B39-4E0D-A24B-F2B415AC8AB1}"/>
                </a:ext>
              </a:extLst>
            </p:cNvPr>
            <p:cNvSpPr/>
            <p:nvPr/>
          </p:nvSpPr>
          <p:spPr>
            <a:xfrm>
              <a:off x="763928" y="3850546"/>
              <a:ext cx="1968386" cy="6693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Expression of genes important in </a:t>
              </a:r>
              <a:br>
                <a:rPr lang="en-GB" sz="1400">
                  <a:solidFill>
                    <a:schemeClr val="bg1"/>
                  </a:solidFill>
                  <a:latin typeface="+mn-lt"/>
                </a:rPr>
              </a:br>
              <a:r>
                <a:rPr lang="en-GB" sz="1400">
                  <a:solidFill>
                    <a:schemeClr val="bg1"/>
                  </a:solidFill>
                  <a:latin typeface="+mn-lt"/>
                </a:rPr>
                <a:t>tight junctions </a:t>
              </a:r>
              <a:br>
                <a:rPr lang="en-GB" sz="1400">
                  <a:solidFill>
                    <a:schemeClr val="bg1"/>
                  </a:solidFill>
                  <a:latin typeface="+mn-lt"/>
                </a:rPr>
              </a:br>
              <a:r>
                <a:rPr lang="en-GB" sz="1400">
                  <a:solidFill>
                    <a:schemeClr val="bg1"/>
                  </a:solidFill>
                  <a:latin typeface="+mn-lt"/>
                </a:rPr>
                <a:t>(</a:t>
              </a:r>
              <a:r>
                <a:rPr lang="en-GB" sz="1400" i="1">
                  <a:solidFill>
                    <a:schemeClr val="bg1"/>
                  </a:solidFill>
                  <a:latin typeface="+mn-lt"/>
                </a:rPr>
                <a:t>TJP1</a:t>
              </a:r>
              <a:r>
                <a:rPr lang="en-GB" sz="1400">
                  <a:solidFill>
                    <a:schemeClr val="bg1"/>
                  </a:solidFill>
                  <a:latin typeface="+mn-lt"/>
                </a:rPr>
                <a:t>)</a:t>
              </a:r>
            </a:p>
          </p:txBody>
        </p:sp>
        <p:cxnSp>
          <p:nvCxnSpPr>
            <p:cNvPr id="36" name="Straight Arrow Connector 35">
              <a:extLst>
                <a:ext uri="{FF2B5EF4-FFF2-40B4-BE49-F238E27FC236}">
                  <a16:creationId xmlns:a16="http://schemas.microsoft.com/office/drawing/2014/main" id="{2E8C0A3E-310E-43EA-8BFB-D8152E26C382}"/>
                </a:ext>
              </a:extLst>
            </p:cNvPr>
            <p:cNvCxnSpPr>
              <a:cxnSpLocks/>
            </p:cNvCxnSpPr>
            <p:nvPr/>
          </p:nvCxnSpPr>
          <p:spPr>
            <a:xfrm>
              <a:off x="927893" y="3980695"/>
              <a:ext cx="0" cy="436934"/>
            </a:xfrm>
            <a:prstGeom prst="straightConnector1">
              <a:avLst/>
            </a:prstGeom>
            <a:grpFill/>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13D279C-C700-44C9-88F5-BB26C8C1696C}"/>
              </a:ext>
            </a:extLst>
          </p:cNvPr>
          <p:cNvGrpSpPr/>
          <p:nvPr/>
        </p:nvGrpSpPr>
        <p:grpSpPr>
          <a:xfrm>
            <a:off x="7268311" y="3620929"/>
            <a:ext cx="1968386" cy="954871"/>
            <a:chOff x="763928" y="3850546"/>
            <a:chExt cx="1968386" cy="669345"/>
          </a:xfrm>
        </p:grpSpPr>
        <p:sp>
          <p:nvSpPr>
            <p:cNvPr id="38" name="Rectangle 19">
              <a:extLst>
                <a:ext uri="{FF2B5EF4-FFF2-40B4-BE49-F238E27FC236}">
                  <a16:creationId xmlns:a16="http://schemas.microsoft.com/office/drawing/2014/main" id="{CA67DEE5-6A5D-4723-888D-D075B3A271A0}"/>
                </a:ext>
              </a:extLst>
            </p:cNvPr>
            <p:cNvSpPr/>
            <p:nvPr/>
          </p:nvSpPr>
          <p:spPr>
            <a:xfrm>
              <a:off x="763928" y="3850546"/>
              <a:ext cx="1968386" cy="66934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Goblet cells expressing </a:t>
              </a:r>
              <a:r>
                <a:rPr lang="en-GB" sz="1400" i="1">
                  <a:solidFill>
                    <a:schemeClr val="bg1"/>
                  </a:solidFill>
                  <a:latin typeface="+mn-lt"/>
                </a:rPr>
                <a:t>MUC5AC </a:t>
              </a:r>
              <a:r>
                <a:rPr lang="en-GB" sz="1400">
                  <a:solidFill>
                    <a:schemeClr val="bg1"/>
                  </a:solidFill>
                  <a:latin typeface="+mn-lt"/>
                </a:rPr>
                <a:t>and </a:t>
              </a:r>
              <a:r>
                <a:rPr lang="en-GB" sz="1400" i="1">
                  <a:solidFill>
                    <a:schemeClr val="bg1"/>
                  </a:solidFill>
                  <a:latin typeface="+mn-lt"/>
                </a:rPr>
                <a:t>MUC5B</a:t>
              </a:r>
            </a:p>
          </p:txBody>
        </p:sp>
        <p:cxnSp>
          <p:nvCxnSpPr>
            <p:cNvPr id="39" name="Straight Arrow Connector 38">
              <a:extLst>
                <a:ext uri="{FF2B5EF4-FFF2-40B4-BE49-F238E27FC236}">
                  <a16:creationId xmlns:a16="http://schemas.microsoft.com/office/drawing/2014/main" id="{36723896-32B7-4519-863C-B5B082947DC0}"/>
                </a:ext>
              </a:extLst>
            </p:cNvPr>
            <p:cNvCxnSpPr>
              <a:cxnSpLocks/>
            </p:cNvCxnSpPr>
            <p:nvPr/>
          </p:nvCxnSpPr>
          <p:spPr>
            <a:xfrm>
              <a:off x="927893" y="3980695"/>
              <a:ext cx="0" cy="43693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1B2BAD2-0560-44E3-8DEE-305BF3980CFA}"/>
              </a:ext>
            </a:extLst>
          </p:cNvPr>
          <p:cNvGrpSpPr/>
          <p:nvPr/>
        </p:nvGrpSpPr>
        <p:grpSpPr>
          <a:xfrm>
            <a:off x="9436440" y="3620929"/>
            <a:ext cx="1968386" cy="954871"/>
            <a:chOff x="763928" y="3850546"/>
            <a:chExt cx="1968386" cy="669345"/>
          </a:xfrm>
        </p:grpSpPr>
        <p:sp>
          <p:nvSpPr>
            <p:cNvPr id="41" name="Rectangle 19">
              <a:extLst>
                <a:ext uri="{FF2B5EF4-FFF2-40B4-BE49-F238E27FC236}">
                  <a16:creationId xmlns:a16="http://schemas.microsoft.com/office/drawing/2014/main" id="{A3E8E1FD-0BCE-4D2C-BF45-46DAE005FDBA}"/>
                </a:ext>
              </a:extLst>
            </p:cNvPr>
            <p:cNvSpPr/>
            <p:nvPr/>
          </p:nvSpPr>
          <p:spPr>
            <a:xfrm>
              <a:off x="763928" y="3850546"/>
              <a:ext cx="1968386" cy="6693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0" bIns="0" rtlCol="0" anchor="ctr"/>
            <a:lstStyle/>
            <a:p>
              <a:r>
                <a:rPr lang="en-GB" sz="1400">
                  <a:solidFill>
                    <a:schemeClr val="bg1"/>
                  </a:solidFill>
                  <a:latin typeface="+mn-lt"/>
                </a:rPr>
                <a:t>Expression of </a:t>
              </a:r>
              <a:r>
                <a:rPr lang="en-GB" sz="1400" i="1">
                  <a:solidFill>
                    <a:schemeClr val="bg1"/>
                  </a:solidFill>
                  <a:latin typeface="+mn-lt"/>
                </a:rPr>
                <a:t>ALDOA</a:t>
              </a:r>
              <a:r>
                <a:rPr lang="en-GB" sz="1400">
                  <a:solidFill>
                    <a:schemeClr val="bg1"/>
                  </a:solidFill>
                  <a:latin typeface="+mn-lt"/>
                </a:rPr>
                <a:t> and </a:t>
              </a:r>
              <a:r>
                <a:rPr lang="en-GB" sz="1400" i="1">
                  <a:solidFill>
                    <a:schemeClr val="bg1"/>
                  </a:solidFill>
                  <a:latin typeface="+mn-lt"/>
                </a:rPr>
                <a:t>HK2</a:t>
              </a:r>
              <a:r>
                <a:rPr lang="en-GB" sz="1400">
                  <a:solidFill>
                    <a:schemeClr val="bg1"/>
                  </a:solidFill>
                  <a:latin typeface="+mn-lt"/>
                </a:rPr>
                <a:t> markers of metabolism </a:t>
              </a:r>
              <a:endParaRPr lang="en-GB" sz="1400">
                <a:solidFill>
                  <a:schemeClr val="bg1"/>
                </a:solidFill>
              </a:endParaRPr>
            </a:p>
          </p:txBody>
        </p:sp>
        <p:cxnSp>
          <p:nvCxnSpPr>
            <p:cNvPr id="42" name="Straight Arrow Connector 41">
              <a:extLst>
                <a:ext uri="{FF2B5EF4-FFF2-40B4-BE49-F238E27FC236}">
                  <a16:creationId xmlns:a16="http://schemas.microsoft.com/office/drawing/2014/main" id="{F70060B6-4BCC-42A7-8812-EA8014DF3980}"/>
                </a:ext>
              </a:extLst>
            </p:cNvPr>
            <p:cNvCxnSpPr>
              <a:cxnSpLocks/>
            </p:cNvCxnSpPr>
            <p:nvPr/>
          </p:nvCxnSpPr>
          <p:spPr>
            <a:xfrm flipV="1">
              <a:off x="927893" y="3980695"/>
              <a:ext cx="0" cy="43693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308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Box 268">
            <a:extLst>
              <a:ext uri="{FF2B5EF4-FFF2-40B4-BE49-F238E27FC236}">
                <a16:creationId xmlns:a16="http://schemas.microsoft.com/office/drawing/2014/main" id="{F014B287-374C-4911-B172-413CDBD686E2}"/>
              </a:ext>
            </a:extLst>
          </p:cNvPr>
          <p:cNvSpPr txBox="1"/>
          <p:nvPr/>
        </p:nvSpPr>
        <p:spPr>
          <a:xfrm>
            <a:off x="6136163" y="3656053"/>
            <a:ext cx="566424" cy="234360"/>
          </a:xfrm>
          <a:prstGeom prst="rect">
            <a:avLst/>
          </a:prstGeom>
          <a:noFill/>
        </p:spPr>
        <p:txBody>
          <a:bodyPr wrap="square" lIns="0" tIns="0" rIns="0" bIns="0" rtlCol="0">
            <a:spAutoFit/>
          </a:bodyPr>
          <a:lstStyle/>
          <a:p>
            <a:pPr>
              <a:lnSpc>
                <a:spcPts val="800"/>
              </a:lnSpc>
            </a:pPr>
            <a:r>
              <a:rPr lang="en-GB" sz="800"/>
              <a:t>Control</a:t>
            </a:r>
            <a:br>
              <a:rPr lang="en-GB" sz="800"/>
            </a:br>
            <a:r>
              <a:rPr lang="en-GB" sz="800"/>
              <a:t>HRV</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Primary infection of mast cells with human rhinovirus A16 induces T2 gene expression via an autocrine loop</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600" cy="72000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Lai Y. </a:t>
            </a:r>
            <a:br>
              <a:rPr kumimoji="0" lang="en-GB" sz="12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Department of Medicine, University of Washington, Seattle, WA, USA</a:t>
            </a:r>
            <a:endParaRPr kumimoji="0" lang="en-GB" sz="12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50865" y="2944051"/>
            <a:ext cx="11090274" cy="2508032"/>
          </a:xfrm>
          <a:prstGeom prst="roundRect">
            <a:avLst>
              <a:gd name="adj" fmla="val 10137"/>
            </a:avLst>
          </a:prstGeom>
          <a:ln w="19050">
            <a:solidFill>
              <a:schemeClr val="accent4"/>
            </a:solidFill>
          </a:ln>
        </p:spPr>
        <p:txBody>
          <a:bodyPr vert="horz" lIns="608400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kumimoji="0" lang="en-GB" sz="14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Increased</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IL13</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expression was induced at 24 h and 48 h after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HRV infection compared with that induced by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UV-inactivated virus</a:t>
            </a:r>
          </a:p>
          <a:p>
            <a:pPr marL="576000" lvl="1" indent="-288000">
              <a:spcBef>
                <a:spcPts val="0"/>
              </a:spcBef>
              <a:defRPr/>
            </a:pP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IL13</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expression </a:t>
            </a:r>
            <a:r>
              <a:rPr kumimoji="0" lang="en-GB" sz="1400" b="0" i="0" u="none" strike="noStrike" kern="1200" cap="none" spc="0" normalizeH="0" baseline="0" noProof="0">
                <a:ln>
                  <a:noFill/>
                </a:ln>
                <a:solidFill>
                  <a:srgbClr val="656665"/>
                </a:solidFill>
                <a:effectLst/>
                <a:uLnTx/>
                <a:uFillTx/>
                <a:ea typeface="Roboto" panose="02000000000000000000" pitchFamily="2" charset="0"/>
                <a:cs typeface="Calibri" panose="020F0502020204030204" pitchFamily="34" charset="0"/>
              </a:rPr>
              <a:t>was </a:t>
            </a:r>
            <a:r>
              <a:rPr lang="en-GB" sz="1400">
                <a:solidFill>
                  <a:srgbClr val="656665"/>
                </a:solidFill>
              </a:rPr>
              <a:t>significantly attenuated by addition of blocking antibodies against IL-33, IL-1β or IFN-</a:t>
            </a:r>
            <a:r>
              <a:rPr lang="el-GR" sz="1400">
                <a:solidFill>
                  <a:srgbClr val="656665"/>
                </a:solidFill>
              </a:rPr>
              <a:t>β</a:t>
            </a:r>
            <a:r>
              <a:rPr lang="en-GB" sz="1400">
                <a:solidFill>
                  <a:srgbClr val="656665"/>
                </a:solidFill>
              </a:rPr>
              <a:t> at 24 hours following HRV infection, and was partially attenuated by coculture with airway epithelial cells</a:t>
            </a:r>
            <a:endParaRPr kumimoji="0" lang="en-GB" sz="1400" b="0" i="0" u="none" strike="noStrike" kern="1200" cap="none" spc="0" normalizeH="0" baseline="0" noProof="0">
              <a:ln>
                <a:noFill/>
              </a:ln>
              <a:solidFill>
                <a:srgbClr val="656665"/>
              </a:solidFill>
              <a:effectLst/>
              <a:uLnTx/>
              <a:uFillTx/>
              <a:ea typeface="Roboto" panose="02000000000000000000" pitchFamily="2" charset="0"/>
              <a:cs typeface="Calibri" panose="020F0502020204030204" pitchFamily="34" charset="0"/>
            </a:endParaRP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There was increased expression of </a:t>
            </a:r>
            <a:r>
              <a:rPr kumimoji="0" lang="en-GB" sz="1400" b="0" i="1"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IL33</a:t>
            </a:r>
            <a:r>
              <a:rPr kumimoji="0" lang="en-GB" sz="1400" b="0" i="0"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 and </a:t>
            </a:r>
            <a:r>
              <a:rPr kumimoji="0" lang="en-GB" sz="1400" b="0" i="1"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IL1B1</a:t>
            </a:r>
            <a:r>
              <a:rPr kumimoji="0" lang="en-GB" sz="1400" b="0" i="0"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 at 4 h post HRV infection, and increased </a:t>
            </a:r>
            <a:r>
              <a:rPr kumimoji="0" lang="en-GB" sz="1400" b="0" i="1"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IFNB1</a:t>
            </a:r>
            <a:r>
              <a:rPr kumimoji="0" lang="en-GB" sz="1400" b="0" i="0" u="none" strike="noStrike" kern="1200" cap="none" spc="0" normalizeH="0" baseline="0" noProof="0">
                <a:ln>
                  <a:noFill/>
                </a:ln>
                <a:solidFill>
                  <a:srgbClr val="656665"/>
                </a:solidFill>
                <a:effectLst/>
                <a:uLnTx/>
                <a:uFillTx/>
                <a:latin typeface="+mn-lt"/>
                <a:ea typeface="Roboto" panose="02000000000000000000" pitchFamily="2" charset="0"/>
                <a:cs typeface="Calibri" panose="020F0502020204030204" pitchFamily="34" charset="0"/>
              </a:rPr>
              <a:t> expression at 12 h and 24 h</a:t>
            </a:r>
          </a:p>
          <a:p>
            <a:pPr lvl="1" indent="-288000">
              <a:spcBef>
                <a:spcPts val="0"/>
              </a:spcBef>
              <a:buClrTx/>
              <a:buBlip>
                <a:blip r:embed="rId3"/>
              </a:buBlip>
              <a:defRPr/>
            </a:pPr>
            <a:r>
              <a:rPr kumimoji="0" lang="en-GB" sz="1400" b="0" i="1" u="none" strike="noStrike" kern="1200" cap="none" spc="0" normalizeH="0" baseline="0" noProof="0">
                <a:ln>
                  <a:noFill/>
                </a:ln>
                <a:solidFill>
                  <a:srgbClr val="656665"/>
                </a:solidFill>
                <a:effectLst/>
                <a:uLnTx/>
                <a:uFillTx/>
                <a:ea typeface="Roboto" panose="02000000000000000000" pitchFamily="2" charset="0"/>
                <a:cs typeface="Calibri" panose="020F0502020204030204" pitchFamily="34" charset="0"/>
              </a:rPr>
              <a:t>IFNB1</a:t>
            </a:r>
            <a:r>
              <a:rPr kumimoji="0" lang="en-GB" sz="1400" b="0" i="0" u="none" strike="noStrike" kern="1200" cap="none" spc="0" normalizeH="0" baseline="0" noProof="0">
                <a:ln>
                  <a:noFill/>
                </a:ln>
                <a:solidFill>
                  <a:srgbClr val="656665"/>
                </a:solidFill>
                <a:effectLst/>
                <a:uLnTx/>
                <a:uFillTx/>
                <a:ea typeface="Roboto" panose="02000000000000000000" pitchFamily="2" charset="0"/>
                <a:cs typeface="Calibri" panose="020F0502020204030204" pitchFamily="34" charset="0"/>
              </a:rPr>
              <a:t> expression in mast cells was enhanced by</a:t>
            </a:r>
            <a:r>
              <a:rPr lang="en-GB" sz="1400">
                <a:solidFill>
                  <a:srgbClr val="656665"/>
                </a:solidFill>
              </a:rPr>
              <a:t> coculture with airway epithelial cells</a:t>
            </a:r>
            <a:endParaRPr kumimoji="0" lang="en-GB" sz="1400" b="0" i="0" u="none" strike="noStrike" kern="1200" cap="none" spc="0" normalizeH="0" baseline="0" noProof="0">
              <a:ln>
                <a:noFill/>
              </a:ln>
              <a:solidFill>
                <a:srgbClr val="656665"/>
              </a:solidFill>
              <a:effectLst/>
              <a:uLnTx/>
              <a:uFillTx/>
              <a:ea typeface="Roboto" panose="02000000000000000000" pitchFamily="2" charset="0"/>
              <a:cs typeface="Calibri" panose="020F0502020204030204" pitchFamily="34" charset="0"/>
            </a:endParaRP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z="1000">
              <a:solidFill>
                <a:srgbClr val="656665"/>
              </a:solidFill>
            </a:endParaRPr>
          </a:p>
          <a:p>
            <a:pPr>
              <a:defRPr/>
            </a:pPr>
            <a:r>
              <a:rPr lang="en-GB" sz="1000">
                <a:solidFill>
                  <a:srgbClr val="656665"/>
                </a:solidFill>
              </a:rPr>
              <a:t>*</a:t>
            </a:r>
            <a:r>
              <a:rPr lang="en-GB" sz="1000" i="1">
                <a:solidFill>
                  <a:srgbClr val="656665"/>
                </a:solidFill>
              </a:rPr>
              <a:t>P</a:t>
            </a:r>
            <a:r>
              <a:rPr lang="en-GB" sz="1000">
                <a:solidFill>
                  <a:srgbClr val="656665"/>
                </a:solidFill>
              </a:rPr>
              <a:t>&lt;0.001, **</a:t>
            </a:r>
            <a:r>
              <a:rPr lang="en-GB" sz="1000" i="1">
                <a:solidFill>
                  <a:srgbClr val="656665"/>
                </a:solidFill>
              </a:rPr>
              <a:t>P</a:t>
            </a:r>
            <a:r>
              <a:rPr lang="en-GB" sz="1000">
                <a:solidFill>
                  <a:srgbClr val="656665"/>
                </a:solidFill>
              </a:rPr>
              <a:t>&lt;0.0001</a:t>
            </a:r>
            <a:br>
              <a:rPr lang="en-GB" sz="1000">
                <a:solidFill>
                  <a:srgbClr val="656665"/>
                </a:solidFill>
              </a:rPr>
            </a:br>
            <a:r>
              <a:rPr lang="en-GB" sz="1000">
                <a:solidFill>
                  <a:srgbClr val="656665"/>
                </a:solidFill>
              </a:rPr>
              <a:t>h</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hours; HRV, human rhinovirus;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HPRT1</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hypoxanthine </a:t>
            </a:r>
            <a:r>
              <a:rPr kumimoji="0" lang="en-GB" sz="1000" b="0" u="none" strike="noStrike" kern="1200" cap="none" spc="0" normalizeH="0" baseline="0" noProof="0" err="1">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phosphoribosyltransferase</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1 gene;</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ICAM, intercellular adhesion molecule; </a:t>
            </a:r>
            <a:r>
              <a:rPr kumimoji="0" lang="en-GB" sz="10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IFNB1</a:t>
            </a:r>
            <a:r>
              <a:rPr kumimoji="0" lang="en-GB" sz="10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interferon beta 1</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IL, interleukin; </a:t>
            </a:r>
            <a:b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qPCR, quantitative polymerase chain reaction; RTI, respiratory tract infection; T2, Type 2; UV, ultraviolet; UVI-HRV, UV-inactivated HRV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Lai Y, et al. Poster P506 presented at ATS 2022 (Abstract A3745)</a:t>
            </a:r>
            <a:endParaRPr kumimoji="0" lang="en-GB" sz="1000" b="0" i="0" u="none" strike="noStrike" kern="1200" cap="none" spc="0" normalizeH="0" baseline="0" noProof="0">
              <a:ln>
                <a:noFill/>
              </a:ln>
              <a:solidFill>
                <a:srgbClr val="656665"/>
              </a:solidFill>
              <a:effectLst/>
              <a:highlight>
                <a:srgbClr val="00FFFF"/>
              </a:highlight>
              <a:uLnTx/>
              <a:uFillTx/>
              <a:latin typeface="Calibri" panose="020F0502020204030204" pitchFamily="34" charset="0"/>
              <a:ea typeface="Roboto" panose="02000000000000000000" pitchFamily="2" charset="0"/>
              <a:cs typeface="Calibri" panose="020F0502020204030204" pitchFamily="34" charset="0"/>
            </a:endParaRPr>
          </a:p>
        </p:txBody>
      </p:sp>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616496"/>
            <a:ext cx="11090275" cy="46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b="1">
                <a:solidFill>
                  <a:schemeClr val="bg1"/>
                </a:solidFill>
              </a:rPr>
              <a:t> </a:t>
            </a:r>
            <a:r>
              <a:rPr lang="en-GB" sz="1400" i="1">
                <a:solidFill>
                  <a:schemeClr val="bg1"/>
                </a:solidFill>
              </a:rPr>
              <a:t>HRV infection of intra-epithelial mast cells may play a key role in viral-induced acute asthma exacerbations and </a:t>
            </a:r>
            <a:br>
              <a:rPr lang="en-GB" sz="1400" i="1">
                <a:solidFill>
                  <a:schemeClr val="bg1"/>
                </a:solidFill>
              </a:rPr>
            </a:br>
            <a:r>
              <a:rPr lang="en-GB" sz="1400" i="1">
                <a:solidFill>
                  <a:schemeClr val="bg1"/>
                </a:solidFill>
              </a:rPr>
              <a:t>sustained airway inflammation via production of T2 cytokines as well as type 1 interferons</a:t>
            </a:r>
          </a:p>
        </p:txBody>
      </p:sp>
      <p:sp>
        <p:nvSpPr>
          <p:cNvPr id="4" name="TextBox 3">
            <a:extLst>
              <a:ext uri="{FF2B5EF4-FFF2-40B4-BE49-F238E27FC236}">
                <a16:creationId xmlns:a16="http://schemas.microsoft.com/office/drawing/2014/main" id="{CA5371FC-7223-4BAF-B5E7-74A037779B1B}"/>
              </a:ext>
            </a:extLst>
          </p:cNvPr>
          <p:cNvSpPr txBox="1"/>
          <p:nvPr/>
        </p:nvSpPr>
        <p:spPr>
          <a:xfrm>
            <a:off x="550864" y="3161947"/>
            <a:ext cx="6151723" cy="523220"/>
          </a:xfrm>
          <a:prstGeom prst="rect">
            <a:avLst/>
          </a:prstGeom>
          <a:ln w="19050">
            <a:noFill/>
          </a:ln>
        </p:spPr>
        <p:txBody>
          <a:bodyPr vert="horz" lIns="0" tIns="0" rIns="0" bIns="0" rtlCol="0">
            <a:noAutofit/>
          </a:bodyPr>
          <a:lstStyle>
            <a:defPPr>
              <a:defRPr lang="en-US"/>
            </a:defPPr>
            <a:lvl1pPr marR="0" lvl="0" indent="0" algn="ctr" fontAlgn="auto">
              <a:lnSpc>
                <a:spcPct val="100000"/>
              </a:lnSpc>
              <a:spcBef>
                <a:spcPts val="1200"/>
              </a:spcBef>
              <a:spcAft>
                <a:spcPts val="0"/>
              </a:spcAft>
              <a:buClrTx/>
              <a:buSzTx/>
              <a:buFontTx/>
              <a:buNone/>
              <a:tabLst/>
              <a:defRPr kumimoji="0" sz="1400" b="1" i="0" u="none" strike="noStrike"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defRPr>
            </a:lvl1pPr>
            <a:lvl2pPr marL="685800" indent="-228600">
              <a:lnSpc>
                <a:spcPct val="100000"/>
              </a:lnSpc>
              <a:spcBef>
                <a:spcPts val="600"/>
              </a:spcBef>
              <a:buClr>
                <a:schemeClr val="bg2"/>
              </a:buClr>
              <a:buFont typeface="Arial" panose="020B0604020202020204" pitchFamily="34" charset="0"/>
              <a:buChar char="•"/>
            </a:lvl2pPr>
            <a:lvl3pPr marL="1143000" indent="-228600">
              <a:lnSpc>
                <a:spcPct val="100000"/>
              </a:lnSpc>
              <a:spcBef>
                <a:spcPts val="600"/>
              </a:spcBef>
              <a:buClr>
                <a:schemeClr val="bg2"/>
              </a:buClr>
              <a:buFont typeface="Arial" panose="020B0604020202020204" pitchFamily="34" charset="0"/>
              <a:buChar char="•"/>
            </a:lvl3pPr>
            <a:lvl4pPr marL="1600200" indent="-228600">
              <a:lnSpc>
                <a:spcPct val="100000"/>
              </a:lnSpc>
              <a:spcBef>
                <a:spcPts val="600"/>
              </a:spcBef>
              <a:buClr>
                <a:schemeClr val="bg2"/>
              </a:buClr>
              <a:buFont typeface="Arial" panose="020B0604020202020204" pitchFamily="34" charset="0"/>
              <a:buChar char="•"/>
            </a:lvl4pPr>
            <a:lvl5pPr marL="2057400" indent="-228600">
              <a:lnSpc>
                <a:spcPct val="100000"/>
              </a:lnSpc>
              <a:spcBef>
                <a:spcPts val="600"/>
              </a:spcBef>
              <a:buClr>
                <a:schemeClr val="bg2"/>
              </a:buClr>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Mast cell gene expression following HRV infection</a:t>
            </a:r>
          </a:p>
        </p:txBody>
      </p:sp>
      <p:grpSp>
        <p:nvGrpSpPr>
          <p:cNvPr id="10" name="Group 9">
            <a:extLst>
              <a:ext uri="{FF2B5EF4-FFF2-40B4-BE49-F238E27FC236}">
                <a16:creationId xmlns:a16="http://schemas.microsoft.com/office/drawing/2014/main" id="{7C9D3EB3-0A34-4F6D-926A-8481F74007FE}"/>
              </a:ext>
            </a:extLst>
          </p:cNvPr>
          <p:cNvGrpSpPr/>
          <p:nvPr/>
        </p:nvGrpSpPr>
        <p:grpSpPr>
          <a:xfrm>
            <a:off x="626953" y="3627328"/>
            <a:ext cx="1466188" cy="1536952"/>
            <a:chOff x="626953" y="3627328"/>
            <a:chExt cx="1466188" cy="1536952"/>
          </a:xfrm>
        </p:grpSpPr>
        <p:grpSp>
          <p:nvGrpSpPr>
            <p:cNvPr id="20" name="Group 19">
              <a:extLst>
                <a:ext uri="{FF2B5EF4-FFF2-40B4-BE49-F238E27FC236}">
                  <a16:creationId xmlns:a16="http://schemas.microsoft.com/office/drawing/2014/main" id="{48CE7898-7C04-46FB-9403-7A202A8EA560}"/>
                </a:ext>
              </a:extLst>
            </p:cNvPr>
            <p:cNvGrpSpPr/>
            <p:nvPr/>
          </p:nvGrpSpPr>
          <p:grpSpPr>
            <a:xfrm>
              <a:off x="764922" y="3627328"/>
              <a:ext cx="177439" cy="1449320"/>
              <a:chOff x="704848" y="3657957"/>
              <a:chExt cx="171451" cy="1278018"/>
            </a:xfrm>
          </p:grpSpPr>
          <p:sp>
            <p:nvSpPr>
              <p:cNvPr id="248" name="TextBox 247">
                <a:extLst>
                  <a:ext uri="{FF2B5EF4-FFF2-40B4-BE49-F238E27FC236}">
                    <a16:creationId xmlns:a16="http://schemas.microsoft.com/office/drawing/2014/main" id="{82367912-A917-4D5E-9A68-8AF353BA6221}"/>
                  </a:ext>
                </a:extLst>
              </p:cNvPr>
              <p:cNvSpPr txBox="1"/>
              <p:nvPr/>
            </p:nvSpPr>
            <p:spPr>
              <a:xfrm>
                <a:off x="704848" y="3657957"/>
                <a:ext cx="104776" cy="123111"/>
              </a:xfrm>
              <a:prstGeom prst="rect">
                <a:avLst/>
              </a:prstGeom>
              <a:noFill/>
            </p:spPr>
            <p:txBody>
              <a:bodyPr wrap="square" lIns="0" tIns="0" rIns="0" bIns="0" rtlCol="0">
                <a:spAutoFit/>
              </a:bodyPr>
              <a:lstStyle/>
              <a:p>
                <a:pPr algn="r"/>
                <a:r>
                  <a:rPr lang="en-GB" sz="800"/>
                  <a:t>12</a:t>
                </a:r>
              </a:p>
            </p:txBody>
          </p:sp>
          <p:sp>
            <p:nvSpPr>
              <p:cNvPr id="249" name="TextBox 248">
                <a:extLst>
                  <a:ext uri="{FF2B5EF4-FFF2-40B4-BE49-F238E27FC236}">
                    <a16:creationId xmlns:a16="http://schemas.microsoft.com/office/drawing/2014/main" id="{45389E5C-2C8B-4D50-9F10-35B2BE18FA3F}"/>
                  </a:ext>
                </a:extLst>
              </p:cNvPr>
              <p:cNvSpPr txBox="1"/>
              <p:nvPr/>
            </p:nvSpPr>
            <p:spPr>
              <a:xfrm>
                <a:off x="704848" y="3851960"/>
                <a:ext cx="104776" cy="123111"/>
              </a:xfrm>
              <a:prstGeom prst="rect">
                <a:avLst/>
              </a:prstGeom>
              <a:noFill/>
            </p:spPr>
            <p:txBody>
              <a:bodyPr wrap="square" lIns="0" tIns="0" rIns="0" bIns="0" rtlCol="0">
                <a:spAutoFit/>
              </a:bodyPr>
              <a:lstStyle/>
              <a:p>
                <a:pPr algn="r"/>
                <a:r>
                  <a:rPr lang="en-GB" sz="800"/>
                  <a:t>10</a:t>
                </a:r>
              </a:p>
            </p:txBody>
          </p:sp>
          <p:sp>
            <p:nvSpPr>
              <p:cNvPr id="250" name="TextBox 249">
                <a:extLst>
                  <a:ext uri="{FF2B5EF4-FFF2-40B4-BE49-F238E27FC236}">
                    <a16:creationId xmlns:a16="http://schemas.microsoft.com/office/drawing/2014/main" id="{F1FB697E-D324-41FE-BC62-67B59E4D580A}"/>
                  </a:ext>
                </a:extLst>
              </p:cNvPr>
              <p:cNvSpPr txBox="1"/>
              <p:nvPr/>
            </p:nvSpPr>
            <p:spPr>
              <a:xfrm>
                <a:off x="704848" y="4044346"/>
                <a:ext cx="104776" cy="123111"/>
              </a:xfrm>
              <a:prstGeom prst="rect">
                <a:avLst/>
              </a:prstGeom>
              <a:noFill/>
            </p:spPr>
            <p:txBody>
              <a:bodyPr wrap="square" lIns="0" tIns="0" rIns="0" bIns="0" rtlCol="0">
                <a:spAutoFit/>
              </a:bodyPr>
              <a:lstStyle/>
              <a:p>
                <a:pPr algn="r"/>
                <a:r>
                  <a:rPr lang="en-GB" sz="800"/>
                  <a:t>8</a:t>
                </a:r>
              </a:p>
            </p:txBody>
          </p:sp>
          <p:sp>
            <p:nvSpPr>
              <p:cNvPr id="251" name="TextBox 250">
                <a:extLst>
                  <a:ext uri="{FF2B5EF4-FFF2-40B4-BE49-F238E27FC236}">
                    <a16:creationId xmlns:a16="http://schemas.microsoft.com/office/drawing/2014/main" id="{396F38FC-F65F-4DD3-AFEE-891ADCCD6C8B}"/>
                  </a:ext>
                </a:extLst>
              </p:cNvPr>
              <p:cNvSpPr txBox="1"/>
              <p:nvPr/>
            </p:nvSpPr>
            <p:spPr>
              <a:xfrm>
                <a:off x="704848" y="4234977"/>
                <a:ext cx="104776" cy="123111"/>
              </a:xfrm>
              <a:prstGeom prst="rect">
                <a:avLst/>
              </a:prstGeom>
              <a:noFill/>
            </p:spPr>
            <p:txBody>
              <a:bodyPr wrap="square" lIns="0" tIns="0" rIns="0" bIns="0" rtlCol="0">
                <a:spAutoFit/>
              </a:bodyPr>
              <a:lstStyle/>
              <a:p>
                <a:pPr algn="r"/>
                <a:r>
                  <a:rPr lang="en-GB" sz="800"/>
                  <a:t>6</a:t>
                </a:r>
              </a:p>
            </p:txBody>
          </p:sp>
          <p:sp>
            <p:nvSpPr>
              <p:cNvPr id="252" name="TextBox 251">
                <a:extLst>
                  <a:ext uri="{FF2B5EF4-FFF2-40B4-BE49-F238E27FC236}">
                    <a16:creationId xmlns:a16="http://schemas.microsoft.com/office/drawing/2014/main" id="{8B7EFA2A-6D02-4C08-AFB4-6AAA8646ABCC}"/>
                  </a:ext>
                </a:extLst>
              </p:cNvPr>
              <p:cNvSpPr txBox="1"/>
              <p:nvPr/>
            </p:nvSpPr>
            <p:spPr>
              <a:xfrm>
                <a:off x="704848" y="4431057"/>
                <a:ext cx="104776" cy="123111"/>
              </a:xfrm>
              <a:prstGeom prst="rect">
                <a:avLst/>
              </a:prstGeom>
              <a:noFill/>
            </p:spPr>
            <p:txBody>
              <a:bodyPr wrap="square" lIns="0" tIns="0" rIns="0" bIns="0" rtlCol="0">
                <a:spAutoFit/>
              </a:bodyPr>
              <a:lstStyle/>
              <a:p>
                <a:pPr algn="r"/>
                <a:r>
                  <a:rPr lang="en-GB" sz="800"/>
                  <a:t>4</a:t>
                </a:r>
              </a:p>
            </p:txBody>
          </p:sp>
          <p:sp>
            <p:nvSpPr>
              <p:cNvPr id="253" name="TextBox 252">
                <a:extLst>
                  <a:ext uri="{FF2B5EF4-FFF2-40B4-BE49-F238E27FC236}">
                    <a16:creationId xmlns:a16="http://schemas.microsoft.com/office/drawing/2014/main" id="{3A52DD19-1E6F-4AEF-B833-6B6E126D1D62}"/>
                  </a:ext>
                </a:extLst>
              </p:cNvPr>
              <p:cNvSpPr txBox="1"/>
              <p:nvPr/>
            </p:nvSpPr>
            <p:spPr>
              <a:xfrm>
                <a:off x="704848" y="4621568"/>
                <a:ext cx="104776" cy="123111"/>
              </a:xfrm>
              <a:prstGeom prst="rect">
                <a:avLst/>
              </a:prstGeom>
              <a:noFill/>
            </p:spPr>
            <p:txBody>
              <a:bodyPr wrap="square" lIns="0" tIns="0" rIns="0" bIns="0" rtlCol="0">
                <a:spAutoFit/>
              </a:bodyPr>
              <a:lstStyle/>
              <a:p>
                <a:pPr algn="r"/>
                <a:r>
                  <a:rPr lang="en-GB" sz="800"/>
                  <a:t>2</a:t>
                </a:r>
              </a:p>
            </p:txBody>
          </p:sp>
          <p:grpSp>
            <p:nvGrpSpPr>
              <p:cNvPr id="254" name="Group 253">
                <a:extLst>
                  <a:ext uri="{FF2B5EF4-FFF2-40B4-BE49-F238E27FC236}">
                    <a16:creationId xmlns:a16="http://schemas.microsoft.com/office/drawing/2014/main" id="{114D5ED3-3C36-4734-B598-59C59D87A53E}"/>
                  </a:ext>
                </a:extLst>
              </p:cNvPr>
              <p:cNvGrpSpPr/>
              <p:nvPr/>
            </p:nvGrpSpPr>
            <p:grpSpPr>
              <a:xfrm>
                <a:off x="823913" y="3719512"/>
                <a:ext cx="52386" cy="1154907"/>
                <a:chOff x="823913" y="3719512"/>
                <a:chExt cx="52386" cy="1154907"/>
              </a:xfrm>
            </p:grpSpPr>
            <p:cxnSp>
              <p:nvCxnSpPr>
                <p:cNvPr id="256" name="Straight Connector 255">
                  <a:extLst>
                    <a:ext uri="{FF2B5EF4-FFF2-40B4-BE49-F238E27FC236}">
                      <a16:creationId xmlns:a16="http://schemas.microsoft.com/office/drawing/2014/main" id="{F2A2AEEC-688C-4EF1-9EE9-ADA48550B15B}"/>
                    </a:ext>
                  </a:extLst>
                </p:cNvPr>
                <p:cNvCxnSpPr>
                  <a:cxnSpLocks/>
                </p:cNvCxnSpPr>
                <p:nvPr/>
              </p:nvCxnSpPr>
              <p:spPr>
                <a:xfrm>
                  <a:off x="823913" y="371951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5C9FE0AF-D96F-4543-AF94-9630C03E3CF7}"/>
                    </a:ext>
                  </a:extLst>
                </p:cNvPr>
                <p:cNvCxnSpPr>
                  <a:cxnSpLocks/>
                </p:cNvCxnSpPr>
                <p:nvPr/>
              </p:nvCxnSpPr>
              <p:spPr>
                <a:xfrm>
                  <a:off x="823913" y="3913515"/>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9A4A723E-DE7A-4F2E-8781-5940D7F06C3D}"/>
                    </a:ext>
                  </a:extLst>
                </p:cNvPr>
                <p:cNvCxnSpPr>
                  <a:cxnSpLocks/>
                </p:cNvCxnSpPr>
                <p:nvPr/>
              </p:nvCxnSpPr>
              <p:spPr>
                <a:xfrm>
                  <a:off x="823913" y="4105901"/>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2AF9B33-4CCF-49A6-BFB0-8978185831ED}"/>
                    </a:ext>
                  </a:extLst>
                </p:cNvPr>
                <p:cNvCxnSpPr>
                  <a:cxnSpLocks/>
                </p:cNvCxnSpPr>
                <p:nvPr/>
              </p:nvCxnSpPr>
              <p:spPr>
                <a:xfrm>
                  <a:off x="823913" y="429653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890340A-4EC5-45CE-9AB0-7D5271EC6B81}"/>
                    </a:ext>
                  </a:extLst>
                </p:cNvPr>
                <p:cNvCxnSpPr>
                  <a:cxnSpLocks/>
                </p:cNvCxnSpPr>
                <p:nvPr/>
              </p:nvCxnSpPr>
              <p:spPr>
                <a:xfrm>
                  <a:off x="823913" y="449261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3DD2203-4A9E-45B4-94DB-AEE4A94A37D2}"/>
                    </a:ext>
                  </a:extLst>
                </p:cNvPr>
                <p:cNvCxnSpPr>
                  <a:cxnSpLocks/>
                </p:cNvCxnSpPr>
                <p:nvPr/>
              </p:nvCxnSpPr>
              <p:spPr>
                <a:xfrm>
                  <a:off x="823913" y="4683123"/>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9EEE3EA-65F5-4CF7-922E-F78CB101D3AB}"/>
                    </a:ext>
                  </a:extLst>
                </p:cNvPr>
                <p:cNvCxnSpPr>
                  <a:cxnSpLocks/>
                </p:cNvCxnSpPr>
                <p:nvPr/>
              </p:nvCxnSpPr>
              <p:spPr>
                <a:xfrm>
                  <a:off x="823913"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5" name="TextBox 254">
                <a:extLst>
                  <a:ext uri="{FF2B5EF4-FFF2-40B4-BE49-F238E27FC236}">
                    <a16:creationId xmlns:a16="http://schemas.microsoft.com/office/drawing/2014/main" id="{EDB9CF32-B064-4C2D-B9D6-C7A2C0C14F8A}"/>
                  </a:ext>
                </a:extLst>
              </p:cNvPr>
              <p:cNvSpPr txBox="1"/>
              <p:nvPr/>
            </p:nvSpPr>
            <p:spPr>
              <a:xfrm>
                <a:off x="704848" y="4812864"/>
                <a:ext cx="104776" cy="123111"/>
              </a:xfrm>
              <a:prstGeom prst="rect">
                <a:avLst/>
              </a:prstGeom>
              <a:noFill/>
            </p:spPr>
            <p:txBody>
              <a:bodyPr wrap="square" lIns="0" tIns="0" rIns="0" bIns="0" rtlCol="0">
                <a:spAutoFit/>
              </a:bodyPr>
              <a:lstStyle/>
              <a:p>
                <a:pPr algn="r"/>
                <a:r>
                  <a:rPr lang="en-GB" sz="800"/>
                  <a:t>0</a:t>
                </a:r>
              </a:p>
            </p:txBody>
          </p:sp>
        </p:grpSp>
        <p:sp>
          <p:nvSpPr>
            <p:cNvPr id="21" name="Rectangle 20">
              <a:extLst>
                <a:ext uri="{FF2B5EF4-FFF2-40B4-BE49-F238E27FC236}">
                  <a16:creationId xmlns:a16="http://schemas.microsoft.com/office/drawing/2014/main" id="{D5A91B13-67BF-4634-8D65-BBD55AD0A276}"/>
                </a:ext>
              </a:extLst>
            </p:cNvPr>
            <p:cNvSpPr/>
            <p:nvPr/>
          </p:nvSpPr>
          <p:spPr>
            <a:xfrm>
              <a:off x="1001509" y="4904225"/>
              <a:ext cx="118291" cy="102617"/>
            </a:xfrm>
            <a:prstGeom prst="rect">
              <a:avLst/>
            </a:prstGeom>
            <a:solidFill>
              <a:schemeClr val="tx1"/>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1CEF902-BE2D-48F2-BF47-9CF3FC3AF025}"/>
                </a:ext>
              </a:extLst>
            </p:cNvPr>
            <p:cNvSpPr/>
            <p:nvPr/>
          </p:nvSpPr>
          <p:spPr>
            <a:xfrm>
              <a:off x="1130479" y="4796207"/>
              <a:ext cx="118291" cy="210635"/>
            </a:xfrm>
            <a:prstGeom prst="rect">
              <a:avLst/>
            </a:prstGeom>
            <a:solidFill>
              <a:schemeClr val="tx2"/>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0B32A9E-4CA2-4B9A-975A-B32DBFFD3C6E}"/>
                </a:ext>
              </a:extLst>
            </p:cNvPr>
            <p:cNvSpPr/>
            <p:nvPr/>
          </p:nvSpPr>
          <p:spPr>
            <a:xfrm>
              <a:off x="1262734" y="4150806"/>
              <a:ext cx="118291" cy="856036"/>
            </a:xfrm>
            <a:prstGeom prst="rect">
              <a:avLst/>
            </a:prstGeom>
            <a:solidFill>
              <a:schemeClr val="bg2"/>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2E8B864-B9E9-441B-9355-F0CAF99679DE}"/>
                </a:ext>
              </a:extLst>
            </p:cNvPr>
            <p:cNvSpPr txBox="1"/>
            <p:nvPr/>
          </p:nvSpPr>
          <p:spPr>
            <a:xfrm>
              <a:off x="1021222" y="5024668"/>
              <a:ext cx="336803" cy="139612"/>
            </a:xfrm>
            <a:prstGeom prst="rect">
              <a:avLst/>
            </a:prstGeom>
            <a:noFill/>
          </p:spPr>
          <p:txBody>
            <a:bodyPr wrap="square" lIns="0" tIns="0" rIns="0" bIns="0" rtlCol="0">
              <a:spAutoFit/>
            </a:bodyPr>
            <a:lstStyle/>
            <a:p>
              <a:pPr algn="ctr"/>
              <a:r>
                <a:rPr lang="en-GB" sz="800"/>
                <a:t>24 h</a:t>
              </a:r>
            </a:p>
          </p:txBody>
        </p:sp>
        <p:sp>
          <p:nvSpPr>
            <p:cNvPr id="25" name="Rectangle 24">
              <a:extLst>
                <a:ext uri="{FF2B5EF4-FFF2-40B4-BE49-F238E27FC236}">
                  <a16:creationId xmlns:a16="http://schemas.microsoft.com/office/drawing/2014/main" id="{BFF0A550-3E10-4772-A15C-B7DBA34353C3}"/>
                </a:ext>
              </a:extLst>
            </p:cNvPr>
            <p:cNvSpPr/>
            <p:nvPr/>
          </p:nvSpPr>
          <p:spPr>
            <a:xfrm>
              <a:off x="1522307" y="4658486"/>
              <a:ext cx="118291" cy="348356"/>
            </a:xfrm>
            <a:prstGeom prst="rect">
              <a:avLst/>
            </a:prstGeom>
            <a:solidFill>
              <a:schemeClr val="tx1"/>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E5C5990-0266-4E21-8715-9C65B509794C}"/>
                </a:ext>
              </a:extLst>
            </p:cNvPr>
            <p:cNvSpPr/>
            <p:nvPr/>
          </p:nvSpPr>
          <p:spPr>
            <a:xfrm>
              <a:off x="1654562" y="4623380"/>
              <a:ext cx="118291" cy="383462"/>
            </a:xfrm>
            <a:prstGeom prst="rect">
              <a:avLst/>
            </a:prstGeom>
            <a:solidFill>
              <a:schemeClr val="tx2"/>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FD86C05-16CC-4B9E-9B66-B0201E2E3BE7}"/>
                </a:ext>
              </a:extLst>
            </p:cNvPr>
            <p:cNvSpPr/>
            <p:nvPr/>
          </p:nvSpPr>
          <p:spPr>
            <a:xfrm>
              <a:off x="1783532" y="4212915"/>
              <a:ext cx="118291" cy="793927"/>
            </a:xfrm>
            <a:prstGeom prst="rect">
              <a:avLst/>
            </a:prstGeom>
            <a:solidFill>
              <a:schemeClr val="bg2"/>
            </a:solidFill>
            <a:ln w="6350">
              <a:solidFill>
                <a:srgbClr val="1217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B0A959A-C2EA-423D-A6CB-93B6DCF229C0}"/>
                </a:ext>
              </a:extLst>
            </p:cNvPr>
            <p:cNvSpPr txBox="1"/>
            <p:nvPr/>
          </p:nvSpPr>
          <p:spPr>
            <a:xfrm>
              <a:off x="1545305" y="5024668"/>
              <a:ext cx="336803" cy="123111"/>
            </a:xfrm>
            <a:prstGeom prst="rect">
              <a:avLst/>
            </a:prstGeom>
            <a:noFill/>
          </p:spPr>
          <p:txBody>
            <a:bodyPr wrap="square" lIns="0" tIns="0" rIns="0" bIns="0" rtlCol="0">
              <a:spAutoFit/>
            </a:bodyPr>
            <a:lstStyle/>
            <a:p>
              <a:pPr algn="ctr"/>
              <a:r>
                <a:rPr lang="en-GB" sz="800"/>
                <a:t>48 h</a:t>
              </a:r>
            </a:p>
          </p:txBody>
        </p:sp>
        <p:sp>
          <p:nvSpPr>
            <p:cNvPr id="29" name="Freeform: Shape 28">
              <a:extLst>
                <a:ext uri="{FF2B5EF4-FFF2-40B4-BE49-F238E27FC236}">
                  <a16:creationId xmlns:a16="http://schemas.microsoft.com/office/drawing/2014/main" id="{93BFB77E-4A2D-4070-A4C2-6AE74485CA48}"/>
                </a:ext>
              </a:extLst>
            </p:cNvPr>
            <p:cNvSpPr/>
            <p:nvPr/>
          </p:nvSpPr>
          <p:spPr>
            <a:xfrm>
              <a:off x="932505" y="3697135"/>
              <a:ext cx="1039985" cy="1309706"/>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AC4CC5AC-B916-475C-A5C2-00FFD408E97E}"/>
                </a:ext>
              </a:extLst>
            </p:cNvPr>
            <p:cNvGrpSpPr/>
            <p:nvPr/>
          </p:nvGrpSpPr>
          <p:grpSpPr>
            <a:xfrm>
              <a:off x="1158405" y="4757979"/>
              <a:ext cx="71469" cy="63500"/>
              <a:chOff x="179784" y="4104503"/>
              <a:chExt cx="69057" cy="219280"/>
            </a:xfrm>
          </p:grpSpPr>
          <p:cxnSp>
            <p:nvCxnSpPr>
              <p:cNvPr id="245" name="Straight Connector 244">
                <a:extLst>
                  <a:ext uri="{FF2B5EF4-FFF2-40B4-BE49-F238E27FC236}">
                    <a16:creationId xmlns:a16="http://schemas.microsoft.com/office/drawing/2014/main" id="{6B423DF2-5126-4FF1-9B67-334B701302B1}"/>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AE5919F-A4A2-4A4D-97E7-15BB01747A8C}"/>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23E336-FBFA-4008-8267-ABA4BE8ADCEC}"/>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EB815A3-56B3-4D79-860A-288CA2F90C2E}"/>
                </a:ext>
              </a:extLst>
            </p:cNvPr>
            <p:cNvGrpSpPr/>
            <p:nvPr/>
          </p:nvGrpSpPr>
          <p:grpSpPr>
            <a:xfrm>
              <a:off x="1282858" y="3994079"/>
              <a:ext cx="71469" cy="159219"/>
              <a:chOff x="179784" y="4104503"/>
              <a:chExt cx="69057" cy="219280"/>
            </a:xfrm>
          </p:grpSpPr>
          <p:cxnSp>
            <p:nvCxnSpPr>
              <p:cNvPr id="242" name="Straight Connector 241">
                <a:extLst>
                  <a:ext uri="{FF2B5EF4-FFF2-40B4-BE49-F238E27FC236}">
                    <a16:creationId xmlns:a16="http://schemas.microsoft.com/office/drawing/2014/main" id="{E8608698-8922-44A7-8056-BF2464B39185}"/>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5AB3208-26F0-4C50-9412-CDFE7D18C3CE}"/>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FCE47A6-B0A6-4D70-8C6C-58EBA956CD86}"/>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3B9F4AC-8AC9-4702-A212-CFDDBA5C5D19}"/>
                </a:ext>
              </a:extLst>
            </p:cNvPr>
            <p:cNvGrpSpPr/>
            <p:nvPr/>
          </p:nvGrpSpPr>
          <p:grpSpPr>
            <a:xfrm>
              <a:off x="1546124" y="4599062"/>
              <a:ext cx="71469" cy="108033"/>
              <a:chOff x="179784" y="4104503"/>
              <a:chExt cx="69057" cy="219280"/>
            </a:xfrm>
          </p:grpSpPr>
          <p:cxnSp>
            <p:nvCxnSpPr>
              <p:cNvPr id="239" name="Straight Connector 238">
                <a:extLst>
                  <a:ext uri="{FF2B5EF4-FFF2-40B4-BE49-F238E27FC236}">
                    <a16:creationId xmlns:a16="http://schemas.microsoft.com/office/drawing/2014/main" id="{193BBEC5-B89D-48FC-9112-8673DFC88C25}"/>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E5E7A40-EB36-4B72-9ABC-F7A307582E17}"/>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91604B9-AFD0-4DE5-BD04-CD9E6CE780AB}"/>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2DBB81A-1B36-416C-BB26-D1C1BE0DDCA7}"/>
                </a:ext>
              </a:extLst>
            </p:cNvPr>
            <p:cNvGrpSpPr/>
            <p:nvPr/>
          </p:nvGrpSpPr>
          <p:grpSpPr>
            <a:xfrm>
              <a:off x="1677130" y="4553730"/>
              <a:ext cx="71469" cy="120959"/>
              <a:chOff x="179784" y="4104503"/>
              <a:chExt cx="69057" cy="219280"/>
            </a:xfrm>
          </p:grpSpPr>
          <p:cxnSp>
            <p:nvCxnSpPr>
              <p:cNvPr id="236" name="Straight Connector 235">
                <a:extLst>
                  <a:ext uri="{FF2B5EF4-FFF2-40B4-BE49-F238E27FC236}">
                    <a16:creationId xmlns:a16="http://schemas.microsoft.com/office/drawing/2014/main" id="{4B86EFDF-B616-4A4F-B3A8-B8C052569787}"/>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97D23FE-2181-432D-9133-2277C564C8DF}"/>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DB00154-CEB0-40B2-926F-DD4CF7E2F540}"/>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082E9E4C-A2C9-4809-A947-4990BB2DB0EB}"/>
                </a:ext>
              </a:extLst>
            </p:cNvPr>
            <p:cNvGrpSpPr/>
            <p:nvPr/>
          </p:nvGrpSpPr>
          <p:grpSpPr>
            <a:xfrm>
              <a:off x="1026356" y="4881402"/>
              <a:ext cx="71469" cy="20413"/>
              <a:chOff x="179784" y="4104503"/>
              <a:chExt cx="69057" cy="218581"/>
            </a:xfrm>
          </p:grpSpPr>
          <p:cxnSp>
            <p:nvCxnSpPr>
              <p:cNvPr id="234" name="Straight Connector 233">
                <a:extLst>
                  <a:ext uri="{FF2B5EF4-FFF2-40B4-BE49-F238E27FC236}">
                    <a16:creationId xmlns:a16="http://schemas.microsoft.com/office/drawing/2014/main" id="{19AA2E40-0E60-4895-A095-008BBAB060B9}"/>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97D4066-BEA7-4FE6-9638-3C4D943DD5A3}"/>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59BB6A5-ACA3-4019-B735-D10484D9EC5E}"/>
                </a:ext>
              </a:extLst>
            </p:cNvPr>
            <p:cNvGrpSpPr/>
            <p:nvPr/>
          </p:nvGrpSpPr>
          <p:grpSpPr>
            <a:xfrm>
              <a:off x="1806942" y="4179216"/>
              <a:ext cx="71469" cy="32660"/>
              <a:chOff x="179784" y="4104503"/>
              <a:chExt cx="69057" cy="218581"/>
            </a:xfrm>
          </p:grpSpPr>
          <p:cxnSp>
            <p:nvCxnSpPr>
              <p:cNvPr id="232" name="Straight Connector 231">
                <a:extLst>
                  <a:ext uri="{FF2B5EF4-FFF2-40B4-BE49-F238E27FC236}">
                    <a16:creationId xmlns:a16="http://schemas.microsoft.com/office/drawing/2014/main" id="{D01F3EB2-B9F2-4509-9777-F75517A85DC7}"/>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B1D32DB-71F8-4744-B09C-9575DBAB6943}"/>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00F1608-A091-43D3-AC5B-5D485D15EB62}"/>
                </a:ext>
              </a:extLst>
            </p:cNvPr>
            <p:cNvGrpSpPr/>
            <p:nvPr/>
          </p:nvGrpSpPr>
          <p:grpSpPr>
            <a:xfrm>
              <a:off x="1139915" y="3799032"/>
              <a:ext cx="235760" cy="92333"/>
              <a:chOff x="1067186" y="3809377"/>
              <a:chExt cx="227804" cy="81420"/>
            </a:xfrm>
          </p:grpSpPr>
          <p:cxnSp>
            <p:nvCxnSpPr>
              <p:cNvPr id="230" name="Straight Connector 229">
                <a:extLst>
                  <a:ext uri="{FF2B5EF4-FFF2-40B4-BE49-F238E27FC236}">
                    <a16:creationId xmlns:a16="http://schemas.microsoft.com/office/drawing/2014/main" id="{1C842258-F46A-42B4-9787-02B4598CA58D}"/>
                  </a:ext>
                </a:extLst>
              </p:cNvPr>
              <p:cNvCxnSpPr>
                <a:cxnSpLocks/>
              </p:cNvCxnSpPr>
              <p:nvPr/>
            </p:nvCxnSpPr>
            <p:spPr>
              <a:xfrm>
                <a:off x="1105987" y="3876676"/>
                <a:ext cx="1465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40EC198F-88EF-45B9-810F-981A379CD413}"/>
                  </a:ext>
                </a:extLst>
              </p:cNvPr>
              <p:cNvSpPr txBox="1"/>
              <p:nvPr/>
            </p:nvSpPr>
            <p:spPr>
              <a:xfrm>
                <a:off x="1067186" y="3809377"/>
                <a:ext cx="227804" cy="81420"/>
              </a:xfrm>
              <a:prstGeom prst="rect">
                <a:avLst/>
              </a:prstGeom>
              <a:noFill/>
            </p:spPr>
            <p:txBody>
              <a:bodyPr wrap="square" lIns="0" tIns="0" rIns="0" bIns="0" rtlCol="0">
                <a:spAutoFit/>
              </a:bodyPr>
              <a:lstStyle/>
              <a:p>
                <a:pPr algn="ctr"/>
                <a:r>
                  <a:rPr lang="en-GB" sz="600"/>
                  <a:t>**</a:t>
                </a:r>
              </a:p>
            </p:txBody>
          </p:sp>
        </p:grpSp>
        <p:grpSp>
          <p:nvGrpSpPr>
            <p:cNvPr id="37" name="Group 36">
              <a:extLst>
                <a:ext uri="{FF2B5EF4-FFF2-40B4-BE49-F238E27FC236}">
                  <a16:creationId xmlns:a16="http://schemas.microsoft.com/office/drawing/2014/main" id="{14C06D7A-1FB4-4C0B-8B2A-C31740D71CF5}"/>
                </a:ext>
              </a:extLst>
            </p:cNvPr>
            <p:cNvGrpSpPr/>
            <p:nvPr/>
          </p:nvGrpSpPr>
          <p:grpSpPr>
            <a:xfrm>
              <a:off x="1054698" y="3885446"/>
              <a:ext cx="277042" cy="92333"/>
              <a:chOff x="984845" y="3885577"/>
              <a:chExt cx="267693" cy="81420"/>
            </a:xfrm>
          </p:grpSpPr>
          <p:cxnSp>
            <p:nvCxnSpPr>
              <p:cNvPr id="228" name="Straight Connector 227">
                <a:extLst>
                  <a:ext uri="{FF2B5EF4-FFF2-40B4-BE49-F238E27FC236}">
                    <a16:creationId xmlns:a16="http://schemas.microsoft.com/office/drawing/2014/main" id="{9EA02AC5-78B6-44FB-897A-9D6434257A84}"/>
                  </a:ext>
                </a:extLst>
              </p:cNvPr>
              <p:cNvCxnSpPr>
                <a:cxnSpLocks/>
              </p:cNvCxnSpPr>
              <p:nvPr/>
            </p:nvCxnSpPr>
            <p:spPr>
              <a:xfrm>
                <a:off x="984845" y="3948113"/>
                <a:ext cx="2676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B43985F7-7CAE-40AF-9F37-659348526CF5}"/>
                  </a:ext>
                </a:extLst>
              </p:cNvPr>
              <p:cNvSpPr txBox="1"/>
              <p:nvPr/>
            </p:nvSpPr>
            <p:spPr>
              <a:xfrm>
                <a:off x="1002892" y="3885577"/>
                <a:ext cx="227804" cy="81420"/>
              </a:xfrm>
              <a:prstGeom prst="rect">
                <a:avLst/>
              </a:prstGeom>
              <a:noFill/>
            </p:spPr>
            <p:txBody>
              <a:bodyPr wrap="square" lIns="0" tIns="0" rIns="0" bIns="0" rtlCol="0">
                <a:spAutoFit/>
              </a:bodyPr>
              <a:lstStyle/>
              <a:p>
                <a:pPr algn="ctr"/>
                <a:r>
                  <a:rPr lang="en-GB" sz="600"/>
                  <a:t>**</a:t>
                </a:r>
              </a:p>
            </p:txBody>
          </p:sp>
        </p:grpSp>
        <p:grpSp>
          <p:nvGrpSpPr>
            <p:cNvPr id="38" name="Group 37">
              <a:extLst>
                <a:ext uri="{FF2B5EF4-FFF2-40B4-BE49-F238E27FC236}">
                  <a16:creationId xmlns:a16="http://schemas.microsoft.com/office/drawing/2014/main" id="{A0024984-9BD9-4053-AE1F-FD1EE07422DC}"/>
                </a:ext>
              </a:extLst>
            </p:cNvPr>
            <p:cNvGrpSpPr/>
            <p:nvPr/>
          </p:nvGrpSpPr>
          <p:grpSpPr>
            <a:xfrm>
              <a:off x="1647944" y="3974785"/>
              <a:ext cx="235760" cy="92333"/>
              <a:chOff x="1558070" y="3964358"/>
              <a:chExt cx="227804" cy="81420"/>
            </a:xfrm>
          </p:grpSpPr>
          <p:cxnSp>
            <p:nvCxnSpPr>
              <p:cNvPr id="226" name="Straight Connector 225">
                <a:extLst>
                  <a:ext uri="{FF2B5EF4-FFF2-40B4-BE49-F238E27FC236}">
                    <a16:creationId xmlns:a16="http://schemas.microsoft.com/office/drawing/2014/main" id="{A61702B9-C7CC-47E2-A68D-281A4FDCDAF6}"/>
                  </a:ext>
                </a:extLst>
              </p:cNvPr>
              <p:cNvCxnSpPr>
                <a:cxnSpLocks/>
              </p:cNvCxnSpPr>
              <p:nvPr/>
            </p:nvCxnSpPr>
            <p:spPr>
              <a:xfrm>
                <a:off x="1600870" y="4033838"/>
                <a:ext cx="142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F28EC916-7A67-43E3-AC01-1FFE789FB31F}"/>
                  </a:ext>
                </a:extLst>
              </p:cNvPr>
              <p:cNvSpPr txBox="1"/>
              <p:nvPr/>
            </p:nvSpPr>
            <p:spPr>
              <a:xfrm>
                <a:off x="1558070" y="3964358"/>
                <a:ext cx="227804" cy="81420"/>
              </a:xfrm>
              <a:prstGeom prst="rect">
                <a:avLst/>
              </a:prstGeom>
              <a:noFill/>
            </p:spPr>
            <p:txBody>
              <a:bodyPr wrap="square" lIns="0" tIns="0" rIns="0" bIns="0" rtlCol="0">
                <a:spAutoFit/>
              </a:bodyPr>
              <a:lstStyle/>
              <a:p>
                <a:pPr algn="ctr"/>
                <a:r>
                  <a:rPr lang="en-GB" sz="600"/>
                  <a:t>*</a:t>
                </a:r>
              </a:p>
            </p:txBody>
          </p:sp>
        </p:grpSp>
        <p:grpSp>
          <p:nvGrpSpPr>
            <p:cNvPr id="39" name="Group 38">
              <a:extLst>
                <a:ext uri="{FF2B5EF4-FFF2-40B4-BE49-F238E27FC236}">
                  <a16:creationId xmlns:a16="http://schemas.microsoft.com/office/drawing/2014/main" id="{2283B958-CB6C-4753-93AC-503CA344A197}"/>
                </a:ext>
              </a:extLst>
            </p:cNvPr>
            <p:cNvGrpSpPr/>
            <p:nvPr/>
          </p:nvGrpSpPr>
          <p:grpSpPr>
            <a:xfrm>
              <a:off x="1578512" y="4057743"/>
              <a:ext cx="273221" cy="92333"/>
              <a:chOff x="1490981" y="4037511"/>
              <a:chExt cx="264000" cy="81420"/>
            </a:xfrm>
          </p:grpSpPr>
          <p:cxnSp>
            <p:nvCxnSpPr>
              <p:cNvPr id="224" name="Straight Connector 223">
                <a:extLst>
                  <a:ext uri="{FF2B5EF4-FFF2-40B4-BE49-F238E27FC236}">
                    <a16:creationId xmlns:a16="http://schemas.microsoft.com/office/drawing/2014/main" id="{D2B391E5-DE73-46DF-BF18-2FA19C15AAF9}"/>
                  </a:ext>
                </a:extLst>
              </p:cNvPr>
              <p:cNvCxnSpPr>
                <a:cxnSpLocks/>
              </p:cNvCxnSpPr>
              <p:nvPr/>
            </p:nvCxnSpPr>
            <p:spPr>
              <a:xfrm>
                <a:off x="1490981" y="4105901"/>
                <a:ext cx="26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0FEB323E-5252-4F7F-A159-00C5295B6F48}"/>
                  </a:ext>
                </a:extLst>
              </p:cNvPr>
              <p:cNvSpPr txBox="1"/>
              <p:nvPr/>
            </p:nvSpPr>
            <p:spPr>
              <a:xfrm>
                <a:off x="1507920" y="4037511"/>
                <a:ext cx="227804" cy="81420"/>
              </a:xfrm>
              <a:prstGeom prst="rect">
                <a:avLst/>
              </a:prstGeom>
              <a:noFill/>
            </p:spPr>
            <p:txBody>
              <a:bodyPr wrap="square" lIns="0" tIns="0" rIns="0" bIns="0" rtlCol="0">
                <a:spAutoFit/>
              </a:bodyPr>
              <a:lstStyle/>
              <a:p>
                <a:pPr algn="ctr"/>
                <a:r>
                  <a:rPr lang="en-GB" sz="600"/>
                  <a:t>*</a:t>
                </a:r>
              </a:p>
            </p:txBody>
          </p:sp>
        </p:grpSp>
        <p:grpSp>
          <p:nvGrpSpPr>
            <p:cNvPr id="40" name="Group 39">
              <a:extLst>
                <a:ext uri="{FF2B5EF4-FFF2-40B4-BE49-F238E27FC236}">
                  <a16:creationId xmlns:a16="http://schemas.microsoft.com/office/drawing/2014/main" id="{08AF1BEF-E0BE-4536-BC53-F8D9CA841739}"/>
                </a:ext>
              </a:extLst>
            </p:cNvPr>
            <p:cNvGrpSpPr/>
            <p:nvPr/>
          </p:nvGrpSpPr>
          <p:grpSpPr>
            <a:xfrm>
              <a:off x="1432021" y="3652116"/>
              <a:ext cx="661120" cy="350703"/>
              <a:chOff x="1844055" y="3427674"/>
              <a:chExt cx="638809" cy="309252"/>
            </a:xfrm>
          </p:grpSpPr>
          <p:sp>
            <p:nvSpPr>
              <p:cNvPr id="220" name="Rectangle 219">
                <a:extLst>
                  <a:ext uri="{FF2B5EF4-FFF2-40B4-BE49-F238E27FC236}">
                    <a16:creationId xmlns:a16="http://schemas.microsoft.com/office/drawing/2014/main" id="{8F05E26A-5431-4782-B398-2F735151DB83}"/>
                  </a:ext>
                </a:extLst>
              </p:cNvPr>
              <p:cNvSpPr/>
              <p:nvPr/>
            </p:nvSpPr>
            <p:spPr>
              <a:xfrm>
                <a:off x="1844055" y="3447024"/>
                <a:ext cx="54000" cy="52776"/>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TextBox 220">
                <a:extLst>
                  <a:ext uri="{FF2B5EF4-FFF2-40B4-BE49-F238E27FC236}">
                    <a16:creationId xmlns:a16="http://schemas.microsoft.com/office/drawing/2014/main" id="{B7EDACB3-FDFD-4FD6-A9EB-BE1FC23DFB57}"/>
                  </a:ext>
                </a:extLst>
              </p:cNvPr>
              <p:cNvSpPr txBox="1"/>
              <p:nvPr/>
            </p:nvSpPr>
            <p:spPr>
              <a:xfrm>
                <a:off x="1935555" y="3427674"/>
                <a:ext cx="547309" cy="309252"/>
              </a:xfrm>
              <a:prstGeom prst="rect">
                <a:avLst/>
              </a:prstGeom>
              <a:noFill/>
            </p:spPr>
            <p:txBody>
              <a:bodyPr wrap="square" lIns="0" tIns="0" rIns="0" bIns="0" rtlCol="0">
                <a:spAutoFit/>
              </a:bodyPr>
              <a:lstStyle/>
              <a:p>
                <a:pPr>
                  <a:lnSpc>
                    <a:spcPts val="800"/>
                  </a:lnSpc>
                </a:pPr>
                <a:r>
                  <a:rPr lang="en-GB" sz="800"/>
                  <a:t>Control</a:t>
                </a:r>
                <a:br>
                  <a:rPr lang="en-GB" sz="800"/>
                </a:br>
                <a:r>
                  <a:rPr lang="en-GB" sz="800"/>
                  <a:t>UVI-HRV</a:t>
                </a:r>
                <a:br>
                  <a:rPr lang="en-GB" sz="800"/>
                </a:br>
                <a:r>
                  <a:rPr lang="en-GB" sz="800"/>
                  <a:t>HRV</a:t>
                </a:r>
              </a:p>
            </p:txBody>
          </p:sp>
          <p:sp>
            <p:nvSpPr>
              <p:cNvPr id="222" name="Rectangle 221">
                <a:extLst>
                  <a:ext uri="{FF2B5EF4-FFF2-40B4-BE49-F238E27FC236}">
                    <a16:creationId xmlns:a16="http://schemas.microsoft.com/office/drawing/2014/main" id="{2844651B-1AD2-4859-8FD1-8DDB6C7B2CE6}"/>
                  </a:ext>
                </a:extLst>
              </p:cNvPr>
              <p:cNvSpPr/>
              <p:nvPr/>
            </p:nvSpPr>
            <p:spPr>
              <a:xfrm>
                <a:off x="1844055" y="3546801"/>
                <a:ext cx="54000" cy="52776"/>
              </a:xfrm>
              <a:prstGeom prst="rect">
                <a:avLst/>
              </a:prstGeom>
              <a:solidFill>
                <a:schemeClr val="tx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9157E9A2-57DA-4675-9E16-B31FA04D7610}"/>
                  </a:ext>
                </a:extLst>
              </p:cNvPr>
              <p:cNvSpPr/>
              <p:nvPr/>
            </p:nvSpPr>
            <p:spPr>
              <a:xfrm>
                <a:off x="1844055" y="3646585"/>
                <a:ext cx="54000" cy="52776"/>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069C1F7F-66F3-44AC-B92C-79A9906E6B26}"/>
                </a:ext>
              </a:extLst>
            </p:cNvPr>
            <p:cNvSpPr txBox="1"/>
            <p:nvPr/>
          </p:nvSpPr>
          <p:spPr>
            <a:xfrm rot="16200000">
              <a:off x="35805" y="4288281"/>
              <a:ext cx="1309707" cy="127411"/>
            </a:xfrm>
            <a:prstGeom prst="rect">
              <a:avLst/>
            </a:prstGeom>
            <a:noFill/>
          </p:spPr>
          <p:txBody>
            <a:bodyPr wrap="square" lIns="0" tIns="0" rIns="0" bIns="0" rtlCol="0">
              <a:spAutoFit/>
            </a:bodyPr>
            <a:lstStyle/>
            <a:p>
              <a:pPr algn="ctr"/>
              <a:r>
                <a:rPr lang="en-GB" sz="800" i="1"/>
                <a:t>IL13/HPRT1</a:t>
              </a:r>
            </a:p>
          </p:txBody>
        </p:sp>
      </p:grpSp>
      <p:grpSp>
        <p:nvGrpSpPr>
          <p:cNvPr id="6" name="Group 5">
            <a:extLst>
              <a:ext uri="{FF2B5EF4-FFF2-40B4-BE49-F238E27FC236}">
                <a16:creationId xmlns:a16="http://schemas.microsoft.com/office/drawing/2014/main" id="{36E9F1E9-82F7-4BC7-8D30-CF1C86C11F71}"/>
              </a:ext>
            </a:extLst>
          </p:cNvPr>
          <p:cNvGrpSpPr/>
          <p:nvPr/>
        </p:nvGrpSpPr>
        <p:grpSpPr>
          <a:xfrm>
            <a:off x="2107077" y="3627328"/>
            <a:ext cx="1603609" cy="1536952"/>
            <a:chOff x="2093851" y="3627328"/>
            <a:chExt cx="1603609" cy="1536952"/>
          </a:xfrm>
        </p:grpSpPr>
        <p:grpSp>
          <p:nvGrpSpPr>
            <p:cNvPr id="42" name="Group 41">
              <a:extLst>
                <a:ext uri="{FF2B5EF4-FFF2-40B4-BE49-F238E27FC236}">
                  <a16:creationId xmlns:a16="http://schemas.microsoft.com/office/drawing/2014/main" id="{9A851FCF-E505-461C-AD5A-7687633D1BD6}"/>
                </a:ext>
              </a:extLst>
            </p:cNvPr>
            <p:cNvGrpSpPr/>
            <p:nvPr/>
          </p:nvGrpSpPr>
          <p:grpSpPr>
            <a:xfrm>
              <a:off x="2393748" y="3697134"/>
              <a:ext cx="54216" cy="1309707"/>
              <a:chOff x="2278705" y="3719512"/>
              <a:chExt cx="52386" cy="1154907"/>
            </a:xfrm>
          </p:grpSpPr>
          <p:cxnSp>
            <p:nvCxnSpPr>
              <p:cNvPr id="214" name="Straight Connector 213">
                <a:extLst>
                  <a:ext uri="{FF2B5EF4-FFF2-40B4-BE49-F238E27FC236}">
                    <a16:creationId xmlns:a16="http://schemas.microsoft.com/office/drawing/2014/main" id="{2789E8DE-3939-4F81-9DA4-B15A4B274836}"/>
                  </a:ext>
                </a:extLst>
              </p:cNvPr>
              <p:cNvCxnSpPr>
                <a:cxnSpLocks/>
              </p:cNvCxnSpPr>
              <p:nvPr/>
            </p:nvCxnSpPr>
            <p:spPr>
              <a:xfrm>
                <a:off x="2278705" y="371951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8984ABA-A25B-4B5C-80BC-78FDBEBCAFBD}"/>
                  </a:ext>
                </a:extLst>
              </p:cNvPr>
              <p:cNvCxnSpPr>
                <a:cxnSpLocks/>
              </p:cNvCxnSpPr>
              <p:nvPr/>
            </p:nvCxnSpPr>
            <p:spPr>
              <a:xfrm>
                <a:off x="2278705" y="395150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271CF6E-672A-410C-862A-E832F7D1995E}"/>
                  </a:ext>
                </a:extLst>
              </p:cNvPr>
              <p:cNvCxnSpPr>
                <a:cxnSpLocks/>
              </p:cNvCxnSpPr>
              <p:nvPr/>
            </p:nvCxnSpPr>
            <p:spPr>
              <a:xfrm>
                <a:off x="2278705" y="4181244"/>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C664307-7FF2-409C-BF29-32CA7E04AE28}"/>
                  </a:ext>
                </a:extLst>
              </p:cNvPr>
              <p:cNvCxnSpPr>
                <a:cxnSpLocks/>
              </p:cNvCxnSpPr>
              <p:nvPr/>
            </p:nvCxnSpPr>
            <p:spPr>
              <a:xfrm>
                <a:off x="2278705" y="4412236"/>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CB3402C-57DA-41D4-AA35-D421E413BF02}"/>
                  </a:ext>
                </a:extLst>
              </p:cNvPr>
              <p:cNvCxnSpPr>
                <a:cxnSpLocks/>
              </p:cNvCxnSpPr>
              <p:nvPr/>
            </p:nvCxnSpPr>
            <p:spPr>
              <a:xfrm>
                <a:off x="2278705" y="4646754"/>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2CE4099-FBD2-4E59-9F4D-29A8016D3CBE}"/>
                  </a:ext>
                </a:extLst>
              </p:cNvPr>
              <p:cNvCxnSpPr>
                <a:cxnSpLocks/>
              </p:cNvCxnSpPr>
              <p:nvPr/>
            </p:nvCxnSpPr>
            <p:spPr>
              <a:xfrm>
                <a:off x="2278705"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2264EA4-3889-4FF3-82FF-DFC12D864CB5}"/>
                </a:ext>
              </a:extLst>
            </p:cNvPr>
            <p:cNvGrpSpPr/>
            <p:nvPr/>
          </p:nvGrpSpPr>
          <p:grpSpPr>
            <a:xfrm>
              <a:off x="2246490" y="3627328"/>
              <a:ext cx="132470" cy="1449320"/>
              <a:chOff x="2136417" y="3657957"/>
              <a:chExt cx="127999" cy="1278018"/>
            </a:xfrm>
          </p:grpSpPr>
          <p:sp>
            <p:nvSpPr>
              <p:cNvPr id="208" name="TextBox 207">
                <a:extLst>
                  <a:ext uri="{FF2B5EF4-FFF2-40B4-BE49-F238E27FC236}">
                    <a16:creationId xmlns:a16="http://schemas.microsoft.com/office/drawing/2014/main" id="{4AE743A6-F05B-40D7-BDB4-65D6D7943059}"/>
                  </a:ext>
                </a:extLst>
              </p:cNvPr>
              <p:cNvSpPr txBox="1"/>
              <p:nvPr/>
            </p:nvSpPr>
            <p:spPr>
              <a:xfrm>
                <a:off x="2136417" y="3657957"/>
                <a:ext cx="127999" cy="123111"/>
              </a:xfrm>
              <a:prstGeom prst="rect">
                <a:avLst/>
              </a:prstGeom>
              <a:noFill/>
            </p:spPr>
            <p:txBody>
              <a:bodyPr wrap="square" lIns="0" tIns="0" rIns="0" bIns="0" rtlCol="0">
                <a:spAutoFit/>
              </a:bodyPr>
              <a:lstStyle/>
              <a:p>
                <a:pPr algn="r"/>
                <a:r>
                  <a:rPr lang="en-GB" sz="800"/>
                  <a:t>2.5</a:t>
                </a:r>
              </a:p>
            </p:txBody>
          </p:sp>
          <p:sp>
            <p:nvSpPr>
              <p:cNvPr id="209" name="TextBox 208">
                <a:extLst>
                  <a:ext uri="{FF2B5EF4-FFF2-40B4-BE49-F238E27FC236}">
                    <a16:creationId xmlns:a16="http://schemas.microsoft.com/office/drawing/2014/main" id="{5FA8F7F5-8ED9-479D-8DD9-0B7934F6F809}"/>
                  </a:ext>
                </a:extLst>
              </p:cNvPr>
              <p:cNvSpPr txBox="1"/>
              <p:nvPr/>
            </p:nvSpPr>
            <p:spPr>
              <a:xfrm>
                <a:off x="2136417" y="3889947"/>
                <a:ext cx="127999" cy="123111"/>
              </a:xfrm>
              <a:prstGeom prst="rect">
                <a:avLst/>
              </a:prstGeom>
              <a:noFill/>
            </p:spPr>
            <p:txBody>
              <a:bodyPr wrap="square" lIns="0" tIns="0" rIns="0" bIns="0" rtlCol="0">
                <a:spAutoFit/>
              </a:bodyPr>
              <a:lstStyle/>
              <a:p>
                <a:pPr algn="r"/>
                <a:r>
                  <a:rPr lang="en-GB" sz="800"/>
                  <a:t>2.0</a:t>
                </a:r>
              </a:p>
            </p:txBody>
          </p:sp>
          <p:sp>
            <p:nvSpPr>
              <p:cNvPr id="210" name="TextBox 209">
                <a:extLst>
                  <a:ext uri="{FF2B5EF4-FFF2-40B4-BE49-F238E27FC236}">
                    <a16:creationId xmlns:a16="http://schemas.microsoft.com/office/drawing/2014/main" id="{CF3CFFEB-0A27-4F88-BB3C-A1F3AB758531}"/>
                  </a:ext>
                </a:extLst>
              </p:cNvPr>
              <p:cNvSpPr txBox="1"/>
              <p:nvPr/>
            </p:nvSpPr>
            <p:spPr>
              <a:xfrm>
                <a:off x="2136417" y="4119689"/>
                <a:ext cx="127999" cy="123111"/>
              </a:xfrm>
              <a:prstGeom prst="rect">
                <a:avLst/>
              </a:prstGeom>
              <a:noFill/>
            </p:spPr>
            <p:txBody>
              <a:bodyPr wrap="square" lIns="0" tIns="0" rIns="0" bIns="0" rtlCol="0">
                <a:spAutoFit/>
              </a:bodyPr>
              <a:lstStyle/>
              <a:p>
                <a:pPr algn="r"/>
                <a:r>
                  <a:rPr lang="en-GB" sz="800"/>
                  <a:t>1.5</a:t>
                </a:r>
              </a:p>
            </p:txBody>
          </p:sp>
          <p:sp>
            <p:nvSpPr>
              <p:cNvPr id="211" name="TextBox 210">
                <a:extLst>
                  <a:ext uri="{FF2B5EF4-FFF2-40B4-BE49-F238E27FC236}">
                    <a16:creationId xmlns:a16="http://schemas.microsoft.com/office/drawing/2014/main" id="{A16017A1-D18B-4EFD-8823-B8AE149873DE}"/>
                  </a:ext>
                </a:extLst>
              </p:cNvPr>
              <p:cNvSpPr txBox="1"/>
              <p:nvPr/>
            </p:nvSpPr>
            <p:spPr>
              <a:xfrm>
                <a:off x="2136417" y="4350681"/>
                <a:ext cx="127999" cy="123111"/>
              </a:xfrm>
              <a:prstGeom prst="rect">
                <a:avLst/>
              </a:prstGeom>
              <a:noFill/>
            </p:spPr>
            <p:txBody>
              <a:bodyPr wrap="square" lIns="0" tIns="0" rIns="0" bIns="0" rtlCol="0">
                <a:spAutoFit/>
              </a:bodyPr>
              <a:lstStyle/>
              <a:p>
                <a:pPr algn="r"/>
                <a:r>
                  <a:rPr lang="en-GB" sz="800"/>
                  <a:t>1.0</a:t>
                </a:r>
              </a:p>
            </p:txBody>
          </p:sp>
          <p:sp>
            <p:nvSpPr>
              <p:cNvPr id="212" name="TextBox 211">
                <a:extLst>
                  <a:ext uri="{FF2B5EF4-FFF2-40B4-BE49-F238E27FC236}">
                    <a16:creationId xmlns:a16="http://schemas.microsoft.com/office/drawing/2014/main" id="{F2D46D91-F18E-4430-91EA-B30CCB1B4E4A}"/>
                  </a:ext>
                </a:extLst>
              </p:cNvPr>
              <p:cNvSpPr txBox="1"/>
              <p:nvPr/>
            </p:nvSpPr>
            <p:spPr>
              <a:xfrm>
                <a:off x="2136417" y="4585199"/>
                <a:ext cx="127999" cy="123111"/>
              </a:xfrm>
              <a:prstGeom prst="rect">
                <a:avLst/>
              </a:prstGeom>
              <a:noFill/>
            </p:spPr>
            <p:txBody>
              <a:bodyPr wrap="square" lIns="0" tIns="0" rIns="0" bIns="0" rtlCol="0">
                <a:spAutoFit/>
              </a:bodyPr>
              <a:lstStyle/>
              <a:p>
                <a:pPr algn="r"/>
                <a:r>
                  <a:rPr lang="en-GB" sz="800"/>
                  <a:t>0.5</a:t>
                </a:r>
              </a:p>
            </p:txBody>
          </p:sp>
          <p:sp>
            <p:nvSpPr>
              <p:cNvPr id="213" name="TextBox 212">
                <a:extLst>
                  <a:ext uri="{FF2B5EF4-FFF2-40B4-BE49-F238E27FC236}">
                    <a16:creationId xmlns:a16="http://schemas.microsoft.com/office/drawing/2014/main" id="{23F6D882-E1C6-45F8-88D5-33AB250957D2}"/>
                  </a:ext>
                </a:extLst>
              </p:cNvPr>
              <p:cNvSpPr txBox="1"/>
              <p:nvPr/>
            </p:nvSpPr>
            <p:spPr>
              <a:xfrm>
                <a:off x="2136417" y="4812864"/>
                <a:ext cx="127999" cy="123111"/>
              </a:xfrm>
              <a:prstGeom prst="rect">
                <a:avLst/>
              </a:prstGeom>
              <a:noFill/>
            </p:spPr>
            <p:txBody>
              <a:bodyPr wrap="square" lIns="0" tIns="0" rIns="0" bIns="0" rtlCol="0">
                <a:spAutoFit/>
              </a:bodyPr>
              <a:lstStyle/>
              <a:p>
                <a:pPr algn="r"/>
                <a:r>
                  <a:rPr lang="en-GB" sz="800"/>
                  <a:t>0.0</a:t>
                </a:r>
              </a:p>
            </p:txBody>
          </p:sp>
        </p:grpSp>
        <p:sp>
          <p:nvSpPr>
            <p:cNvPr id="44" name="TextBox 43">
              <a:extLst>
                <a:ext uri="{FF2B5EF4-FFF2-40B4-BE49-F238E27FC236}">
                  <a16:creationId xmlns:a16="http://schemas.microsoft.com/office/drawing/2014/main" id="{32DFC701-6CED-40F2-B803-2090DCE361EA}"/>
                </a:ext>
              </a:extLst>
            </p:cNvPr>
            <p:cNvSpPr txBox="1"/>
            <p:nvPr/>
          </p:nvSpPr>
          <p:spPr>
            <a:xfrm rot="16200000">
              <a:off x="1502703" y="4288281"/>
              <a:ext cx="1309707" cy="127411"/>
            </a:xfrm>
            <a:prstGeom prst="rect">
              <a:avLst/>
            </a:prstGeom>
            <a:noFill/>
          </p:spPr>
          <p:txBody>
            <a:bodyPr wrap="square" lIns="0" tIns="0" rIns="0" bIns="0" rtlCol="0">
              <a:spAutoFit/>
            </a:bodyPr>
            <a:lstStyle/>
            <a:p>
              <a:pPr algn="ctr"/>
              <a:r>
                <a:rPr lang="en-GB" sz="800" i="1"/>
                <a:t>IL33/HPRT1</a:t>
              </a:r>
            </a:p>
          </p:txBody>
        </p:sp>
        <p:sp>
          <p:nvSpPr>
            <p:cNvPr id="45" name="Rectangle 44">
              <a:extLst>
                <a:ext uri="{FF2B5EF4-FFF2-40B4-BE49-F238E27FC236}">
                  <a16:creationId xmlns:a16="http://schemas.microsoft.com/office/drawing/2014/main" id="{D2A7F2E2-921A-4816-BF72-A29F6D503876}"/>
                </a:ext>
              </a:extLst>
            </p:cNvPr>
            <p:cNvSpPr/>
            <p:nvPr/>
          </p:nvSpPr>
          <p:spPr>
            <a:xfrm>
              <a:off x="2744779" y="4352152"/>
              <a:ext cx="73005" cy="654689"/>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03C581A-66F5-470E-BBE2-E48050DA9E20}"/>
                </a:ext>
              </a:extLst>
            </p:cNvPr>
            <p:cNvSpPr/>
            <p:nvPr/>
          </p:nvSpPr>
          <p:spPr>
            <a:xfrm>
              <a:off x="2481437" y="4477556"/>
              <a:ext cx="73005" cy="529283"/>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833231E-B1DF-471C-9D6E-CC9787455A77}"/>
                </a:ext>
              </a:extLst>
            </p:cNvPr>
            <p:cNvSpPr/>
            <p:nvPr/>
          </p:nvSpPr>
          <p:spPr>
            <a:xfrm>
              <a:off x="2568600" y="3959077"/>
              <a:ext cx="73005" cy="1047764"/>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A568885-E118-4BD7-BA64-44BB9CBE2189}"/>
                </a:ext>
              </a:extLst>
            </p:cNvPr>
            <p:cNvSpPr/>
            <p:nvPr/>
          </p:nvSpPr>
          <p:spPr>
            <a:xfrm>
              <a:off x="2831325" y="4593675"/>
              <a:ext cx="73005" cy="413165"/>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3A5F9FB-D965-4AD3-82C6-8D8FF86EF353}"/>
                </a:ext>
              </a:extLst>
            </p:cNvPr>
            <p:cNvSpPr/>
            <p:nvPr/>
          </p:nvSpPr>
          <p:spPr>
            <a:xfrm>
              <a:off x="3005953" y="4653085"/>
              <a:ext cx="73005" cy="353756"/>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EE75974-0671-438B-9347-440E45EF8B8B}"/>
                </a:ext>
              </a:extLst>
            </p:cNvPr>
            <p:cNvSpPr/>
            <p:nvPr/>
          </p:nvSpPr>
          <p:spPr>
            <a:xfrm>
              <a:off x="3089830" y="4701693"/>
              <a:ext cx="73005" cy="305147"/>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DCBB1EF-C28F-4B08-90EC-49CD79C0CF82}"/>
                </a:ext>
              </a:extLst>
            </p:cNvPr>
            <p:cNvSpPr/>
            <p:nvPr/>
          </p:nvSpPr>
          <p:spPr>
            <a:xfrm>
              <a:off x="3263388" y="4842115"/>
              <a:ext cx="73005" cy="164726"/>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25BC373-0A16-4FAB-92B5-69E482A8ED11}"/>
                </a:ext>
              </a:extLst>
            </p:cNvPr>
            <p:cNvSpPr/>
            <p:nvPr/>
          </p:nvSpPr>
          <p:spPr>
            <a:xfrm>
              <a:off x="3350551" y="4693592"/>
              <a:ext cx="73005" cy="313248"/>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3DAC37B6-FF56-4CE0-A0D6-69C42D264379}"/>
                </a:ext>
              </a:extLst>
            </p:cNvPr>
            <p:cNvSpPr/>
            <p:nvPr/>
          </p:nvSpPr>
          <p:spPr>
            <a:xfrm>
              <a:off x="2438107" y="3697135"/>
              <a:ext cx="1039985" cy="1309706"/>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01FE9F6E-CD96-4D47-A368-044369912182}"/>
                </a:ext>
              </a:extLst>
            </p:cNvPr>
            <p:cNvGrpSpPr/>
            <p:nvPr/>
          </p:nvGrpSpPr>
          <p:grpSpPr>
            <a:xfrm>
              <a:off x="3036340" y="3656053"/>
              <a:ext cx="661120" cy="234360"/>
              <a:chOff x="1844055" y="3427674"/>
              <a:chExt cx="638809" cy="206660"/>
            </a:xfrm>
          </p:grpSpPr>
          <p:sp>
            <p:nvSpPr>
              <p:cNvPr id="205" name="Rectangle 204">
                <a:extLst>
                  <a:ext uri="{FF2B5EF4-FFF2-40B4-BE49-F238E27FC236}">
                    <a16:creationId xmlns:a16="http://schemas.microsoft.com/office/drawing/2014/main" id="{40AD009A-3367-4C51-ABAF-2F97C6BA7DFA}"/>
                  </a:ext>
                </a:extLst>
              </p:cNvPr>
              <p:cNvSpPr/>
              <p:nvPr/>
            </p:nvSpPr>
            <p:spPr>
              <a:xfrm>
                <a:off x="1844055" y="3447024"/>
                <a:ext cx="54000" cy="52776"/>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TextBox 205">
                <a:extLst>
                  <a:ext uri="{FF2B5EF4-FFF2-40B4-BE49-F238E27FC236}">
                    <a16:creationId xmlns:a16="http://schemas.microsoft.com/office/drawing/2014/main" id="{93EA78CB-DF6A-47D2-A57E-A4A3829DE22B}"/>
                  </a:ext>
                </a:extLst>
              </p:cNvPr>
              <p:cNvSpPr txBox="1"/>
              <p:nvPr/>
            </p:nvSpPr>
            <p:spPr>
              <a:xfrm>
                <a:off x="1935555" y="3427674"/>
                <a:ext cx="547309" cy="206660"/>
              </a:xfrm>
              <a:prstGeom prst="rect">
                <a:avLst/>
              </a:prstGeom>
              <a:noFill/>
            </p:spPr>
            <p:txBody>
              <a:bodyPr wrap="square" lIns="0" tIns="0" rIns="0" bIns="0" rtlCol="0">
                <a:spAutoFit/>
              </a:bodyPr>
              <a:lstStyle/>
              <a:p>
                <a:pPr>
                  <a:lnSpc>
                    <a:spcPts val="800"/>
                  </a:lnSpc>
                </a:pPr>
                <a:r>
                  <a:rPr lang="en-GB" sz="800"/>
                  <a:t>Control</a:t>
                </a:r>
                <a:br>
                  <a:rPr lang="en-GB" sz="800"/>
                </a:br>
                <a:r>
                  <a:rPr lang="en-GB" sz="800"/>
                  <a:t>HRV</a:t>
                </a:r>
              </a:p>
            </p:txBody>
          </p:sp>
          <p:sp>
            <p:nvSpPr>
              <p:cNvPr id="207" name="Rectangle 206">
                <a:extLst>
                  <a:ext uri="{FF2B5EF4-FFF2-40B4-BE49-F238E27FC236}">
                    <a16:creationId xmlns:a16="http://schemas.microsoft.com/office/drawing/2014/main" id="{B55F9193-1476-4890-AA9D-5537ECCE4CD8}"/>
                  </a:ext>
                </a:extLst>
              </p:cNvPr>
              <p:cNvSpPr/>
              <p:nvPr/>
            </p:nvSpPr>
            <p:spPr>
              <a:xfrm>
                <a:off x="1844055" y="3546801"/>
                <a:ext cx="54000" cy="52776"/>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9EE2F312-DE41-4FD8-88E1-4B22DC193354}"/>
                </a:ext>
              </a:extLst>
            </p:cNvPr>
            <p:cNvGrpSpPr/>
            <p:nvPr/>
          </p:nvGrpSpPr>
          <p:grpSpPr>
            <a:xfrm>
              <a:off x="2444900" y="3723385"/>
              <a:ext cx="235760" cy="92333"/>
              <a:chOff x="2328131" y="3742671"/>
              <a:chExt cx="227804" cy="81420"/>
            </a:xfrm>
          </p:grpSpPr>
          <p:cxnSp>
            <p:nvCxnSpPr>
              <p:cNvPr id="203" name="Straight Connector 202">
                <a:extLst>
                  <a:ext uri="{FF2B5EF4-FFF2-40B4-BE49-F238E27FC236}">
                    <a16:creationId xmlns:a16="http://schemas.microsoft.com/office/drawing/2014/main" id="{6B80A56B-4CF4-465D-B0C5-030F5FC7C8AB}"/>
                  </a:ext>
                </a:extLst>
              </p:cNvPr>
              <p:cNvCxnSpPr>
                <a:cxnSpLocks/>
              </p:cNvCxnSpPr>
              <p:nvPr/>
            </p:nvCxnSpPr>
            <p:spPr>
              <a:xfrm>
                <a:off x="2387598" y="3812151"/>
                <a:ext cx="107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1944BB9A-B6E8-4145-BE74-E8781DC6840D}"/>
                  </a:ext>
                </a:extLst>
              </p:cNvPr>
              <p:cNvSpPr txBox="1"/>
              <p:nvPr/>
            </p:nvSpPr>
            <p:spPr>
              <a:xfrm>
                <a:off x="2328131" y="3742671"/>
                <a:ext cx="227804" cy="81420"/>
              </a:xfrm>
              <a:prstGeom prst="rect">
                <a:avLst/>
              </a:prstGeom>
              <a:noFill/>
            </p:spPr>
            <p:txBody>
              <a:bodyPr wrap="square" lIns="0" tIns="0" rIns="0" bIns="0" rtlCol="0">
                <a:spAutoFit/>
              </a:bodyPr>
              <a:lstStyle/>
              <a:p>
                <a:pPr algn="ctr"/>
                <a:r>
                  <a:rPr lang="en-GB" sz="600"/>
                  <a:t>**</a:t>
                </a:r>
              </a:p>
            </p:txBody>
          </p:sp>
        </p:grpSp>
        <p:grpSp>
          <p:nvGrpSpPr>
            <p:cNvPr id="56" name="Group 55">
              <a:extLst>
                <a:ext uri="{FF2B5EF4-FFF2-40B4-BE49-F238E27FC236}">
                  <a16:creationId xmlns:a16="http://schemas.microsoft.com/office/drawing/2014/main" id="{52EAD621-579D-4AC6-83AE-4847CF7A135E}"/>
                </a:ext>
              </a:extLst>
            </p:cNvPr>
            <p:cNvGrpSpPr/>
            <p:nvPr/>
          </p:nvGrpSpPr>
          <p:grpSpPr>
            <a:xfrm>
              <a:off x="2427334" y="5024668"/>
              <a:ext cx="1084299" cy="139612"/>
              <a:chOff x="2311158" y="4890139"/>
              <a:chExt cx="1047707" cy="123111"/>
            </a:xfrm>
          </p:grpSpPr>
          <p:sp>
            <p:nvSpPr>
              <p:cNvPr id="199" name="TextBox 198">
                <a:extLst>
                  <a:ext uri="{FF2B5EF4-FFF2-40B4-BE49-F238E27FC236}">
                    <a16:creationId xmlns:a16="http://schemas.microsoft.com/office/drawing/2014/main" id="{399C42C2-9C3B-4D2E-9FC8-AD31DAA7130D}"/>
                  </a:ext>
                </a:extLst>
              </p:cNvPr>
              <p:cNvSpPr txBox="1"/>
              <p:nvPr/>
            </p:nvSpPr>
            <p:spPr>
              <a:xfrm>
                <a:off x="2311158" y="4890139"/>
                <a:ext cx="246752" cy="123111"/>
              </a:xfrm>
              <a:prstGeom prst="rect">
                <a:avLst/>
              </a:prstGeom>
              <a:noFill/>
            </p:spPr>
            <p:txBody>
              <a:bodyPr wrap="square" lIns="0" tIns="0" rIns="0" bIns="0" rtlCol="0">
                <a:spAutoFit/>
              </a:bodyPr>
              <a:lstStyle/>
              <a:p>
                <a:pPr algn="ctr"/>
                <a:r>
                  <a:rPr lang="en-GB" sz="800"/>
                  <a:t>4 h</a:t>
                </a:r>
              </a:p>
            </p:txBody>
          </p:sp>
          <p:sp>
            <p:nvSpPr>
              <p:cNvPr id="200" name="TextBox 199">
                <a:extLst>
                  <a:ext uri="{FF2B5EF4-FFF2-40B4-BE49-F238E27FC236}">
                    <a16:creationId xmlns:a16="http://schemas.microsoft.com/office/drawing/2014/main" id="{304FF1A1-37E5-4A12-8F9D-EC95D19DB760}"/>
                  </a:ext>
                </a:extLst>
              </p:cNvPr>
              <p:cNvSpPr txBox="1"/>
              <p:nvPr/>
            </p:nvSpPr>
            <p:spPr>
              <a:xfrm>
                <a:off x="2562399" y="4890139"/>
                <a:ext cx="246752" cy="123111"/>
              </a:xfrm>
              <a:prstGeom prst="rect">
                <a:avLst/>
              </a:prstGeom>
              <a:noFill/>
            </p:spPr>
            <p:txBody>
              <a:bodyPr wrap="square" lIns="0" tIns="0" rIns="0" bIns="0" rtlCol="0">
                <a:spAutoFit/>
              </a:bodyPr>
              <a:lstStyle/>
              <a:p>
                <a:pPr algn="ctr"/>
                <a:r>
                  <a:rPr lang="en-GB" sz="800"/>
                  <a:t>8 h</a:t>
                </a:r>
              </a:p>
            </p:txBody>
          </p:sp>
          <p:sp>
            <p:nvSpPr>
              <p:cNvPr id="201" name="TextBox 200">
                <a:extLst>
                  <a:ext uri="{FF2B5EF4-FFF2-40B4-BE49-F238E27FC236}">
                    <a16:creationId xmlns:a16="http://schemas.microsoft.com/office/drawing/2014/main" id="{9CE29000-CAFC-4A4D-8F92-6339746FBD22}"/>
                  </a:ext>
                </a:extLst>
              </p:cNvPr>
              <p:cNvSpPr txBox="1"/>
              <p:nvPr/>
            </p:nvSpPr>
            <p:spPr>
              <a:xfrm>
                <a:off x="2824011" y="4890139"/>
                <a:ext cx="255016" cy="123111"/>
              </a:xfrm>
              <a:prstGeom prst="rect">
                <a:avLst/>
              </a:prstGeom>
              <a:noFill/>
            </p:spPr>
            <p:txBody>
              <a:bodyPr wrap="square" lIns="0" tIns="0" rIns="0" bIns="0" rtlCol="0">
                <a:spAutoFit/>
              </a:bodyPr>
              <a:lstStyle/>
              <a:p>
                <a:pPr algn="ctr"/>
                <a:r>
                  <a:rPr lang="en-GB" sz="800"/>
                  <a:t>12 h</a:t>
                </a:r>
              </a:p>
            </p:txBody>
          </p:sp>
          <p:sp>
            <p:nvSpPr>
              <p:cNvPr id="202" name="TextBox 201">
                <a:extLst>
                  <a:ext uri="{FF2B5EF4-FFF2-40B4-BE49-F238E27FC236}">
                    <a16:creationId xmlns:a16="http://schemas.microsoft.com/office/drawing/2014/main" id="{92E57F51-A446-4907-8432-E0234239A136}"/>
                  </a:ext>
                </a:extLst>
              </p:cNvPr>
              <p:cNvSpPr txBox="1"/>
              <p:nvPr/>
            </p:nvSpPr>
            <p:spPr>
              <a:xfrm>
                <a:off x="3103849" y="4890139"/>
                <a:ext cx="255016" cy="123111"/>
              </a:xfrm>
              <a:prstGeom prst="rect">
                <a:avLst/>
              </a:prstGeom>
              <a:noFill/>
            </p:spPr>
            <p:txBody>
              <a:bodyPr wrap="square" lIns="0" tIns="0" rIns="0" bIns="0" rtlCol="0">
                <a:spAutoFit/>
              </a:bodyPr>
              <a:lstStyle/>
              <a:p>
                <a:pPr algn="ctr"/>
                <a:r>
                  <a:rPr lang="en-GB" sz="800"/>
                  <a:t>24 h</a:t>
                </a:r>
              </a:p>
            </p:txBody>
          </p:sp>
        </p:grpSp>
        <p:grpSp>
          <p:nvGrpSpPr>
            <p:cNvPr id="116" name="Group 115">
              <a:extLst>
                <a:ext uri="{FF2B5EF4-FFF2-40B4-BE49-F238E27FC236}">
                  <a16:creationId xmlns:a16="http://schemas.microsoft.com/office/drawing/2014/main" id="{B6F79493-E29B-4385-945B-4CB66532CCE8}"/>
                </a:ext>
              </a:extLst>
            </p:cNvPr>
            <p:cNvGrpSpPr/>
            <p:nvPr/>
          </p:nvGrpSpPr>
          <p:grpSpPr>
            <a:xfrm>
              <a:off x="2493264" y="4401241"/>
              <a:ext cx="54748" cy="138806"/>
              <a:chOff x="179784" y="4104503"/>
              <a:chExt cx="69057" cy="219280"/>
            </a:xfrm>
          </p:grpSpPr>
          <p:cxnSp>
            <p:nvCxnSpPr>
              <p:cNvPr id="141" name="Straight Connector 140">
                <a:extLst>
                  <a:ext uri="{FF2B5EF4-FFF2-40B4-BE49-F238E27FC236}">
                    <a16:creationId xmlns:a16="http://schemas.microsoft.com/office/drawing/2014/main" id="{C4B292CB-C1A4-4796-AE3A-000A9823E7F2}"/>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5B6A72F-2730-4696-B223-80E97FBA6E5A}"/>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A81D326-EDAB-42D8-B4E0-984EAE12B208}"/>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DF11411-A914-4007-924B-86A81C4F8DF8}"/>
                </a:ext>
              </a:extLst>
            </p:cNvPr>
            <p:cNvGrpSpPr/>
            <p:nvPr/>
          </p:nvGrpSpPr>
          <p:grpSpPr>
            <a:xfrm>
              <a:off x="2754889" y="4265829"/>
              <a:ext cx="54748" cy="163301"/>
              <a:chOff x="179784" y="4104503"/>
              <a:chExt cx="69057" cy="219280"/>
            </a:xfrm>
          </p:grpSpPr>
          <p:cxnSp>
            <p:nvCxnSpPr>
              <p:cNvPr id="138" name="Straight Connector 137">
                <a:extLst>
                  <a:ext uri="{FF2B5EF4-FFF2-40B4-BE49-F238E27FC236}">
                    <a16:creationId xmlns:a16="http://schemas.microsoft.com/office/drawing/2014/main" id="{E6E287B9-B6F7-4027-9183-20F6852C85D4}"/>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73DDCB9-D01D-41A1-89E2-9AA3674D3B7C}"/>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6034505-A62B-40C1-8043-39C13414D491}"/>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7B92D781-51E8-480B-851E-22045AB9D424}"/>
                </a:ext>
              </a:extLst>
            </p:cNvPr>
            <p:cNvGrpSpPr/>
            <p:nvPr/>
          </p:nvGrpSpPr>
          <p:grpSpPr>
            <a:xfrm>
              <a:off x="3013028" y="4626966"/>
              <a:ext cx="54748" cy="40825"/>
              <a:chOff x="179784" y="4104503"/>
              <a:chExt cx="69057" cy="219280"/>
            </a:xfrm>
          </p:grpSpPr>
          <p:cxnSp>
            <p:nvCxnSpPr>
              <p:cNvPr id="135" name="Straight Connector 134">
                <a:extLst>
                  <a:ext uri="{FF2B5EF4-FFF2-40B4-BE49-F238E27FC236}">
                    <a16:creationId xmlns:a16="http://schemas.microsoft.com/office/drawing/2014/main" id="{CA87D3BF-22F4-410D-8493-5DD55C14B218}"/>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70F2D82-6242-4744-9042-974BD4CD7896}"/>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CB01C2F-D0AB-4ABA-9D0C-BDEF42FC0166}"/>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CE9BC34A-F9F2-4F3E-9AA8-573083E50552}"/>
                </a:ext>
              </a:extLst>
            </p:cNvPr>
            <p:cNvGrpSpPr/>
            <p:nvPr/>
          </p:nvGrpSpPr>
          <p:grpSpPr>
            <a:xfrm>
              <a:off x="3272189" y="4799664"/>
              <a:ext cx="54748" cy="69403"/>
              <a:chOff x="179784" y="4104503"/>
              <a:chExt cx="69057" cy="219280"/>
            </a:xfrm>
          </p:grpSpPr>
          <p:cxnSp>
            <p:nvCxnSpPr>
              <p:cNvPr id="132" name="Straight Connector 131">
                <a:extLst>
                  <a:ext uri="{FF2B5EF4-FFF2-40B4-BE49-F238E27FC236}">
                    <a16:creationId xmlns:a16="http://schemas.microsoft.com/office/drawing/2014/main" id="{EC304532-6D02-4D10-B1BA-0C20FFFD895F}"/>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D64341-9D59-472B-9ACA-5F3C9B5310C7}"/>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FD164A-CD50-49AC-97FD-01392E6CFE72}"/>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C2EA9A55-B754-4B55-B78E-B0EEC9B3B6BB}"/>
                </a:ext>
              </a:extLst>
            </p:cNvPr>
            <p:cNvGrpSpPr/>
            <p:nvPr/>
          </p:nvGrpSpPr>
          <p:grpSpPr>
            <a:xfrm>
              <a:off x="2579474" y="3833407"/>
              <a:ext cx="54217" cy="122476"/>
              <a:chOff x="179784" y="4104503"/>
              <a:chExt cx="69057" cy="218581"/>
            </a:xfrm>
          </p:grpSpPr>
          <p:cxnSp>
            <p:nvCxnSpPr>
              <p:cNvPr id="130" name="Straight Connector 129">
                <a:extLst>
                  <a:ext uri="{FF2B5EF4-FFF2-40B4-BE49-F238E27FC236}">
                    <a16:creationId xmlns:a16="http://schemas.microsoft.com/office/drawing/2014/main" id="{F9888C4F-5AE0-4E02-AB39-8C8121629749}"/>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0F3315C-2766-4344-8CBB-B9D57B4C49F4}"/>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5BC64100-247E-432F-848C-D3225E2B4D8B}"/>
                </a:ext>
              </a:extLst>
            </p:cNvPr>
            <p:cNvGrpSpPr/>
            <p:nvPr/>
          </p:nvGrpSpPr>
          <p:grpSpPr>
            <a:xfrm>
              <a:off x="2838415" y="4530602"/>
              <a:ext cx="54217" cy="65321"/>
              <a:chOff x="179784" y="4104503"/>
              <a:chExt cx="69057" cy="218581"/>
            </a:xfrm>
          </p:grpSpPr>
          <p:cxnSp>
            <p:nvCxnSpPr>
              <p:cNvPr id="128" name="Straight Connector 127">
                <a:extLst>
                  <a:ext uri="{FF2B5EF4-FFF2-40B4-BE49-F238E27FC236}">
                    <a16:creationId xmlns:a16="http://schemas.microsoft.com/office/drawing/2014/main" id="{E6BAA8A7-117D-4E56-BA16-5F908C7C039F}"/>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009CCBF-2405-43BC-B6CA-2E9F9BD5D89F}"/>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5AA99F1C-573E-4A3F-AC0F-DFEEEA4C403D}"/>
                </a:ext>
              </a:extLst>
            </p:cNvPr>
            <p:cNvGrpSpPr/>
            <p:nvPr/>
          </p:nvGrpSpPr>
          <p:grpSpPr>
            <a:xfrm>
              <a:off x="3098934" y="4666333"/>
              <a:ext cx="54217" cy="36743"/>
              <a:chOff x="179784" y="4104503"/>
              <a:chExt cx="69057" cy="218581"/>
            </a:xfrm>
          </p:grpSpPr>
          <p:cxnSp>
            <p:nvCxnSpPr>
              <p:cNvPr id="126" name="Straight Connector 125">
                <a:extLst>
                  <a:ext uri="{FF2B5EF4-FFF2-40B4-BE49-F238E27FC236}">
                    <a16:creationId xmlns:a16="http://schemas.microsoft.com/office/drawing/2014/main" id="{6CDF41DA-E191-419A-A49B-6CD18EF67E89}"/>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FCCC2D3-0A15-4C69-84C5-34AF899748B4}"/>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9F0D3C97-F409-4382-ABC1-E1853CA65E2C}"/>
                </a:ext>
              </a:extLst>
            </p:cNvPr>
            <p:cNvGrpSpPr/>
            <p:nvPr/>
          </p:nvGrpSpPr>
          <p:grpSpPr>
            <a:xfrm>
              <a:off x="3360031" y="4655970"/>
              <a:ext cx="54217" cy="36743"/>
              <a:chOff x="179784" y="4104503"/>
              <a:chExt cx="69057" cy="218581"/>
            </a:xfrm>
          </p:grpSpPr>
          <p:cxnSp>
            <p:nvCxnSpPr>
              <p:cNvPr id="124" name="Straight Connector 123">
                <a:extLst>
                  <a:ext uri="{FF2B5EF4-FFF2-40B4-BE49-F238E27FC236}">
                    <a16:creationId xmlns:a16="http://schemas.microsoft.com/office/drawing/2014/main" id="{46F5627D-AADE-4CB1-B5B8-4422F2820B9E}"/>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F622B96-91F9-4984-813A-84CA6F28C8F5}"/>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87E75601-2587-4FD3-B896-5BAABBDB4329}"/>
              </a:ext>
            </a:extLst>
          </p:cNvPr>
          <p:cNvGrpSpPr/>
          <p:nvPr/>
        </p:nvGrpSpPr>
        <p:grpSpPr>
          <a:xfrm>
            <a:off x="3724622" y="3648931"/>
            <a:ext cx="1462694" cy="1536953"/>
            <a:chOff x="3788456" y="3648931"/>
            <a:chExt cx="1462694" cy="1536953"/>
          </a:xfrm>
        </p:grpSpPr>
        <p:grpSp>
          <p:nvGrpSpPr>
            <p:cNvPr id="57" name="Group 56">
              <a:extLst>
                <a:ext uri="{FF2B5EF4-FFF2-40B4-BE49-F238E27FC236}">
                  <a16:creationId xmlns:a16="http://schemas.microsoft.com/office/drawing/2014/main" id="{9A1FACEF-60B5-4307-97DD-C36B2D13F408}"/>
                </a:ext>
              </a:extLst>
            </p:cNvPr>
            <p:cNvGrpSpPr/>
            <p:nvPr/>
          </p:nvGrpSpPr>
          <p:grpSpPr>
            <a:xfrm>
              <a:off x="4046533" y="3718737"/>
              <a:ext cx="54216" cy="1309707"/>
              <a:chOff x="2278705" y="3719512"/>
              <a:chExt cx="52386" cy="1154907"/>
            </a:xfrm>
          </p:grpSpPr>
          <p:cxnSp>
            <p:nvCxnSpPr>
              <p:cNvPr id="193" name="Straight Connector 192">
                <a:extLst>
                  <a:ext uri="{FF2B5EF4-FFF2-40B4-BE49-F238E27FC236}">
                    <a16:creationId xmlns:a16="http://schemas.microsoft.com/office/drawing/2014/main" id="{5DE8E820-F98D-4535-8D10-EB3D41A8D527}"/>
                  </a:ext>
                </a:extLst>
              </p:cNvPr>
              <p:cNvCxnSpPr>
                <a:cxnSpLocks/>
              </p:cNvCxnSpPr>
              <p:nvPr/>
            </p:nvCxnSpPr>
            <p:spPr>
              <a:xfrm>
                <a:off x="2278705" y="371951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E35CF0A-DAD5-4BC4-BFD1-3DA192878FFE}"/>
                  </a:ext>
                </a:extLst>
              </p:cNvPr>
              <p:cNvCxnSpPr>
                <a:cxnSpLocks/>
              </p:cNvCxnSpPr>
              <p:nvPr/>
            </p:nvCxnSpPr>
            <p:spPr>
              <a:xfrm>
                <a:off x="2278705" y="3951502"/>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A87DB91-9EA3-431A-A2EC-E7579BCF87F8}"/>
                  </a:ext>
                </a:extLst>
              </p:cNvPr>
              <p:cNvCxnSpPr>
                <a:cxnSpLocks/>
              </p:cNvCxnSpPr>
              <p:nvPr/>
            </p:nvCxnSpPr>
            <p:spPr>
              <a:xfrm>
                <a:off x="2278705" y="4181244"/>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D3EBAB4-6368-4711-B0C7-1E5B43C8D90F}"/>
                  </a:ext>
                </a:extLst>
              </p:cNvPr>
              <p:cNvCxnSpPr>
                <a:cxnSpLocks/>
              </p:cNvCxnSpPr>
              <p:nvPr/>
            </p:nvCxnSpPr>
            <p:spPr>
              <a:xfrm>
                <a:off x="2278705" y="4412236"/>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19762D6-F768-4975-92FE-08757D975B13}"/>
                  </a:ext>
                </a:extLst>
              </p:cNvPr>
              <p:cNvCxnSpPr>
                <a:cxnSpLocks/>
              </p:cNvCxnSpPr>
              <p:nvPr/>
            </p:nvCxnSpPr>
            <p:spPr>
              <a:xfrm>
                <a:off x="2278705" y="4646754"/>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BB369FC-1CB8-4636-AECE-AE6614ACAF80}"/>
                  </a:ext>
                </a:extLst>
              </p:cNvPr>
              <p:cNvCxnSpPr>
                <a:cxnSpLocks/>
              </p:cNvCxnSpPr>
              <p:nvPr/>
            </p:nvCxnSpPr>
            <p:spPr>
              <a:xfrm>
                <a:off x="2278705" y="4874419"/>
                <a:ext cx="523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B76E174-8A9A-4AF3-AC9C-5BBA0384DB07}"/>
                </a:ext>
              </a:extLst>
            </p:cNvPr>
            <p:cNvGrpSpPr/>
            <p:nvPr/>
          </p:nvGrpSpPr>
          <p:grpSpPr>
            <a:xfrm>
              <a:off x="3899276" y="3648931"/>
              <a:ext cx="132470" cy="1449320"/>
              <a:chOff x="2136417" y="3657957"/>
              <a:chExt cx="127999" cy="1278018"/>
            </a:xfrm>
          </p:grpSpPr>
          <p:sp>
            <p:nvSpPr>
              <p:cNvPr id="187" name="TextBox 186">
                <a:extLst>
                  <a:ext uri="{FF2B5EF4-FFF2-40B4-BE49-F238E27FC236}">
                    <a16:creationId xmlns:a16="http://schemas.microsoft.com/office/drawing/2014/main" id="{5EBE8668-8C61-4B48-BA05-B815029F4F75}"/>
                  </a:ext>
                </a:extLst>
              </p:cNvPr>
              <p:cNvSpPr txBox="1"/>
              <p:nvPr/>
            </p:nvSpPr>
            <p:spPr>
              <a:xfrm>
                <a:off x="2136417" y="3657957"/>
                <a:ext cx="127999" cy="123111"/>
              </a:xfrm>
              <a:prstGeom prst="rect">
                <a:avLst/>
              </a:prstGeom>
              <a:noFill/>
            </p:spPr>
            <p:txBody>
              <a:bodyPr wrap="square" lIns="0" tIns="0" rIns="0" bIns="0" rtlCol="0">
                <a:spAutoFit/>
              </a:bodyPr>
              <a:lstStyle/>
              <a:p>
                <a:pPr algn="r"/>
                <a:r>
                  <a:rPr lang="en-GB" sz="800"/>
                  <a:t>10</a:t>
                </a:r>
              </a:p>
            </p:txBody>
          </p:sp>
          <p:sp>
            <p:nvSpPr>
              <p:cNvPr id="188" name="TextBox 187">
                <a:extLst>
                  <a:ext uri="{FF2B5EF4-FFF2-40B4-BE49-F238E27FC236}">
                    <a16:creationId xmlns:a16="http://schemas.microsoft.com/office/drawing/2014/main" id="{D0DADB29-2F89-49D3-9C0A-B9730E0BD00A}"/>
                  </a:ext>
                </a:extLst>
              </p:cNvPr>
              <p:cNvSpPr txBox="1"/>
              <p:nvPr/>
            </p:nvSpPr>
            <p:spPr>
              <a:xfrm>
                <a:off x="2136417" y="3889947"/>
                <a:ext cx="127999" cy="123111"/>
              </a:xfrm>
              <a:prstGeom prst="rect">
                <a:avLst/>
              </a:prstGeom>
              <a:noFill/>
            </p:spPr>
            <p:txBody>
              <a:bodyPr wrap="square" lIns="0" tIns="0" rIns="0" bIns="0" rtlCol="0">
                <a:spAutoFit/>
              </a:bodyPr>
              <a:lstStyle/>
              <a:p>
                <a:pPr algn="r"/>
                <a:r>
                  <a:rPr lang="en-GB" sz="800"/>
                  <a:t>8</a:t>
                </a:r>
              </a:p>
            </p:txBody>
          </p:sp>
          <p:sp>
            <p:nvSpPr>
              <p:cNvPr id="189" name="TextBox 188">
                <a:extLst>
                  <a:ext uri="{FF2B5EF4-FFF2-40B4-BE49-F238E27FC236}">
                    <a16:creationId xmlns:a16="http://schemas.microsoft.com/office/drawing/2014/main" id="{839EF0CB-5B3B-41D3-8032-6B2C887BC55F}"/>
                  </a:ext>
                </a:extLst>
              </p:cNvPr>
              <p:cNvSpPr txBox="1"/>
              <p:nvPr/>
            </p:nvSpPr>
            <p:spPr>
              <a:xfrm>
                <a:off x="2136417" y="4119689"/>
                <a:ext cx="127999" cy="123111"/>
              </a:xfrm>
              <a:prstGeom prst="rect">
                <a:avLst/>
              </a:prstGeom>
              <a:noFill/>
            </p:spPr>
            <p:txBody>
              <a:bodyPr wrap="square" lIns="0" tIns="0" rIns="0" bIns="0" rtlCol="0">
                <a:spAutoFit/>
              </a:bodyPr>
              <a:lstStyle/>
              <a:p>
                <a:pPr algn="r"/>
                <a:r>
                  <a:rPr lang="en-GB" sz="800"/>
                  <a:t>6</a:t>
                </a:r>
              </a:p>
            </p:txBody>
          </p:sp>
          <p:sp>
            <p:nvSpPr>
              <p:cNvPr id="190" name="TextBox 189">
                <a:extLst>
                  <a:ext uri="{FF2B5EF4-FFF2-40B4-BE49-F238E27FC236}">
                    <a16:creationId xmlns:a16="http://schemas.microsoft.com/office/drawing/2014/main" id="{A77F074E-DD40-4295-ADAF-CEC7A3BC8C70}"/>
                  </a:ext>
                </a:extLst>
              </p:cNvPr>
              <p:cNvSpPr txBox="1"/>
              <p:nvPr/>
            </p:nvSpPr>
            <p:spPr>
              <a:xfrm>
                <a:off x="2136417" y="4350681"/>
                <a:ext cx="127999" cy="123111"/>
              </a:xfrm>
              <a:prstGeom prst="rect">
                <a:avLst/>
              </a:prstGeom>
              <a:noFill/>
            </p:spPr>
            <p:txBody>
              <a:bodyPr wrap="square" lIns="0" tIns="0" rIns="0" bIns="0" rtlCol="0">
                <a:spAutoFit/>
              </a:bodyPr>
              <a:lstStyle/>
              <a:p>
                <a:pPr algn="r"/>
                <a:r>
                  <a:rPr lang="en-GB" sz="800"/>
                  <a:t>4</a:t>
                </a:r>
              </a:p>
            </p:txBody>
          </p:sp>
          <p:sp>
            <p:nvSpPr>
              <p:cNvPr id="191" name="TextBox 190">
                <a:extLst>
                  <a:ext uri="{FF2B5EF4-FFF2-40B4-BE49-F238E27FC236}">
                    <a16:creationId xmlns:a16="http://schemas.microsoft.com/office/drawing/2014/main" id="{665B8339-1155-408C-AA05-54856BAE7F12}"/>
                  </a:ext>
                </a:extLst>
              </p:cNvPr>
              <p:cNvSpPr txBox="1"/>
              <p:nvPr/>
            </p:nvSpPr>
            <p:spPr>
              <a:xfrm>
                <a:off x="2136417" y="4585199"/>
                <a:ext cx="127999" cy="123111"/>
              </a:xfrm>
              <a:prstGeom prst="rect">
                <a:avLst/>
              </a:prstGeom>
              <a:noFill/>
            </p:spPr>
            <p:txBody>
              <a:bodyPr wrap="square" lIns="0" tIns="0" rIns="0" bIns="0" rtlCol="0">
                <a:spAutoFit/>
              </a:bodyPr>
              <a:lstStyle/>
              <a:p>
                <a:pPr algn="r"/>
                <a:r>
                  <a:rPr lang="en-GB" sz="800"/>
                  <a:t>2</a:t>
                </a:r>
              </a:p>
            </p:txBody>
          </p:sp>
          <p:sp>
            <p:nvSpPr>
              <p:cNvPr id="192" name="TextBox 191">
                <a:extLst>
                  <a:ext uri="{FF2B5EF4-FFF2-40B4-BE49-F238E27FC236}">
                    <a16:creationId xmlns:a16="http://schemas.microsoft.com/office/drawing/2014/main" id="{9F6D2437-8534-4A1B-94A0-B4FDD9653456}"/>
                  </a:ext>
                </a:extLst>
              </p:cNvPr>
              <p:cNvSpPr txBox="1"/>
              <p:nvPr/>
            </p:nvSpPr>
            <p:spPr>
              <a:xfrm>
                <a:off x="2136417" y="4812864"/>
                <a:ext cx="127999" cy="123111"/>
              </a:xfrm>
              <a:prstGeom prst="rect">
                <a:avLst/>
              </a:prstGeom>
              <a:noFill/>
            </p:spPr>
            <p:txBody>
              <a:bodyPr wrap="square" lIns="0" tIns="0" rIns="0" bIns="0" rtlCol="0">
                <a:spAutoFit/>
              </a:bodyPr>
              <a:lstStyle/>
              <a:p>
                <a:pPr algn="r"/>
                <a:r>
                  <a:rPr lang="en-GB" sz="800"/>
                  <a:t>0</a:t>
                </a:r>
              </a:p>
            </p:txBody>
          </p:sp>
        </p:grpSp>
        <p:sp>
          <p:nvSpPr>
            <p:cNvPr id="59" name="TextBox 58">
              <a:extLst>
                <a:ext uri="{FF2B5EF4-FFF2-40B4-BE49-F238E27FC236}">
                  <a16:creationId xmlns:a16="http://schemas.microsoft.com/office/drawing/2014/main" id="{04F130DE-5EF2-4040-A8C3-97995678C7E0}"/>
                </a:ext>
              </a:extLst>
            </p:cNvPr>
            <p:cNvSpPr txBox="1"/>
            <p:nvPr/>
          </p:nvSpPr>
          <p:spPr>
            <a:xfrm rot="16200000">
              <a:off x="3197308" y="4309884"/>
              <a:ext cx="1309707" cy="127411"/>
            </a:xfrm>
            <a:prstGeom prst="rect">
              <a:avLst/>
            </a:prstGeom>
            <a:noFill/>
          </p:spPr>
          <p:txBody>
            <a:bodyPr wrap="square" lIns="0" tIns="0" rIns="0" bIns="0" rtlCol="0">
              <a:spAutoFit/>
            </a:bodyPr>
            <a:lstStyle/>
            <a:p>
              <a:pPr algn="ctr"/>
              <a:r>
                <a:rPr lang="en-GB" sz="800" i="1"/>
                <a:t>IL1B/HPRT1</a:t>
              </a:r>
            </a:p>
          </p:txBody>
        </p:sp>
        <p:grpSp>
          <p:nvGrpSpPr>
            <p:cNvPr id="60" name="Group 59">
              <a:extLst>
                <a:ext uri="{FF2B5EF4-FFF2-40B4-BE49-F238E27FC236}">
                  <a16:creationId xmlns:a16="http://schemas.microsoft.com/office/drawing/2014/main" id="{1367D264-091F-4866-B17D-123B50349279}"/>
                </a:ext>
              </a:extLst>
            </p:cNvPr>
            <p:cNvGrpSpPr/>
            <p:nvPr/>
          </p:nvGrpSpPr>
          <p:grpSpPr>
            <a:xfrm>
              <a:off x="4080120" y="5046272"/>
              <a:ext cx="1084299" cy="139612"/>
              <a:chOff x="2311158" y="4890139"/>
              <a:chExt cx="1047707" cy="123111"/>
            </a:xfrm>
          </p:grpSpPr>
          <p:sp>
            <p:nvSpPr>
              <p:cNvPr id="183" name="TextBox 182">
                <a:extLst>
                  <a:ext uri="{FF2B5EF4-FFF2-40B4-BE49-F238E27FC236}">
                    <a16:creationId xmlns:a16="http://schemas.microsoft.com/office/drawing/2014/main" id="{2656AB97-9581-4490-BCBB-4BD64F0AB140}"/>
                  </a:ext>
                </a:extLst>
              </p:cNvPr>
              <p:cNvSpPr txBox="1"/>
              <p:nvPr/>
            </p:nvSpPr>
            <p:spPr>
              <a:xfrm>
                <a:off x="2311158" y="4890139"/>
                <a:ext cx="246752" cy="123111"/>
              </a:xfrm>
              <a:prstGeom prst="rect">
                <a:avLst/>
              </a:prstGeom>
              <a:noFill/>
            </p:spPr>
            <p:txBody>
              <a:bodyPr wrap="square" lIns="0" tIns="0" rIns="0" bIns="0" rtlCol="0">
                <a:spAutoFit/>
              </a:bodyPr>
              <a:lstStyle/>
              <a:p>
                <a:pPr algn="ctr"/>
                <a:r>
                  <a:rPr lang="en-GB" sz="800"/>
                  <a:t>4 h</a:t>
                </a:r>
              </a:p>
            </p:txBody>
          </p:sp>
          <p:sp>
            <p:nvSpPr>
              <p:cNvPr id="184" name="TextBox 183">
                <a:extLst>
                  <a:ext uri="{FF2B5EF4-FFF2-40B4-BE49-F238E27FC236}">
                    <a16:creationId xmlns:a16="http://schemas.microsoft.com/office/drawing/2014/main" id="{B6494C2E-C464-4596-9348-7F1173248290}"/>
                  </a:ext>
                </a:extLst>
              </p:cNvPr>
              <p:cNvSpPr txBox="1"/>
              <p:nvPr/>
            </p:nvSpPr>
            <p:spPr>
              <a:xfrm>
                <a:off x="2562399" y="4890139"/>
                <a:ext cx="246752" cy="123111"/>
              </a:xfrm>
              <a:prstGeom prst="rect">
                <a:avLst/>
              </a:prstGeom>
              <a:noFill/>
            </p:spPr>
            <p:txBody>
              <a:bodyPr wrap="square" lIns="0" tIns="0" rIns="0" bIns="0" rtlCol="0">
                <a:spAutoFit/>
              </a:bodyPr>
              <a:lstStyle/>
              <a:p>
                <a:pPr algn="ctr"/>
                <a:r>
                  <a:rPr lang="en-GB" sz="800"/>
                  <a:t>8 h</a:t>
                </a:r>
              </a:p>
            </p:txBody>
          </p:sp>
          <p:sp>
            <p:nvSpPr>
              <p:cNvPr id="185" name="TextBox 184">
                <a:extLst>
                  <a:ext uri="{FF2B5EF4-FFF2-40B4-BE49-F238E27FC236}">
                    <a16:creationId xmlns:a16="http://schemas.microsoft.com/office/drawing/2014/main" id="{A3AE00FF-00A2-44F4-9A48-F11B2982F789}"/>
                  </a:ext>
                </a:extLst>
              </p:cNvPr>
              <p:cNvSpPr txBox="1"/>
              <p:nvPr/>
            </p:nvSpPr>
            <p:spPr>
              <a:xfrm>
                <a:off x="2824011" y="4890139"/>
                <a:ext cx="255016" cy="123111"/>
              </a:xfrm>
              <a:prstGeom prst="rect">
                <a:avLst/>
              </a:prstGeom>
              <a:noFill/>
            </p:spPr>
            <p:txBody>
              <a:bodyPr wrap="square" lIns="0" tIns="0" rIns="0" bIns="0" rtlCol="0">
                <a:spAutoFit/>
              </a:bodyPr>
              <a:lstStyle/>
              <a:p>
                <a:pPr algn="ctr"/>
                <a:r>
                  <a:rPr lang="en-GB" sz="800"/>
                  <a:t>12 h</a:t>
                </a:r>
              </a:p>
            </p:txBody>
          </p:sp>
          <p:sp>
            <p:nvSpPr>
              <p:cNvPr id="186" name="TextBox 185">
                <a:extLst>
                  <a:ext uri="{FF2B5EF4-FFF2-40B4-BE49-F238E27FC236}">
                    <a16:creationId xmlns:a16="http://schemas.microsoft.com/office/drawing/2014/main" id="{52D7D6F2-322E-43F4-9401-091CB865A83E}"/>
                  </a:ext>
                </a:extLst>
              </p:cNvPr>
              <p:cNvSpPr txBox="1"/>
              <p:nvPr/>
            </p:nvSpPr>
            <p:spPr>
              <a:xfrm>
                <a:off x="3103849" y="4890139"/>
                <a:ext cx="255016" cy="123111"/>
              </a:xfrm>
              <a:prstGeom prst="rect">
                <a:avLst/>
              </a:prstGeom>
              <a:noFill/>
            </p:spPr>
            <p:txBody>
              <a:bodyPr wrap="square" lIns="0" tIns="0" rIns="0" bIns="0" rtlCol="0">
                <a:spAutoFit/>
              </a:bodyPr>
              <a:lstStyle/>
              <a:p>
                <a:pPr algn="ctr"/>
                <a:r>
                  <a:rPr lang="en-GB" sz="800"/>
                  <a:t>24 h</a:t>
                </a:r>
              </a:p>
            </p:txBody>
          </p:sp>
        </p:grpSp>
        <p:sp>
          <p:nvSpPr>
            <p:cNvPr id="61" name="Rectangle 60">
              <a:extLst>
                <a:ext uri="{FF2B5EF4-FFF2-40B4-BE49-F238E27FC236}">
                  <a16:creationId xmlns:a16="http://schemas.microsoft.com/office/drawing/2014/main" id="{F51941C2-386C-4568-81FB-B78A2056CBF6}"/>
                </a:ext>
              </a:extLst>
            </p:cNvPr>
            <p:cNvSpPr/>
            <p:nvPr/>
          </p:nvSpPr>
          <p:spPr>
            <a:xfrm>
              <a:off x="4141231" y="4897024"/>
              <a:ext cx="72906" cy="130641"/>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29129AE-293E-44BE-9C6F-C48EC87A9485}"/>
                </a:ext>
              </a:extLst>
            </p:cNvPr>
            <p:cNvSpPr/>
            <p:nvPr/>
          </p:nvSpPr>
          <p:spPr>
            <a:xfrm>
              <a:off x="4228393" y="4061412"/>
              <a:ext cx="73005" cy="967560"/>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38CA576-9A31-4CDE-B379-91B97D116C34}"/>
                </a:ext>
              </a:extLst>
            </p:cNvPr>
            <p:cNvSpPr/>
            <p:nvPr/>
          </p:nvSpPr>
          <p:spPr>
            <a:xfrm>
              <a:off x="4403953" y="4982776"/>
              <a:ext cx="72906" cy="40825"/>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FC9B47D-6E62-47BB-B2E2-AD1092E1A3F3}"/>
                </a:ext>
              </a:extLst>
            </p:cNvPr>
            <p:cNvSpPr/>
            <p:nvPr/>
          </p:nvSpPr>
          <p:spPr>
            <a:xfrm>
              <a:off x="4491115" y="4905984"/>
              <a:ext cx="73005" cy="122476"/>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F941ECF-B876-4D63-97F4-7ECA0EFE4E8C}"/>
                </a:ext>
              </a:extLst>
            </p:cNvPr>
            <p:cNvSpPr/>
            <p:nvPr/>
          </p:nvSpPr>
          <p:spPr>
            <a:xfrm>
              <a:off x="4663640" y="5002579"/>
              <a:ext cx="72906" cy="24495"/>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C11FF34-F4A1-41DD-B2E0-635807532F8E}"/>
                </a:ext>
              </a:extLst>
            </p:cNvPr>
            <p:cNvSpPr/>
            <p:nvPr/>
          </p:nvSpPr>
          <p:spPr>
            <a:xfrm>
              <a:off x="4750802" y="4992235"/>
              <a:ext cx="73005" cy="32660"/>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A29777D6-BC52-48A8-A26E-3C2EF1109D5D}"/>
                </a:ext>
              </a:extLst>
            </p:cNvPr>
            <p:cNvSpPr/>
            <p:nvPr/>
          </p:nvSpPr>
          <p:spPr>
            <a:xfrm>
              <a:off x="4923327" y="5002579"/>
              <a:ext cx="72906" cy="24495"/>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CE32058-AF94-4EC0-9BCA-E74DC50DE1BF}"/>
                </a:ext>
              </a:extLst>
            </p:cNvPr>
            <p:cNvSpPr/>
            <p:nvPr/>
          </p:nvSpPr>
          <p:spPr>
            <a:xfrm>
              <a:off x="5010488" y="4992235"/>
              <a:ext cx="73005" cy="32660"/>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B2BA286D-8B85-459B-B657-E088B6D60DAC}"/>
                </a:ext>
              </a:extLst>
            </p:cNvPr>
            <p:cNvGrpSpPr/>
            <p:nvPr/>
          </p:nvGrpSpPr>
          <p:grpSpPr>
            <a:xfrm>
              <a:off x="4104097" y="3780848"/>
              <a:ext cx="235760" cy="92333"/>
              <a:chOff x="2328131" y="3742671"/>
              <a:chExt cx="227804" cy="81420"/>
            </a:xfrm>
          </p:grpSpPr>
          <p:cxnSp>
            <p:nvCxnSpPr>
              <p:cNvPr id="181" name="Straight Connector 180">
                <a:extLst>
                  <a:ext uri="{FF2B5EF4-FFF2-40B4-BE49-F238E27FC236}">
                    <a16:creationId xmlns:a16="http://schemas.microsoft.com/office/drawing/2014/main" id="{EC4B4875-F167-44E2-A9CC-40B2835D9824}"/>
                  </a:ext>
                </a:extLst>
              </p:cNvPr>
              <p:cNvCxnSpPr>
                <a:cxnSpLocks/>
              </p:cNvCxnSpPr>
              <p:nvPr/>
            </p:nvCxnSpPr>
            <p:spPr>
              <a:xfrm>
                <a:off x="2387598" y="3812151"/>
                <a:ext cx="107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C192D3BE-91E9-42B1-BB83-F918DA8CAF8A}"/>
                  </a:ext>
                </a:extLst>
              </p:cNvPr>
              <p:cNvSpPr txBox="1"/>
              <p:nvPr/>
            </p:nvSpPr>
            <p:spPr>
              <a:xfrm>
                <a:off x="2328131" y="3742671"/>
                <a:ext cx="227804" cy="81420"/>
              </a:xfrm>
              <a:prstGeom prst="rect">
                <a:avLst/>
              </a:prstGeom>
              <a:noFill/>
            </p:spPr>
            <p:txBody>
              <a:bodyPr wrap="square" lIns="0" tIns="0" rIns="0" bIns="0" rtlCol="0">
                <a:spAutoFit/>
              </a:bodyPr>
              <a:lstStyle/>
              <a:p>
                <a:pPr algn="ctr"/>
                <a:r>
                  <a:rPr lang="en-GB" sz="600"/>
                  <a:t>**</a:t>
                </a:r>
              </a:p>
            </p:txBody>
          </p:sp>
        </p:grpSp>
        <p:grpSp>
          <p:nvGrpSpPr>
            <p:cNvPr id="70" name="Group 69">
              <a:extLst>
                <a:ext uri="{FF2B5EF4-FFF2-40B4-BE49-F238E27FC236}">
                  <a16:creationId xmlns:a16="http://schemas.microsoft.com/office/drawing/2014/main" id="{AC1524D6-4A4B-4301-BFF7-D3C6D59A43F0}"/>
                </a:ext>
              </a:extLst>
            </p:cNvPr>
            <p:cNvGrpSpPr/>
            <p:nvPr/>
          </p:nvGrpSpPr>
          <p:grpSpPr>
            <a:xfrm>
              <a:off x="4149741" y="4871996"/>
              <a:ext cx="54748" cy="40825"/>
              <a:chOff x="179784" y="4104503"/>
              <a:chExt cx="69057" cy="219280"/>
            </a:xfrm>
          </p:grpSpPr>
          <p:cxnSp>
            <p:nvCxnSpPr>
              <p:cNvPr id="178" name="Straight Connector 177">
                <a:extLst>
                  <a:ext uri="{FF2B5EF4-FFF2-40B4-BE49-F238E27FC236}">
                    <a16:creationId xmlns:a16="http://schemas.microsoft.com/office/drawing/2014/main" id="{0377A659-FA82-4822-8111-BE6F81771A36}"/>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1BC0902-8ACC-4B7F-ACA6-F1D5E2C72D33}"/>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DDD969E-0A66-402D-BDF3-432D9139B5DA}"/>
                  </a:ext>
                </a:extLst>
              </p:cNvPr>
              <p:cNvCxnSpPr/>
              <p:nvPr/>
            </p:nvCxnSpPr>
            <p:spPr>
              <a:xfrm>
                <a:off x="179784" y="432378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948BAF6B-8FEE-4EB1-9849-24E14C6AB539}"/>
                </a:ext>
              </a:extLst>
            </p:cNvPr>
            <p:cNvGrpSpPr/>
            <p:nvPr/>
          </p:nvGrpSpPr>
          <p:grpSpPr>
            <a:xfrm>
              <a:off x="4238249" y="3901053"/>
              <a:ext cx="54217" cy="163301"/>
              <a:chOff x="179784" y="4104503"/>
              <a:chExt cx="69057" cy="218581"/>
            </a:xfrm>
          </p:grpSpPr>
          <p:cxnSp>
            <p:nvCxnSpPr>
              <p:cNvPr id="176" name="Straight Connector 175">
                <a:extLst>
                  <a:ext uri="{FF2B5EF4-FFF2-40B4-BE49-F238E27FC236}">
                    <a16:creationId xmlns:a16="http://schemas.microsoft.com/office/drawing/2014/main" id="{8CB42D9E-ECFB-47FA-9574-6A3EB75638C1}"/>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82A40A1-9261-45C4-95BE-DCDAAC7AF8E7}"/>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6240E92F-6197-4676-BA9A-498A4746D21D}"/>
                </a:ext>
              </a:extLst>
            </p:cNvPr>
            <p:cNvGrpSpPr/>
            <p:nvPr/>
          </p:nvGrpSpPr>
          <p:grpSpPr>
            <a:xfrm>
              <a:off x="4413499" y="4971822"/>
              <a:ext cx="54217" cy="12248"/>
              <a:chOff x="179784" y="4104503"/>
              <a:chExt cx="69057" cy="218581"/>
            </a:xfrm>
          </p:grpSpPr>
          <p:cxnSp>
            <p:nvCxnSpPr>
              <p:cNvPr id="174" name="Straight Connector 173">
                <a:extLst>
                  <a:ext uri="{FF2B5EF4-FFF2-40B4-BE49-F238E27FC236}">
                    <a16:creationId xmlns:a16="http://schemas.microsoft.com/office/drawing/2014/main" id="{1375CAEE-2D76-48E9-9B9D-822734125793}"/>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97AD2F9-C1E1-425B-8F6D-BC64D03998CA}"/>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9E166720-2755-44D3-9DCD-1B10616FDE0B}"/>
                </a:ext>
              </a:extLst>
            </p:cNvPr>
            <p:cNvGrpSpPr/>
            <p:nvPr/>
          </p:nvGrpSpPr>
          <p:grpSpPr>
            <a:xfrm>
              <a:off x="4499072" y="4895785"/>
              <a:ext cx="54217" cy="12248"/>
              <a:chOff x="179784" y="4104503"/>
              <a:chExt cx="69057" cy="218581"/>
            </a:xfrm>
          </p:grpSpPr>
          <p:cxnSp>
            <p:nvCxnSpPr>
              <p:cNvPr id="172" name="Straight Connector 171">
                <a:extLst>
                  <a:ext uri="{FF2B5EF4-FFF2-40B4-BE49-F238E27FC236}">
                    <a16:creationId xmlns:a16="http://schemas.microsoft.com/office/drawing/2014/main" id="{6469D28B-EC76-46B0-ADB5-5580B1EA44CF}"/>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3872FE7-264F-4218-88B8-325079C5E2EC}"/>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6853C241-7E0C-4186-A7A0-7FE275AB2AFD}"/>
                </a:ext>
              </a:extLst>
            </p:cNvPr>
            <p:cNvGrpSpPr/>
            <p:nvPr/>
          </p:nvGrpSpPr>
          <p:grpSpPr>
            <a:xfrm>
              <a:off x="4672410" y="4993262"/>
              <a:ext cx="54217" cy="12248"/>
              <a:chOff x="179784" y="4104503"/>
              <a:chExt cx="69057" cy="218581"/>
            </a:xfrm>
          </p:grpSpPr>
          <p:cxnSp>
            <p:nvCxnSpPr>
              <p:cNvPr id="170" name="Straight Connector 169">
                <a:extLst>
                  <a:ext uri="{FF2B5EF4-FFF2-40B4-BE49-F238E27FC236}">
                    <a16:creationId xmlns:a16="http://schemas.microsoft.com/office/drawing/2014/main" id="{724BE83A-837F-46A2-B61A-F22F6FFED227}"/>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EFC2F20-0794-4FB9-BA4C-EF8B45369FD2}"/>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0B5B2406-EB7B-4B29-8010-098195240482}"/>
                </a:ext>
              </a:extLst>
            </p:cNvPr>
            <p:cNvGrpSpPr/>
            <p:nvPr/>
          </p:nvGrpSpPr>
          <p:grpSpPr>
            <a:xfrm>
              <a:off x="4761480" y="4982425"/>
              <a:ext cx="54217" cy="12248"/>
              <a:chOff x="179784" y="4104503"/>
              <a:chExt cx="69057" cy="218581"/>
            </a:xfrm>
          </p:grpSpPr>
          <p:cxnSp>
            <p:nvCxnSpPr>
              <p:cNvPr id="168" name="Straight Connector 167">
                <a:extLst>
                  <a:ext uri="{FF2B5EF4-FFF2-40B4-BE49-F238E27FC236}">
                    <a16:creationId xmlns:a16="http://schemas.microsoft.com/office/drawing/2014/main" id="{62DAF6BC-9C3F-455F-8E58-A32C70956E97}"/>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E498E9B-1FA1-4682-AFE3-96B96555760A}"/>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A07B829F-3DB7-4586-A43F-50B412338366}"/>
                </a:ext>
              </a:extLst>
            </p:cNvPr>
            <p:cNvGrpSpPr/>
            <p:nvPr/>
          </p:nvGrpSpPr>
          <p:grpSpPr>
            <a:xfrm>
              <a:off x="5021302" y="4977464"/>
              <a:ext cx="54217" cy="12248"/>
              <a:chOff x="179784" y="4104503"/>
              <a:chExt cx="69057" cy="218581"/>
            </a:xfrm>
          </p:grpSpPr>
          <p:cxnSp>
            <p:nvCxnSpPr>
              <p:cNvPr id="166" name="Straight Connector 165">
                <a:extLst>
                  <a:ext uri="{FF2B5EF4-FFF2-40B4-BE49-F238E27FC236}">
                    <a16:creationId xmlns:a16="http://schemas.microsoft.com/office/drawing/2014/main" id="{6C0186B8-9C4F-4F98-840B-9FF8B3DA9FEB}"/>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7F1F82E-9AE4-429F-BBDD-DFE8D493C919}"/>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sp>
          <p:nvSpPr>
            <p:cNvPr id="77" name="Freeform: Shape 76">
              <a:extLst>
                <a:ext uri="{FF2B5EF4-FFF2-40B4-BE49-F238E27FC236}">
                  <a16:creationId xmlns:a16="http://schemas.microsoft.com/office/drawing/2014/main" id="{F635FEFD-B2C0-425E-B2FA-31A5D1B53876}"/>
                </a:ext>
              </a:extLst>
            </p:cNvPr>
            <p:cNvSpPr/>
            <p:nvPr/>
          </p:nvSpPr>
          <p:spPr>
            <a:xfrm>
              <a:off x="4090892" y="3718738"/>
              <a:ext cx="1039985" cy="1309706"/>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3" name="Group 262">
              <a:extLst>
                <a:ext uri="{FF2B5EF4-FFF2-40B4-BE49-F238E27FC236}">
                  <a16:creationId xmlns:a16="http://schemas.microsoft.com/office/drawing/2014/main" id="{5D6882A2-FC44-4E9C-9312-7274D8503B94}"/>
                </a:ext>
              </a:extLst>
            </p:cNvPr>
            <p:cNvGrpSpPr/>
            <p:nvPr/>
          </p:nvGrpSpPr>
          <p:grpSpPr>
            <a:xfrm>
              <a:off x="4590030" y="3656053"/>
              <a:ext cx="661120" cy="234360"/>
              <a:chOff x="1844055" y="3427674"/>
              <a:chExt cx="638809" cy="206660"/>
            </a:xfrm>
          </p:grpSpPr>
          <p:sp>
            <p:nvSpPr>
              <p:cNvPr id="264" name="Rectangle 263">
                <a:extLst>
                  <a:ext uri="{FF2B5EF4-FFF2-40B4-BE49-F238E27FC236}">
                    <a16:creationId xmlns:a16="http://schemas.microsoft.com/office/drawing/2014/main" id="{30BE36AA-3B72-48A5-863D-0E35FE45FDFB}"/>
                  </a:ext>
                </a:extLst>
              </p:cNvPr>
              <p:cNvSpPr/>
              <p:nvPr/>
            </p:nvSpPr>
            <p:spPr>
              <a:xfrm>
                <a:off x="1844055" y="3447024"/>
                <a:ext cx="54000" cy="52776"/>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TextBox 264">
                <a:extLst>
                  <a:ext uri="{FF2B5EF4-FFF2-40B4-BE49-F238E27FC236}">
                    <a16:creationId xmlns:a16="http://schemas.microsoft.com/office/drawing/2014/main" id="{2961436A-63F0-4C98-87D4-ABFDDD3FDCE7}"/>
                  </a:ext>
                </a:extLst>
              </p:cNvPr>
              <p:cNvSpPr txBox="1"/>
              <p:nvPr/>
            </p:nvSpPr>
            <p:spPr>
              <a:xfrm>
                <a:off x="1935555" y="3427674"/>
                <a:ext cx="547309" cy="206660"/>
              </a:xfrm>
              <a:prstGeom prst="rect">
                <a:avLst/>
              </a:prstGeom>
              <a:noFill/>
            </p:spPr>
            <p:txBody>
              <a:bodyPr wrap="square" lIns="0" tIns="0" rIns="0" bIns="0" rtlCol="0">
                <a:spAutoFit/>
              </a:bodyPr>
              <a:lstStyle/>
              <a:p>
                <a:pPr>
                  <a:lnSpc>
                    <a:spcPts val="800"/>
                  </a:lnSpc>
                </a:pPr>
                <a:r>
                  <a:rPr lang="en-GB" sz="800"/>
                  <a:t>Control</a:t>
                </a:r>
                <a:br>
                  <a:rPr lang="en-GB" sz="800"/>
                </a:br>
                <a:r>
                  <a:rPr lang="en-GB" sz="800"/>
                  <a:t>HRV</a:t>
                </a:r>
              </a:p>
            </p:txBody>
          </p:sp>
          <p:sp>
            <p:nvSpPr>
              <p:cNvPr id="266" name="Rectangle 265">
                <a:extLst>
                  <a:ext uri="{FF2B5EF4-FFF2-40B4-BE49-F238E27FC236}">
                    <a16:creationId xmlns:a16="http://schemas.microsoft.com/office/drawing/2014/main" id="{B8305539-2401-40AA-95E9-A453CEE87377}"/>
                  </a:ext>
                </a:extLst>
              </p:cNvPr>
              <p:cNvSpPr/>
              <p:nvPr/>
            </p:nvSpPr>
            <p:spPr>
              <a:xfrm>
                <a:off x="1844055" y="3546801"/>
                <a:ext cx="54000" cy="52776"/>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78" name="Straight Connector 77">
            <a:extLst>
              <a:ext uri="{FF2B5EF4-FFF2-40B4-BE49-F238E27FC236}">
                <a16:creationId xmlns:a16="http://schemas.microsoft.com/office/drawing/2014/main" id="{9C32926F-C8E8-49A8-A955-AA76B7BE42A6}"/>
              </a:ext>
            </a:extLst>
          </p:cNvPr>
          <p:cNvCxnSpPr>
            <a:cxnSpLocks/>
          </p:cNvCxnSpPr>
          <p:nvPr/>
        </p:nvCxnSpPr>
        <p:spPr>
          <a:xfrm>
            <a:off x="5584690" y="3718737"/>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76833D4-FF5D-4CC0-BF25-138F3ED88FB3}"/>
              </a:ext>
            </a:extLst>
          </p:cNvPr>
          <p:cNvCxnSpPr>
            <a:cxnSpLocks/>
          </p:cNvCxnSpPr>
          <p:nvPr/>
        </p:nvCxnSpPr>
        <p:spPr>
          <a:xfrm>
            <a:off x="5584690" y="3928978"/>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EAB0BC9-92AA-410C-A16A-56FBF4772E00}"/>
              </a:ext>
            </a:extLst>
          </p:cNvPr>
          <p:cNvCxnSpPr>
            <a:cxnSpLocks/>
          </p:cNvCxnSpPr>
          <p:nvPr/>
        </p:nvCxnSpPr>
        <p:spPr>
          <a:xfrm>
            <a:off x="5584690" y="4135400"/>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5D97A25-A453-479F-B004-95344914B768}"/>
              </a:ext>
            </a:extLst>
          </p:cNvPr>
          <p:cNvCxnSpPr>
            <a:cxnSpLocks/>
          </p:cNvCxnSpPr>
          <p:nvPr/>
        </p:nvCxnSpPr>
        <p:spPr>
          <a:xfrm>
            <a:off x="5584690" y="4434506"/>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E1A248-3498-4EB0-A938-3740DAB91C71}"/>
              </a:ext>
            </a:extLst>
          </p:cNvPr>
          <p:cNvCxnSpPr>
            <a:cxnSpLocks/>
          </p:cNvCxnSpPr>
          <p:nvPr/>
        </p:nvCxnSpPr>
        <p:spPr>
          <a:xfrm>
            <a:off x="5584690" y="4580357"/>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B98A48-DC76-48F9-8F20-879AF4E9BE6B}"/>
              </a:ext>
            </a:extLst>
          </p:cNvPr>
          <p:cNvCxnSpPr>
            <a:cxnSpLocks/>
          </p:cNvCxnSpPr>
          <p:nvPr/>
        </p:nvCxnSpPr>
        <p:spPr>
          <a:xfrm>
            <a:off x="5584690" y="5028444"/>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4DE1F30-CD06-4811-B7BE-D536A1417ABA}"/>
              </a:ext>
            </a:extLst>
          </p:cNvPr>
          <p:cNvSpPr txBox="1"/>
          <p:nvPr/>
        </p:nvSpPr>
        <p:spPr>
          <a:xfrm>
            <a:off x="5319047" y="3648931"/>
            <a:ext cx="250856" cy="139612"/>
          </a:xfrm>
          <a:prstGeom prst="rect">
            <a:avLst/>
          </a:prstGeom>
          <a:noFill/>
        </p:spPr>
        <p:txBody>
          <a:bodyPr wrap="square" lIns="0" tIns="0" rIns="0" bIns="0" rtlCol="0">
            <a:spAutoFit/>
          </a:bodyPr>
          <a:lstStyle/>
          <a:p>
            <a:pPr algn="r"/>
            <a:r>
              <a:rPr lang="en-GB" sz="800"/>
              <a:t>1500</a:t>
            </a:r>
          </a:p>
        </p:txBody>
      </p:sp>
      <p:sp>
        <p:nvSpPr>
          <p:cNvPr id="85" name="TextBox 84">
            <a:extLst>
              <a:ext uri="{FF2B5EF4-FFF2-40B4-BE49-F238E27FC236}">
                <a16:creationId xmlns:a16="http://schemas.microsoft.com/office/drawing/2014/main" id="{4BFB2F5B-E0F7-4191-909A-51C2B0FF1C47}"/>
              </a:ext>
            </a:extLst>
          </p:cNvPr>
          <p:cNvSpPr txBox="1"/>
          <p:nvPr/>
        </p:nvSpPr>
        <p:spPr>
          <a:xfrm>
            <a:off x="5319047" y="3859173"/>
            <a:ext cx="250856" cy="139612"/>
          </a:xfrm>
          <a:prstGeom prst="rect">
            <a:avLst/>
          </a:prstGeom>
          <a:noFill/>
        </p:spPr>
        <p:txBody>
          <a:bodyPr wrap="square" lIns="0" tIns="0" rIns="0" bIns="0" rtlCol="0">
            <a:spAutoFit/>
          </a:bodyPr>
          <a:lstStyle/>
          <a:p>
            <a:pPr algn="r"/>
            <a:r>
              <a:rPr lang="en-GB" sz="800"/>
              <a:t>1300</a:t>
            </a:r>
          </a:p>
        </p:txBody>
      </p:sp>
      <p:sp>
        <p:nvSpPr>
          <p:cNvPr id="86" name="TextBox 85">
            <a:extLst>
              <a:ext uri="{FF2B5EF4-FFF2-40B4-BE49-F238E27FC236}">
                <a16:creationId xmlns:a16="http://schemas.microsoft.com/office/drawing/2014/main" id="{9ED90EBF-D90D-441A-8A6D-9DF292F71DAA}"/>
              </a:ext>
            </a:extLst>
          </p:cNvPr>
          <p:cNvSpPr txBox="1"/>
          <p:nvPr/>
        </p:nvSpPr>
        <p:spPr>
          <a:xfrm>
            <a:off x="5319047" y="4065595"/>
            <a:ext cx="250856" cy="139612"/>
          </a:xfrm>
          <a:prstGeom prst="rect">
            <a:avLst/>
          </a:prstGeom>
          <a:noFill/>
        </p:spPr>
        <p:txBody>
          <a:bodyPr wrap="square" lIns="0" tIns="0" rIns="0" bIns="0" rtlCol="0">
            <a:spAutoFit/>
          </a:bodyPr>
          <a:lstStyle/>
          <a:p>
            <a:pPr algn="r"/>
            <a:r>
              <a:rPr lang="en-GB" sz="800"/>
              <a:t>1100</a:t>
            </a:r>
          </a:p>
        </p:txBody>
      </p:sp>
      <p:sp>
        <p:nvSpPr>
          <p:cNvPr id="87" name="TextBox 86">
            <a:extLst>
              <a:ext uri="{FF2B5EF4-FFF2-40B4-BE49-F238E27FC236}">
                <a16:creationId xmlns:a16="http://schemas.microsoft.com/office/drawing/2014/main" id="{8599B502-7D26-4787-9E34-8E3CEE24DB01}"/>
              </a:ext>
            </a:extLst>
          </p:cNvPr>
          <p:cNvSpPr txBox="1"/>
          <p:nvPr/>
        </p:nvSpPr>
        <p:spPr>
          <a:xfrm>
            <a:off x="5319047" y="4364700"/>
            <a:ext cx="250856" cy="139612"/>
          </a:xfrm>
          <a:prstGeom prst="rect">
            <a:avLst/>
          </a:prstGeom>
          <a:noFill/>
        </p:spPr>
        <p:txBody>
          <a:bodyPr wrap="square" lIns="0" tIns="0" rIns="0" bIns="0" rtlCol="0">
            <a:spAutoFit/>
          </a:bodyPr>
          <a:lstStyle/>
          <a:p>
            <a:pPr algn="r"/>
            <a:r>
              <a:rPr lang="en-GB" sz="800"/>
              <a:t>200</a:t>
            </a:r>
          </a:p>
        </p:txBody>
      </p:sp>
      <p:sp>
        <p:nvSpPr>
          <p:cNvPr id="88" name="TextBox 87">
            <a:extLst>
              <a:ext uri="{FF2B5EF4-FFF2-40B4-BE49-F238E27FC236}">
                <a16:creationId xmlns:a16="http://schemas.microsoft.com/office/drawing/2014/main" id="{0D582567-879F-48AF-8885-9FF1EC7F643F}"/>
              </a:ext>
            </a:extLst>
          </p:cNvPr>
          <p:cNvSpPr txBox="1"/>
          <p:nvPr/>
        </p:nvSpPr>
        <p:spPr>
          <a:xfrm>
            <a:off x="5319047" y="4510551"/>
            <a:ext cx="250856" cy="139612"/>
          </a:xfrm>
          <a:prstGeom prst="rect">
            <a:avLst/>
          </a:prstGeom>
          <a:noFill/>
        </p:spPr>
        <p:txBody>
          <a:bodyPr wrap="square" lIns="0" tIns="0" rIns="0" bIns="0" rtlCol="0">
            <a:spAutoFit/>
          </a:bodyPr>
          <a:lstStyle/>
          <a:p>
            <a:pPr algn="r"/>
            <a:r>
              <a:rPr lang="en-GB" sz="800"/>
              <a:t>150</a:t>
            </a:r>
          </a:p>
        </p:txBody>
      </p:sp>
      <p:sp>
        <p:nvSpPr>
          <p:cNvPr id="89" name="TextBox 88">
            <a:extLst>
              <a:ext uri="{FF2B5EF4-FFF2-40B4-BE49-F238E27FC236}">
                <a16:creationId xmlns:a16="http://schemas.microsoft.com/office/drawing/2014/main" id="{F9BF508A-5B2C-4644-83F8-B7C192D466F0}"/>
              </a:ext>
            </a:extLst>
          </p:cNvPr>
          <p:cNvSpPr txBox="1"/>
          <p:nvPr/>
        </p:nvSpPr>
        <p:spPr>
          <a:xfrm>
            <a:off x="5319047" y="4958639"/>
            <a:ext cx="250856" cy="139612"/>
          </a:xfrm>
          <a:prstGeom prst="rect">
            <a:avLst/>
          </a:prstGeom>
          <a:noFill/>
        </p:spPr>
        <p:txBody>
          <a:bodyPr wrap="square" lIns="0" tIns="0" rIns="0" bIns="0" rtlCol="0">
            <a:spAutoFit/>
          </a:bodyPr>
          <a:lstStyle/>
          <a:p>
            <a:pPr algn="r"/>
            <a:r>
              <a:rPr lang="en-GB" sz="800"/>
              <a:t>0</a:t>
            </a:r>
          </a:p>
        </p:txBody>
      </p:sp>
      <p:cxnSp>
        <p:nvCxnSpPr>
          <p:cNvPr id="90" name="Straight Connector 89">
            <a:extLst>
              <a:ext uri="{FF2B5EF4-FFF2-40B4-BE49-F238E27FC236}">
                <a16:creationId xmlns:a16="http://schemas.microsoft.com/office/drawing/2014/main" id="{EFA35F60-525B-45DE-AEB1-7C91E6AE77E6}"/>
              </a:ext>
            </a:extLst>
          </p:cNvPr>
          <p:cNvCxnSpPr>
            <a:cxnSpLocks/>
          </p:cNvCxnSpPr>
          <p:nvPr/>
        </p:nvCxnSpPr>
        <p:spPr>
          <a:xfrm>
            <a:off x="5584690" y="4731176"/>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406EAD6-2AAF-4E03-B303-974117B001D8}"/>
              </a:ext>
            </a:extLst>
          </p:cNvPr>
          <p:cNvSpPr txBox="1"/>
          <p:nvPr/>
        </p:nvSpPr>
        <p:spPr>
          <a:xfrm>
            <a:off x="5319047" y="4661370"/>
            <a:ext cx="250856" cy="139612"/>
          </a:xfrm>
          <a:prstGeom prst="rect">
            <a:avLst/>
          </a:prstGeom>
          <a:noFill/>
        </p:spPr>
        <p:txBody>
          <a:bodyPr wrap="square" lIns="0" tIns="0" rIns="0" bIns="0" rtlCol="0">
            <a:spAutoFit/>
          </a:bodyPr>
          <a:lstStyle/>
          <a:p>
            <a:pPr algn="r"/>
            <a:r>
              <a:rPr lang="en-GB" sz="800"/>
              <a:t>100</a:t>
            </a:r>
          </a:p>
        </p:txBody>
      </p:sp>
      <p:cxnSp>
        <p:nvCxnSpPr>
          <p:cNvPr id="92" name="Straight Connector 91">
            <a:extLst>
              <a:ext uri="{FF2B5EF4-FFF2-40B4-BE49-F238E27FC236}">
                <a16:creationId xmlns:a16="http://schemas.microsoft.com/office/drawing/2014/main" id="{5C847172-F328-4471-81AE-A012728D332D}"/>
              </a:ext>
            </a:extLst>
          </p:cNvPr>
          <p:cNvCxnSpPr>
            <a:cxnSpLocks/>
          </p:cNvCxnSpPr>
          <p:nvPr/>
        </p:nvCxnSpPr>
        <p:spPr>
          <a:xfrm>
            <a:off x="5584690" y="4871996"/>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7ABB58C9-4C72-4D9F-85EF-EF524E1E3C45}"/>
              </a:ext>
            </a:extLst>
          </p:cNvPr>
          <p:cNvSpPr txBox="1"/>
          <p:nvPr/>
        </p:nvSpPr>
        <p:spPr>
          <a:xfrm>
            <a:off x="5319047" y="4802190"/>
            <a:ext cx="250856" cy="139612"/>
          </a:xfrm>
          <a:prstGeom prst="rect">
            <a:avLst/>
          </a:prstGeom>
          <a:noFill/>
        </p:spPr>
        <p:txBody>
          <a:bodyPr wrap="square" lIns="0" tIns="0" rIns="0" bIns="0" rtlCol="0">
            <a:spAutoFit/>
          </a:bodyPr>
          <a:lstStyle/>
          <a:p>
            <a:pPr algn="r"/>
            <a:r>
              <a:rPr lang="en-GB" sz="800"/>
              <a:t>25</a:t>
            </a:r>
          </a:p>
        </p:txBody>
      </p:sp>
      <p:cxnSp>
        <p:nvCxnSpPr>
          <p:cNvPr id="94" name="Straight Connector 93">
            <a:extLst>
              <a:ext uri="{FF2B5EF4-FFF2-40B4-BE49-F238E27FC236}">
                <a16:creationId xmlns:a16="http://schemas.microsoft.com/office/drawing/2014/main" id="{18226FB5-5B9D-4DC4-9F3B-8A869BCC4944}"/>
              </a:ext>
            </a:extLst>
          </p:cNvPr>
          <p:cNvCxnSpPr>
            <a:cxnSpLocks/>
          </p:cNvCxnSpPr>
          <p:nvPr/>
        </p:nvCxnSpPr>
        <p:spPr>
          <a:xfrm>
            <a:off x="5601941" y="4346033"/>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04B176-B04E-44E3-9555-2EAD55B2E340}"/>
              </a:ext>
            </a:extLst>
          </p:cNvPr>
          <p:cNvCxnSpPr>
            <a:cxnSpLocks/>
          </p:cNvCxnSpPr>
          <p:nvPr/>
        </p:nvCxnSpPr>
        <p:spPr>
          <a:xfrm>
            <a:off x="5601941" y="4399244"/>
            <a:ext cx="5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8DB9F5-B17A-4DED-8B09-D335D6F246AD}"/>
              </a:ext>
            </a:extLst>
          </p:cNvPr>
          <p:cNvCxnSpPr>
            <a:cxnSpLocks/>
          </p:cNvCxnSpPr>
          <p:nvPr/>
        </p:nvCxnSpPr>
        <p:spPr>
          <a:xfrm flipV="1">
            <a:off x="5629049" y="3723397"/>
            <a:ext cx="0" cy="62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51618CE-C98A-4851-94C6-BD68C1F3F3DE}"/>
              </a:ext>
            </a:extLst>
          </p:cNvPr>
          <p:cNvSpPr txBox="1"/>
          <p:nvPr/>
        </p:nvSpPr>
        <p:spPr>
          <a:xfrm>
            <a:off x="5319047" y="4268032"/>
            <a:ext cx="250856" cy="139612"/>
          </a:xfrm>
          <a:prstGeom prst="rect">
            <a:avLst/>
          </a:prstGeom>
          <a:noFill/>
        </p:spPr>
        <p:txBody>
          <a:bodyPr wrap="square" lIns="0" tIns="0" rIns="0" bIns="0" rtlCol="0">
            <a:spAutoFit/>
          </a:bodyPr>
          <a:lstStyle/>
          <a:p>
            <a:pPr algn="r"/>
            <a:r>
              <a:rPr lang="en-GB" sz="800"/>
              <a:t>900</a:t>
            </a:r>
          </a:p>
        </p:txBody>
      </p:sp>
      <p:sp>
        <p:nvSpPr>
          <p:cNvPr id="98" name="Rectangle 97">
            <a:extLst>
              <a:ext uri="{FF2B5EF4-FFF2-40B4-BE49-F238E27FC236}">
                <a16:creationId xmlns:a16="http://schemas.microsoft.com/office/drawing/2014/main" id="{BE6B2A8B-9475-4AA4-8A11-F0FD0DF6AA01}"/>
              </a:ext>
            </a:extLst>
          </p:cNvPr>
          <p:cNvSpPr/>
          <p:nvPr/>
        </p:nvSpPr>
        <p:spPr>
          <a:xfrm>
            <a:off x="6461425" y="5007925"/>
            <a:ext cx="72906" cy="16330"/>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4E1CB6AD-C6F5-40E4-A393-FEA20169B720}"/>
              </a:ext>
            </a:extLst>
          </p:cNvPr>
          <p:cNvSpPr/>
          <p:nvPr/>
        </p:nvSpPr>
        <p:spPr>
          <a:xfrm>
            <a:off x="6548586" y="4407643"/>
            <a:ext cx="73005" cy="621329"/>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33843C99-4E60-4DF0-9F22-9044C2768226}"/>
              </a:ext>
            </a:extLst>
          </p:cNvPr>
          <p:cNvSpPr/>
          <p:nvPr/>
        </p:nvSpPr>
        <p:spPr>
          <a:xfrm>
            <a:off x="6548586" y="3883464"/>
            <a:ext cx="73005" cy="459618"/>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05FE9D97-6766-413C-9873-3C45D963AC13}"/>
              </a:ext>
            </a:extLst>
          </p:cNvPr>
          <p:cNvSpPr/>
          <p:nvPr/>
        </p:nvSpPr>
        <p:spPr>
          <a:xfrm>
            <a:off x="6287672" y="4547768"/>
            <a:ext cx="73005" cy="481204"/>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6B547533-5933-44E9-808B-8F8A8B22129A}"/>
              </a:ext>
            </a:extLst>
          </p:cNvPr>
          <p:cNvSpPr/>
          <p:nvPr/>
        </p:nvSpPr>
        <p:spPr>
          <a:xfrm>
            <a:off x="6025966" y="4925827"/>
            <a:ext cx="73005" cy="103144"/>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6E5E1F8-C12A-4FF6-9062-020A1441C0A9}"/>
              </a:ext>
            </a:extLst>
          </p:cNvPr>
          <p:cNvSpPr/>
          <p:nvPr/>
        </p:nvSpPr>
        <p:spPr>
          <a:xfrm>
            <a:off x="5759827" y="5004128"/>
            <a:ext cx="73005" cy="24495"/>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567158EE-6397-4325-B48B-4DFA96316A2D}"/>
              </a:ext>
            </a:extLst>
          </p:cNvPr>
          <p:cNvGrpSpPr/>
          <p:nvPr/>
        </p:nvGrpSpPr>
        <p:grpSpPr>
          <a:xfrm>
            <a:off x="6037377" y="4907200"/>
            <a:ext cx="54217" cy="16330"/>
            <a:chOff x="179784" y="4104503"/>
            <a:chExt cx="69057" cy="218581"/>
          </a:xfrm>
        </p:grpSpPr>
        <p:cxnSp>
          <p:nvCxnSpPr>
            <p:cNvPr id="164" name="Straight Connector 163">
              <a:extLst>
                <a:ext uri="{FF2B5EF4-FFF2-40B4-BE49-F238E27FC236}">
                  <a16:creationId xmlns:a16="http://schemas.microsoft.com/office/drawing/2014/main" id="{E000B4A8-43CE-4FC2-9340-7B200F89E658}"/>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8FB9F60-A609-4ECD-A4A4-EA69ED6702DF}"/>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3FD6DFFE-5838-4052-91A6-B4DA083008C4}"/>
              </a:ext>
            </a:extLst>
          </p:cNvPr>
          <p:cNvGrpSpPr/>
          <p:nvPr/>
        </p:nvGrpSpPr>
        <p:grpSpPr>
          <a:xfrm>
            <a:off x="6294426" y="4477556"/>
            <a:ext cx="54217" cy="69403"/>
            <a:chOff x="179784" y="4104503"/>
            <a:chExt cx="69057" cy="218581"/>
          </a:xfrm>
        </p:grpSpPr>
        <p:cxnSp>
          <p:nvCxnSpPr>
            <p:cNvPr id="162" name="Straight Connector 161">
              <a:extLst>
                <a:ext uri="{FF2B5EF4-FFF2-40B4-BE49-F238E27FC236}">
                  <a16:creationId xmlns:a16="http://schemas.microsoft.com/office/drawing/2014/main" id="{C598C7DF-30B5-48C7-9BC9-A68E423DEA68}"/>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3334A81-0412-4008-A891-B8AD28E77B26}"/>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17CF7307-7E15-4255-9B2B-EF2ACF8A6A69}"/>
              </a:ext>
            </a:extLst>
          </p:cNvPr>
          <p:cNvGrpSpPr/>
          <p:nvPr/>
        </p:nvGrpSpPr>
        <p:grpSpPr>
          <a:xfrm>
            <a:off x="6555515" y="3802511"/>
            <a:ext cx="54217" cy="81651"/>
            <a:chOff x="179784" y="4104503"/>
            <a:chExt cx="69057" cy="218581"/>
          </a:xfrm>
        </p:grpSpPr>
        <p:cxnSp>
          <p:nvCxnSpPr>
            <p:cNvPr id="160" name="Straight Connector 159">
              <a:extLst>
                <a:ext uri="{FF2B5EF4-FFF2-40B4-BE49-F238E27FC236}">
                  <a16:creationId xmlns:a16="http://schemas.microsoft.com/office/drawing/2014/main" id="{CDBEB966-8D98-4F63-9258-8A36BA125960}"/>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4F688D8-231F-40F7-95E5-48A32B83784E}"/>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A75E9A15-9B57-4081-A209-2FC7E6FE199C}"/>
              </a:ext>
            </a:extLst>
          </p:cNvPr>
          <p:cNvGrpSpPr/>
          <p:nvPr/>
        </p:nvGrpSpPr>
        <p:grpSpPr>
          <a:xfrm>
            <a:off x="6416451" y="3686160"/>
            <a:ext cx="235760" cy="92333"/>
            <a:chOff x="2328131" y="3742671"/>
            <a:chExt cx="227804" cy="81420"/>
          </a:xfrm>
        </p:grpSpPr>
        <p:cxnSp>
          <p:nvCxnSpPr>
            <p:cNvPr id="158" name="Straight Connector 157">
              <a:extLst>
                <a:ext uri="{FF2B5EF4-FFF2-40B4-BE49-F238E27FC236}">
                  <a16:creationId xmlns:a16="http://schemas.microsoft.com/office/drawing/2014/main" id="{E39CE37E-D154-4913-9EBD-287D558E5DC7}"/>
                </a:ext>
              </a:extLst>
            </p:cNvPr>
            <p:cNvCxnSpPr>
              <a:cxnSpLocks/>
            </p:cNvCxnSpPr>
            <p:nvPr/>
          </p:nvCxnSpPr>
          <p:spPr>
            <a:xfrm>
              <a:off x="2387598" y="3812151"/>
              <a:ext cx="107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C58E7F3C-9A2A-4C3C-9F96-7C2F11D970DE}"/>
                </a:ext>
              </a:extLst>
            </p:cNvPr>
            <p:cNvSpPr txBox="1"/>
            <p:nvPr/>
          </p:nvSpPr>
          <p:spPr>
            <a:xfrm>
              <a:off x="2328131" y="3742671"/>
              <a:ext cx="227804" cy="81420"/>
            </a:xfrm>
            <a:prstGeom prst="rect">
              <a:avLst/>
            </a:prstGeom>
            <a:noFill/>
          </p:spPr>
          <p:txBody>
            <a:bodyPr wrap="square" lIns="0" tIns="0" rIns="0" bIns="0" rtlCol="0">
              <a:spAutoFit/>
            </a:bodyPr>
            <a:lstStyle/>
            <a:p>
              <a:pPr algn="ctr"/>
              <a:r>
                <a:rPr lang="en-GB" sz="600"/>
                <a:t>**</a:t>
              </a:r>
            </a:p>
          </p:txBody>
        </p:sp>
      </p:grpSp>
      <p:grpSp>
        <p:nvGrpSpPr>
          <p:cNvPr id="108" name="Group 107">
            <a:extLst>
              <a:ext uri="{FF2B5EF4-FFF2-40B4-BE49-F238E27FC236}">
                <a16:creationId xmlns:a16="http://schemas.microsoft.com/office/drawing/2014/main" id="{48BA8B8E-A82C-4F67-86D0-730AF6A98DAB}"/>
              </a:ext>
            </a:extLst>
          </p:cNvPr>
          <p:cNvGrpSpPr/>
          <p:nvPr/>
        </p:nvGrpSpPr>
        <p:grpSpPr>
          <a:xfrm>
            <a:off x="6163091" y="4367435"/>
            <a:ext cx="235760" cy="92333"/>
            <a:chOff x="2328131" y="3742671"/>
            <a:chExt cx="227804" cy="81420"/>
          </a:xfrm>
        </p:grpSpPr>
        <p:cxnSp>
          <p:nvCxnSpPr>
            <p:cNvPr id="156" name="Straight Connector 155">
              <a:extLst>
                <a:ext uri="{FF2B5EF4-FFF2-40B4-BE49-F238E27FC236}">
                  <a16:creationId xmlns:a16="http://schemas.microsoft.com/office/drawing/2014/main" id="{4E223C8C-0F59-453C-B986-0C86A1E8ADBE}"/>
                </a:ext>
              </a:extLst>
            </p:cNvPr>
            <p:cNvCxnSpPr>
              <a:cxnSpLocks/>
            </p:cNvCxnSpPr>
            <p:nvPr/>
          </p:nvCxnSpPr>
          <p:spPr>
            <a:xfrm>
              <a:off x="2387598" y="3812151"/>
              <a:ext cx="107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70CF6D87-583E-4144-86E1-126F67F30C4C}"/>
                </a:ext>
              </a:extLst>
            </p:cNvPr>
            <p:cNvSpPr txBox="1"/>
            <p:nvPr/>
          </p:nvSpPr>
          <p:spPr>
            <a:xfrm>
              <a:off x="2328131" y="3742671"/>
              <a:ext cx="227804" cy="81420"/>
            </a:xfrm>
            <a:prstGeom prst="rect">
              <a:avLst/>
            </a:prstGeom>
            <a:noFill/>
          </p:spPr>
          <p:txBody>
            <a:bodyPr wrap="square" lIns="0" tIns="0" rIns="0" bIns="0" rtlCol="0">
              <a:spAutoFit/>
            </a:bodyPr>
            <a:lstStyle/>
            <a:p>
              <a:pPr algn="ctr"/>
              <a:r>
                <a:rPr lang="en-GB" sz="600"/>
                <a:t>*</a:t>
              </a:r>
            </a:p>
          </p:txBody>
        </p:sp>
      </p:grpSp>
      <p:grpSp>
        <p:nvGrpSpPr>
          <p:cNvPr id="109" name="Group 108">
            <a:extLst>
              <a:ext uri="{FF2B5EF4-FFF2-40B4-BE49-F238E27FC236}">
                <a16:creationId xmlns:a16="http://schemas.microsoft.com/office/drawing/2014/main" id="{C3E79B0F-6D04-4181-A023-17E502A370AF}"/>
              </a:ext>
            </a:extLst>
          </p:cNvPr>
          <p:cNvGrpSpPr/>
          <p:nvPr/>
        </p:nvGrpSpPr>
        <p:grpSpPr>
          <a:xfrm>
            <a:off x="5769220" y="4998677"/>
            <a:ext cx="54217" cy="4083"/>
            <a:chOff x="179784" y="4104503"/>
            <a:chExt cx="69057" cy="218581"/>
          </a:xfrm>
        </p:grpSpPr>
        <p:cxnSp>
          <p:nvCxnSpPr>
            <p:cNvPr id="154" name="Straight Connector 153">
              <a:extLst>
                <a:ext uri="{FF2B5EF4-FFF2-40B4-BE49-F238E27FC236}">
                  <a16:creationId xmlns:a16="http://schemas.microsoft.com/office/drawing/2014/main" id="{D6C42F62-472B-4917-8605-019CE822E880}"/>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F7BDC32-594A-432F-A560-07C8EBC0484B}"/>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A03B2E1F-A7AB-465B-8E7B-36284B06EC41}"/>
              </a:ext>
            </a:extLst>
          </p:cNvPr>
          <p:cNvGrpSpPr/>
          <p:nvPr/>
        </p:nvGrpSpPr>
        <p:grpSpPr>
          <a:xfrm>
            <a:off x="6469319" y="4998677"/>
            <a:ext cx="54217" cy="4083"/>
            <a:chOff x="179784" y="4104503"/>
            <a:chExt cx="69057" cy="218581"/>
          </a:xfrm>
        </p:grpSpPr>
        <p:cxnSp>
          <p:nvCxnSpPr>
            <p:cNvPr id="152" name="Straight Connector 151">
              <a:extLst>
                <a:ext uri="{FF2B5EF4-FFF2-40B4-BE49-F238E27FC236}">
                  <a16:creationId xmlns:a16="http://schemas.microsoft.com/office/drawing/2014/main" id="{3B34ECE7-886B-4235-95A5-83493D16FBFA}"/>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BE69771-522B-4887-9652-FB41199DB9D0}"/>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0BB1E964-DF82-4F1D-9587-AF8AAB0AB933}"/>
              </a:ext>
            </a:extLst>
          </p:cNvPr>
          <p:cNvGrpSpPr/>
          <p:nvPr/>
        </p:nvGrpSpPr>
        <p:grpSpPr>
          <a:xfrm>
            <a:off x="6215288" y="5016749"/>
            <a:ext cx="54217" cy="4083"/>
            <a:chOff x="179784" y="4104503"/>
            <a:chExt cx="69057" cy="218581"/>
          </a:xfrm>
        </p:grpSpPr>
        <p:cxnSp>
          <p:nvCxnSpPr>
            <p:cNvPr id="150" name="Straight Connector 149">
              <a:extLst>
                <a:ext uri="{FF2B5EF4-FFF2-40B4-BE49-F238E27FC236}">
                  <a16:creationId xmlns:a16="http://schemas.microsoft.com/office/drawing/2014/main" id="{C442D587-50D2-43B2-8017-983AFDA37914}"/>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0EAD1E6-9EE0-4E3F-87C3-A54A117A5FF1}"/>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E46B94B-6424-4A16-9B14-0AE3379A60EB}"/>
              </a:ext>
            </a:extLst>
          </p:cNvPr>
          <p:cNvGrpSpPr/>
          <p:nvPr/>
        </p:nvGrpSpPr>
        <p:grpSpPr>
          <a:xfrm>
            <a:off x="5956519" y="5016749"/>
            <a:ext cx="54217" cy="4083"/>
            <a:chOff x="179784" y="4104503"/>
            <a:chExt cx="69057" cy="218581"/>
          </a:xfrm>
        </p:grpSpPr>
        <p:cxnSp>
          <p:nvCxnSpPr>
            <p:cNvPr id="148" name="Straight Connector 147">
              <a:extLst>
                <a:ext uri="{FF2B5EF4-FFF2-40B4-BE49-F238E27FC236}">
                  <a16:creationId xmlns:a16="http://schemas.microsoft.com/office/drawing/2014/main" id="{8F62AF1D-173E-4674-89AD-8A33FF9D30D7}"/>
                </a:ext>
              </a:extLst>
            </p:cNvPr>
            <p:cNvCxnSpPr/>
            <p:nvPr/>
          </p:nvCxnSpPr>
          <p:spPr>
            <a:xfrm>
              <a:off x="214313" y="4105202"/>
              <a:ext cx="0" cy="217882"/>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31025A7-8A79-47D2-936D-D7623C9283A4}"/>
                </a:ext>
              </a:extLst>
            </p:cNvPr>
            <p:cNvCxnSpPr/>
            <p:nvPr/>
          </p:nvCxnSpPr>
          <p:spPr>
            <a:xfrm>
              <a:off x="179784" y="4104503"/>
              <a:ext cx="69057" cy="0"/>
            </a:xfrm>
            <a:prstGeom prst="line">
              <a:avLst/>
            </a:prstGeom>
            <a:ln>
              <a:solidFill>
                <a:srgbClr val="12172F"/>
              </a:solidFill>
            </a:ln>
          </p:spPr>
          <p:style>
            <a:lnRef idx="1">
              <a:schemeClr val="accent1"/>
            </a:lnRef>
            <a:fillRef idx="0">
              <a:schemeClr val="accent1"/>
            </a:fillRef>
            <a:effectRef idx="0">
              <a:schemeClr val="accent1"/>
            </a:effectRef>
            <a:fontRef idx="minor">
              <a:schemeClr val="tx1"/>
            </a:fontRef>
          </p:style>
        </p:cxnSp>
      </p:grpSp>
      <p:sp>
        <p:nvSpPr>
          <p:cNvPr id="113" name="Freeform: Shape 112">
            <a:extLst>
              <a:ext uri="{FF2B5EF4-FFF2-40B4-BE49-F238E27FC236}">
                <a16:creationId xmlns:a16="http://schemas.microsoft.com/office/drawing/2014/main" id="{39162C08-BA8D-4726-906F-3A822EB40459}"/>
              </a:ext>
            </a:extLst>
          </p:cNvPr>
          <p:cNvSpPr/>
          <p:nvPr/>
        </p:nvSpPr>
        <p:spPr>
          <a:xfrm>
            <a:off x="5629049" y="4399244"/>
            <a:ext cx="1039985" cy="629199"/>
          </a:xfrm>
          <a:custGeom>
            <a:avLst/>
            <a:gdLst>
              <a:gd name="connsiteX0" fmla="*/ 0 w 1004888"/>
              <a:gd name="connsiteY0" fmla="*/ 0 h 1154906"/>
              <a:gd name="connsiteX1" fmla="*/ 0 w 1004888"/>
              <a:gd name="connsiteY1" fmla="*/ 1154906 h 1154906"/>
              <a:gd name="connsiteX2" fmla="*/ 1004888 w 1004888"/>
              <a:gd name="connsiteY2" fmla="*/ 1154906 h 1154906"/>
            </a:gdLst>
            <a:ahLst/>
            <a:cxnLst>
              <a:cxn ang="0">
                <a:pos x="connsiteX0" y="connsiteY0"/>
              </a:cxn>
              <a:cxn ang="0">
                <a:pos x="connsiteX1" y="connsiteY1"/>
              </a:cxn>
              <a:cxn ang="0">
                <a:pos x="connsiteX2" y="connsiteY2"/>
              </a:cxn>
            </a:cxnLst>
            <a:rect l="l" t="t" r="r" b="b"/>
            <a:pathLst>
              <a:path w="1004888" h="1154906">
                <a:moveTo>
                  <a:pt x="0" y="0"/>
                </a:moveTo>
                <a:lnTo>
                  <a:pt x="0" y="1154906"/>
                </a:lnTo>
                <a:lnTo>
                  <a:pt x="1004888" y="1154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25C813BA-BE1F-40D0-9192-D97574479C9E}"/>
              </a:ext>
            </a:extLst>
          </p:cNvPr>
          <p:cNvSpPr txBox="1"/>
          <p:nvPr/>
        </p:nvSpPr>
        <p:spPr>
          <a:xfrm rot="16200000">
            <a:off x="4610105" y="4309884"/>
            <a:ext cx="1309707" cy="127411"/>
          </a:xfrm>
          <a:prstGeom prst="rect">
            <a:avLst/>
          </a:prstGeom>
          <a:noFill/>
        </p:spPr>
        <p:txBody>
          <a:bodyPr wrap="square" lIns="0" tIns="0" rIns="0" bIns="0" rtlCol="0">
            <a:spAutoFit/>
          </a:bodyPr>
          <a:lstStyle/>
          <a:p>
            <a:pPr algn="ctr"/>
            <a:r>
              <a:rPr lang="en-GB" sz="800" i="1"/>
              <a:t>IFNB1/HPRT1</a:t>
            </a:r>
          </a:p>
        </p:txBody>
      </p:sp>
      <p:grpSp>
        <p:nvGrpSpPr>
          <p:cNvPr id="115" name="Group 114">
            <a:extLst>
              <a:ext uri="{FF2B5EF4-FFF2-40B4-BE49-F238E27FC236}">
                <a16:creationId xmlns:a16="http://schemas.microsoft.com/office/drawing/2014/main" id="{EF13013B-2607-4FE5-AD6D-5FA2B61DD672}"/>
              </a:ext>
            </a:extLst>
          </p:cNvPr>
          <p:cNvGrpSpPr/>
          <p:nvPr/>
        </p:nvGrpSpPr>
        <p:grpSpPr>
          <a:xfrm>
            <a:off x="5620941" y="5046272"/>
            <a:ext cx="1084299" cy="139612"/>
            <a:chOff x="2311158" y="4890139"/>
            <a:chExt cx="1047707" cy="123111"/>
          </a:xfrm>
        </p:grpSpPr>
        <p:sp>
          <p:nvSpPr>
            <p:cNvPr id="144" name="TextBox 143">
              <a:extLst>
                <a:ext uri="{FF2B5EF4-FFF2-40B4-BE49-F238E27FC236}">
                  <a16:creationId xmlns:a16="http://schemas.microsoft.com/office/drawing/2014/main" id="{83C53D68-8F48-45AB-B213-ECAD8EE4A155}"/>
                </a:ext>
              </a:extLst>
            </p:cNvPr>
            <p:cNvSpPr txBox="1"/>
            <p:nvPr/>
          </p:nvSpPr>
          <p:spPr>
            <a:xfrm>
              <a:off x="2311158" y="4890139"/>
              <a:ext cx="246752" cy="123111"/>
            </a:xfrm>
            <a:prstGeom prst="rect">
              <a:avLst/>
            </a:prstGeom>
            <a:noFill/>
          </p:spPr>
          <p:txBody>
            <a:bodyPr wrap="square" lIns="0" tIns="0" rIns="0" bIns="0" rtlCol="0">
              <a:spAutoFit/>
            </a:bodyPr>
            <a:lstStyle/>
            <a:p>
              <a:pPr algn="ctr"/>
              <a:r>
                <a:rPr lang="en-GB" sz="800"/>
                <a:t>4 h</a:t>
              </a:r>
            </a:p>
          </p:txBody>
        </p:sp>
        <p:sp>
          <p:nvSpPr>
            <p:cNvPr id="145" name="TextBox 144">
              <a:extLst>
                <a:ext uri="{FF2B5EF4-FFF2-40B4-BE49-F238E27FC236}">
                  <a16:creationId xmlns:a16="http://schemas.microsoft.com/office/drawing/2014/main" id="{69D0F4CB-45EC-4E63-9692-BDC08F19F30F}"/>
                </a:ext>
              </a:extLst>
            </p:cNvPr>
            <p:cNvSpPr txBox="1"/>
            <p:nvPr/>
          </p:nvSpPr>
          <p:spPr>
            <a:xfrm>
              <a:off x="2562399" y="4890139"/>
              <a:ext cx="246752" cy="123111"/>
            </a:xfrm>
            <a:prstGeom prst="rect">
              <a:avLst/>
            </a:prstGeom>
            <a:noFill/>
          </p:spPr>
          <p:txBody>
            <a:bodyPr wrap="square" lIns="0" tIns="0" rIns="0" bIns="0" rtlCol="0">
              <a:spAutoFit/>
            </a:bodyPr>
            <a:lstStyle/>
            <a:p>
              <a:pPr algn="ctr"/>
              <a:r>
                <a:rPr lang="en-GB" sz="800"/>
                <a:t>8 h</a:t>
              </a:r>
            </a:p>
          </p:txBody>
        </p:sp>
        <p:sp>
          <p:nvSpPr>
            <p:cNvPr id="146" name="TextBox 145">
              <a:extLst>
                <a:ext uri="{FF2B5EF4-FFF2-40B4-BE49-F238E27FC236}">
                  <a16:creationId xmlns:a16="http://schemas.microsoft.com/office/drawing/2014/main" id="{193642EE-C900-4C7A-89BB-FD34669A6B74}"/>
                </a:ext>
              </a:extLst>
            </p:cNvPr>
            <p:cNvSpPr txBox="1"/>
            <p:nvPr/>
          </p:nvSpPr>
          <p:spPr>
            <a:xfrm>
              <a:off x="2824011" y="4890139"/>
              <a:ext cx="255016" cy="123111"/>
            </a:xfrm>
            <a:prstGeom prst="rect">
              <a:avLst/>
            </a:prstGeom>
            <a:noFill/>
          </p:spPr>
          <p:txBody>
            <a:bodyPr wrap="square" lIns="0" tIns="0" rIns="0" bIns="0" rtlCol="0">
              <a:spAutoFit/>
            </a:bodyPr>
            <a:lstStyle/>
            <a:p>
              <a:pPr algn="ctr"/>
              <a:r>
                <a:rPr lang="en-GB" sz="800"/>
                <a:t>12 h</a:t>
              </a:r>
            </a:p>
          </p:txBody>
        </p:sp>
        <p:sp>
          <p:nvSpPr>
            <p:cNvPr id="147" name="TextBox 146">
              <a:extLst>
                <a:ext uri="{FF2B5EF4-FFF2-40B4-BE49-F238E27FC236}">
                  <a16:creationId xmlns:a16="http://schemas.microsoft.com/office/drawing/2014/main" id="{92EEA41F-8926-4E3D-ABD1-A163064FC7BB}"/>
                </a:ext>
              </a:extLst>
            </p:cNvPr>
            <p:cNvSpPr txBox="1"/>
            <p:nvPr/>
          </p:nvSpPr>
          <p:spPr>
            <a:xfrm>
              <a:off x="3103849" y="4890139"/>
              <a:ext cx="255016" cy="123111"/>
            </a:xfrm>
            <a:prstGeom prst="rect">
              <a:avLst/>
            </a:prstGeom>
            <a:noFill/>
          </p:spPr>
          <p:txBody>
            <a:bodyPr wrap="square" lIns="0" tIns="0" rIns="0" bIns="0" rtlCol="0">
              <a:spAutoFit/>
            </a:bodyPr>
            <a:lstStyle/>
            <a:p>
              <a:pPr algn="ctr"/>
              <a:r>
                <a:rPr lang="en-GB" sz="800"/>
                <a:t>24 h</a:t>
              </a:r>
            </a:p>
          </p:txBody>
        </p:sp>
      </p:grpSp>
      <p:sp>
        <p:nvSpPr>
          <p:cNvPr id="268" name="Rectangle 267">
            <a:extLst>
              <a:ext uri="{FF2B5EF4-FFF2-40B4-BE49-F238E27FC236}">
                <a16:creationId xmlns:a16="http://schemas.microsoft.com/office/drawing/2014/main" id="{6AF44622-C8C9-4BA5-BD61-566A97390CC0}"/>
              </a:ext>
            </a:extLst>
          </p:cNvPr>
          <p:cNvSpPr/>
          <p:nvPr/>
        </p:nvSpPr>
        <p:spPr>
          <a:xfrm>
            <a:off x="6041467" y="3677997"/>
            <a:ext cx="55886" cy="59850"/>
          </a:xfrm>
          <a:prstGeom prst="rect">
            <a:avLst/>
          </a:prstGeom>
          <a:solidFill>
            <a:schemeClr val="tx1"/>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19A6708A-6E19-403C-8966-463379064340}"/>
              </a:ext>
            </a:extLst>
          </p:cNvPr>
          <p:cNvSpPr/>
          <p:nvPr/>
        </p:nvSpPr>
        <p:spPr>
          <a:xfrm>
            <a:off x="6041467" y="3791147"/>
            <a:ext cx="55886" cy="59850"/>
          </a:xfrm>
          <a:prstGeom prst="rect">
            <a:avLst/>
          </a:prstGeom>
          <a:solidFill>
            <a:schemeClr val="bg2"/>
          </a:solidFill>
          <a:ln w="6350">
            <a:solidFill>
              <a:srgbClr val="121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Content Placeholder 2">
            <a:extLst>
              <a:ext uri="{FF2B5EF4-FFF2-40B4-BE49-F238E27FC236}">
                <a16:creationId xmlns:a16="http://schemas.microsoft.com/office/drawing/2014/main" id="{4A96B3D2-286D-448E-B8A4-6AE602E4FD6B}"/>
              </a:ext>
            </a:extLst>
          </p:cNvPr>
          <p:cNvSpPr txBox="1">
            <a:spLocks/>
          </p:cNvSpPr>
          <p:nvPr/>
        </p:nvSpPr>
        <p:spPr>
          <a:xfrm>
            <a:off x="547686" y="1382633"/>
            <a:ext cx="8424000" cy="1397006"/>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Lower RTI with HRVs are common triggers for asthma exacerbations and have been implicated in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asthma development</a:t>
            </a: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Mast cells are a source of T2 cytokines, which can be produced in response to airway epithelial cell-derived cytokines such as IL-33 and IL-1β, and also express the ICAM-1 receptor necessary for HRV binding and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cell entry</a:t>
            </a: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qPCR was used to compare gene expression in HRV A16-infected and uninfected mast cells</a:t>
            </a:r>
          </a:p>
        </p:txBody>
      </p:sp>
    </p:spTree>
    <p:extLst>
      <p:ext uri="{BB962C8B-B14F-4D97-AF65-F5344CB8AC3E}">
        <p14:creationId xmlns:p14="http://schemas.microsoft.com/office/powerpoint/2010/main" val="144359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7B3B-F7E0-4937-A84D-68D4AB660B8D}"/>
              </a:ext>
            </a:extLst>
          </p:cNvPr>
          <p:cNvSpPr>
            <a:spLocks noGrp="1"/>
          </p:cNvSpPr>
          <p:nvPr>
            <p:ph idx="1"/>
          </p:nvPr>
        </p:nvSpPr>
        <p:spPr>
          <a:xfrm>
            <a:off x="547687" y="5436496"/>
            <a:ext cx="11090275" cy="648000"/>
          </a:xfrm>
          <a:prstGeom prst="roundRect">
            <a:avLst/>
          </a:prstGeom>
          <a:solidFill>
            <a:schemeClr val="tx2"/>
          </a:solidFill>
        </p:spPr>
        <p:txBody>
          <a:bodyPr anchor="ctr"/>
          <a:lstStyle/>
          <a:p>
            <a:pPr marL="0" indent="0" algn="ctr">
              <a:buNone/>
            </a:pPr>
            <a:r>
              <a:rPr lang="en-GB" sz="1400" b="1" u="sng">
                <a:solidFill>
                  <a:schemeClr val="bg1"/>
                </a:solidFill>
              </a:rPr>
              <a:t>Key takeaway:</a:t>
            </a:r>
            <a:r>
              <a:rPr lang="en-GB" sz="1400">
                <a:solidFill>
                  <a:schemeClr val="bg1"/>
                </a:solidFill>
              </a:rPr>
              <a:t> </a:t>
            </a:r>
            <a:r>
              <a:rPr lang="en-GB" sz="1400" i="1">
                <a:solidFill>
                  <a:schemeClr val="bg1"/>
                </a:solidFill>
              </a:rPr>
              <a:t>Mucin expression and packaging within secretory granules of PCLS are similar to those in freshly isolated lung tissue, </a:t>
            </a:r>
            <a:br>
              <a:rPr lang="en-GB" sz="1400" i="1">
                <a:solidFill>
                  <a:schemeClr val="bg1"/>
                </a:solidFill>
                <a:highlight>
                  <a:srgbClr val="00FF00"/>
                </a:highlight>
              </a:rPr>
            </a:br>
            <a:r>
              <a:rPr lang="en-GB" sz="1400" i="1">
                <a:solidFill>
                  <a:schemeClr val="bg1"/>
                </a:solidFill>
              </a:rPr>
              <a:t>providing a new platform for studying cellular mechanisms mediating mucin expression and secretion by the human airway epithelium, which could be used to help to understand mucus dysfunction in small airway diseases such as asthma</a:t>
            </a:r>
          </a:p>
        </p:txBody>
      </p:sp>
      <p:sp>
        <p:nvSpPr>
          <p:cNvPr id="2" name="Title 1">
            <a:extLst>
              <a:ext uri="{FF2B5EF4-FFF2-40B4-BE49-F238E27FC236}">
                <a16:creationId xmlns:a16="http://schemas.microsoft.com/office/drawing/2014/main" id="{75001AAE-D047-4033-B53C-592611DA6FD9}"/>
              </a:ext>
            </a:extLst>
          </p:cNvPr>
          <p:cNvSpPr>
            <a:spLocks noGrp="1"/>
          </p:cNvSpPr>
          <p:nvPr>
            <p:ph type="title"/>
          </p:nvPr>
        </p:nvSpPr>
        <p:spPr/>
        <p:txBody>
          <a:bodyPr/>
          <a:lstStyle/>
          <a:p>
            <a:r>
              <a:rPr lang="en-GB" sz="2000"/>
              <a:t>Mucin expression in human precision-cut lung slices</a:t>
            </a:r>
          </a:p>
        </p:txBody>
      </p:sp>
      <p:sp>
        <p:nvSpPr>
          <p:cNvPr id="5" name="Rectangle: Rounded Corners 4">
            <a:extLst>
              <a:ext uri="{FF2B5EF4-FFF2-40B4-BE49-F238E27FC236}">
                <a16:creationId xmlns:a16="http://schemas.microsoft.com/office/drawing/2014/main" id="{325724E3-03A5-4EF9-BA31-7E38EE92513D}"/>
              </a:ext>
            </a:extLst>
          </p:cNvPr>
          <p:cNvSpPr/>
          <p:nvPr/>
        </p:nvSpPr>
        <p:spPr>
          <a:xfrm>
            <a:off x="9064100" y="1376363"/>
            <a:ext cx="2577600" cy="720725"/>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Hoang O.N. </a:t>
            </a:r>
            <a:br>
              <a:rPr kumimoji="0" lang="en-GB" sz="1200" b="0" i="0" u="none" strike="noStrike" kern="1200" cap="none" spc="0" normalizeH="0" baseline="0" noProof="0">
                <a:ln>
                  <a:noFill/>
                </a:ln>
                <a:solidFill>
                  <a:srgbClr val="FFFFFF"/>
                </a:solidFill>
                <a:effectLst/>
                <a:highlight>
                  <a:srgbClr val="008080"/>
                </a:highlight>
                <a:uLnTx/>
                <a:uFillTx/>
                <a:latin typeface="Calibri" panose="020F0502020204030204" pitchFamily="34" charset="0"/>
                <a:ea typeface="+mn-ea"/>
                <a:cs typeface="Calibri" panose="020F0502020204030204" pitchFamily="34" charset="0"/>
              </a:rPr>
            </a:br>
            <a:r>
              <a:rPr kumimoji="0" lang="en-GB" sz="11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The University of Texas MD Anderson Cancer Center, Houston, TX, USA</a:t>
            </a: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7212333-27BE-4AAF-99FD-86E92DF73915}"/>
              </a:ext>
            </a:extLst>
          </p:cNvPr>
          <p:cNvSpPr txBox="1">
            <a:spLocks/>
          </p:cNvSpPr>
          <p:nvPr/>
        </p:nvSpPr>
        <p:spPr>
          <a:xfrm>
            <a:off x="547686" y="1382632"/>
            <a:ext cx="8424000" cy="709456"/>
          </a:xfrm>
          <a:prstGeom prst="roundRect">
            <a:avLst/>
          </a:prstGeom>
          <a:ln w="19050">
            <a:solidFill>
              <a:schemeClr val="tx1"/>
            </a:solidFill>
          </a:ln>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Small airways (&lt;1 mm diameter) are critical sites of mucus dysfunction in diseases such as asthma</a:t>
            </a:r>
          </a:p>
          <a:p>
            <a:pPr marL="288000" marR="0" lvl="0" indent="-288000" algn="l" defTabSz="914400" rtl="0" eaLnBrk="1" fontAlgn="auto" latinLnBrk="0" hangingPunct="1">
              <a:lnSpc>
                <a:spcPct val="100000"/>
              </a:lnSpc>
              <a:spcBef>
                <a:spcPts val="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Precision-cut lung slices (PCLS)</a:t>
            </a:r>
            <a:r>
              <a:rPr kumimoji="0" lang="en-GB" sz="1400" b="0" i="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from healthy human </a:t>
            </a:r>
            <a:r>
              <a:rPr lang="en-GB" sz="1400">
                <a:solidFill>
                  <a:srgbClr val="656665"/>
                </a:solidFill>
              </a:rPr>
              <a:t>lungs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were compared with small airways </a:t>
            </a:r>
            <a:r>
              <a:rPr lang="en-GB" sz="1400">
                <a:solidFill>
                  <a:srgbClr val="656665"/>
                </a:solidFill>
              </a:rPr>
              <a:t>from dissection of fresh tissue </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to determine if they can be used to study mucin production and secretion in small airways</a:t>
            </a:r>
          </a:p>
        </p:txBody>
      </p:sp>
      <p:sp>
        <p:nvSpPr>
          <p:cNvPr id="7" name="Content Placeholder 2">
            <a:extLst>
              <a:ext uri="{FF2B5EF4-FFF2-40B4-BE49-F238E27FC236}">
                <a16:creationId xmlns:a16="http://schemas.microsoft.com/office/drawing/2014/main" id="{22A24434-7B17-44C8-B3D9-B09461415055}"/>
              </a:ext>
            </a:extLst>
          </p:cNvPr>
          <p:cNvSpPr txBox="1">
            <a:spLocks/>
          </p:cNvSpPr>
          <p:nvPr/>
        </p:nvSpPr>
        <p:spPr>
          <a:xfrm>
            <a:off x="547686" y="2270292"/>
            <a:ext cx="11090275" cy="2988000"/>
          </a:xfrm>
          <a:prstGeom prst="roundRect">
            <a:avLst>
              <a:gd name="adj" fmla="val 8540"/>
            </a:avLst>
          </a:prstGeom>
          <a:ln w="19050">
            <a:solidFill>
              <a:schemeClr val="accent4"/>
            </a:solidFill>
          </a:ln>
        </p:spPr>
        <p:txBody>
          <a:bodyPr vert="horz" lIns="0" tIns="0" rIns="8280000" bIns="0" rtlCol="0">
            <a:noAutofit/>
          </a:bodyPr>
          <a:lstStyle>
            <a:lvl1pPr marL="288000" indent="-288000" algn="l" defTabSz="914400" rtl="0" eaLnBrk="1" latinLnBrk="0" hangingPunct="1">
              <a:lnSpc>
                <a:spcPct val="100000"/>
              </a:lnSpc>
              <a:spcBef>
                <a:spcPts val="1200"/>
              </a:spcBef>
              <a:buFontTx/>
              <a:buBlip>
                <a:blip r:embed="rId3"/>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Immunofluorescence microscopy showed that the mucins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MUC5B</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and </a:t>
            </a:r>
            <a:r>
              <a:rPr kumimoji="0" lang="en-GB" sz="1400" b="0" i="1"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MUC5AC</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are expressed in PCLS cells</a:t>
            </a:r>
          </a:p>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proportions of secretory granules containing </a:t>
            </a:r>
            <a:r>
              <a:rPr kumimoji="0" lang="en-GB" sz="14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MUC5B</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b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and </a:t>
            </a:r>
            <a:r>
              <a:rPr kumimoji="0" lang="en-GB" sz="1400" b="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MUC5AC</a:t>
            </a:r>
            <a:r>
              <a:rPr kumimoji="0" lang="en-GB"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were comparable between PCLS and freshly isolated distal airways</a:t>
            </a:r>
          </a:p>
        </p:txBody>
      </p:sp>
      <p:pic>
        <p:nvPicPr>
          <p:cNvPr id="18" name="Content Placeholder 17" descr="Internet with solid fill">
            <a:hlinkClick r:id="rId4"/>
            <a:extLst>
              <a:ext uri="{FF2B5EF4-FFF2-40B4-BE49-F238E27FC236}">
                <a16:creationId xmlns:a16="http://schemas.microsoft.com/office/drawing/2014/main" id="{59C9FB54-B282-42C1-9337-39EA1CBA569C}"/>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550863" y="-34266"/>
            <a:ext cx="444500" cy="444500"/>
          </a:xfrm>
        </p:spPr>
      </p:pic>
      <p:sp>
        <p:nvSpPr>
          <p:cNvPr id="16" name="TextBox 15">
            <a:extLst>
              <a:ext uri="{FF2B5EF4-FFF2-40B4-BE49-F238E27FC236}">
                <a16:creationId xmlns:a16="http://schemas.microsoft.com/office/drawing/2014/main" id="{DFC5175E-667D-49A9-8519-6C9F8218F736}"/>
              </a:ext>
            </a:extLst>
          </p:cNvPr>
          <p:cNvSpPr txBox="1"/>
          <p:nvPr/>
        </p:nvSpPr>
        <p:spPr>
          <a:xfrm>
            <a:off x="763928" y="69517"/>
            <a:ext cx="2388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Calibri"/>
                <a:ea typeface="+mn-ea"/>
                <a:cs typeface="+mn-cs"/>
              </a:rPr>
              <a:t>Visit </a:t>
            </a:r>
            <a:r>
              <a:rPr kumimoji="0" lang="en-GB" sz="1200" b="1" i="1" u="none" strike="noStrike" kern="1200" cap="none" spc="0" normalizeH="0" baseline="0" noProof="0">
                <a:ln>
                  <a:noFill/>
                </a:ln>
                <a:solidFill>
                  <a:srgbClr val="28ABE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ATS</a:t>
            </a:r>
            <a:r>
              <a:rPr kumimoji="0" lang="en-GB" sz="1200" b="1" i="1" u="none" strike="noStrike" kern="1200" cap="none" spc="0" normalizeH="0" baseline="0" noProof="0">
                <a:ln>
                  <a:noFill/>
                </a:ln>
                <a:solidFill>
                  <a:srgbClr val="FFFFFF"/>
                </a:solidFill>
                <a:effectLst/>
                <a:uLnTx/>
                <a:uFillTx/>
                <a:latin typeface="Calibri"/>
                <a:ea typeface="+mn-ea"/>
                <a:cs typeface="+mn-cs"/>
              </a:rPr>
              <a:t> for more information</a:t>
            </a:r>
          </a:p>
        </p:txBody>
      </p:sp>
      <p:sp>
        <p:nvSpPr>
          <p:cNvPr id="19" name="Content Placeholder 3">
            <a:extLst>
              <a:ext uri="{FF2B5EF4-FFF2-40B4-BE49-F238E27FC236}">
                <a16:creationId xmlns:a16="http://schemas.microsoft.com/office/drawing/2014/main" id="{3DBF8609-9A8F-4E35-8A2D-7A5FB64EC62C}"/>
              </a:ext>
            </a:extLst>
          </p:cNvPr>
          <p:cNvSpPr txBox="1">
            <a:spLocks/>
          </p:cNvSpPr>
          <p:nvPr/>
        </p:nvSpPr>
        <p:spPr>
          <a:xfrm>
            <a:off x="547688" y="6234113"/>
            <a:ext cx="10648950" cy="44388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11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000" b="0" i="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t>
            </a:r>
            <a:r>
              <a:rPr lang="en-GB" sz="1000">
                <a:solidFill>
                  <a:srgbClr val="656665"/>
                </a:solidFill>
              </a:rPr>
              <a:t>Slices</a:t>
            </a:r>
            <a:r>
              <a:rPr kumimoji="0" lang="en-GB" sz="1000" b="0" i="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(0.35 mm) from donated lungs inflated with low gelling-temperature agarose were cultured for 2–3 weeks, and then slices containing a small airway (200–1000 µm diameter) with beating cilia were fixed with 4% paraformaldehyde and paraffin embedded; **</a:t>
            </a:r>
            <a:r>
              <a:rPr kumimoji="0" lang="en-GB" sz="1000" b="0" i="1"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a:t>
            </a:r>
            <a:r>
              <a:rPr kumimoji="0" lang="en-GB" sz="1000" b="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&lt;0.001</a:t>
            </a:r>
          </a:p>
          <a:p>
            <a:pPr>
              <a:defRPr/>
            </a:pPr>
            <a:r>
              <a:rPr lang="en-GB" sz="1000">
                <a:solidFill>
                  <a:srgbClr val="656665"/>
                </a:solidFill>
              </a:rPr>
              <a:t>IQR, interquartile range; MUC, mucin;  PCLS, </a:t>
            </a: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precision-cut lung slices</a:t>
            </a:r>
            <a:r>
              <a:rPr lang="en-GB" sz="1000">
                <a:solidFill>
                  <a:srgbClr val="656665"/>
                </a:solidFill>
              </a:rPr>
              <a:t>  </a:t>
            </a:r>
            <a:br>
              <a:rPr kumimoji="0" lang="en-GB" sz="1000" b="0" i="0" u="none" strike="noStrike" kern="1200" cap="none" spc="0" normalizeH="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sz="10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Hoang ON, et al. Poster P982 presented at ATS 2022 (Abstract A5653)</a:t>
            </a:r>
          </a:p>
        </p:txBody>
      </p:sp>
      <p:sp>
        <p:nvSpPr>
          <p:cNvPr id="15" name="TextBox 14">
            <a:extLst>
              <a:ext uri="{FF2B5EF4-FFF2-40B4-BE49-F238E27FC236}">
                <a16:creationId xmlns:a16="http://schemas.microsoft.com/office/drawing/2014/main" id="{8AFF046F-7EBD-4AA7-8BBC-EEB2D06EEF4C}"/>
              </a:ext>
            </a:extLst>
          </p:cNvPr>
          <p:cNvSpPr txBox="1"/>
          <p:nvPr/>
        </p:nvSpPr>
        <p:spPr>
          <a:xfrm>
            <a:off x="4138722" y="2374598"/>
            <a:ext cx="6920534" cy="523220"/>
          </a:xfrm>
          <a:prstGeom prst="rect">
            <a:avLst/>
          </a:prstGeom>
          <a:ln w="19050">
            <a:noFill/>
          </a:ln>
        </p:spPr>
        <p:txBody>
          <a:bodyPr vert="horz" lIns="0" tIns="0" rIns="0" bIns="0" rtlCol="0">
            <a:noAutofit/>
          </a:bodyPr>
          <a:lstStyle>
            <a:defPPr>
              <a:defRPr lang="en-US"/>
            </a:defPPr>
            <a:lvl1pPr marR="0" lvl="0" indent="0" algn="ctr" fontAlgn="auto">
              <a:lnSpc>
                <a:spcPct val="100000"/>
              </a:lnSpc>
              <a:spcBef>
                <a:spcPts val="1200"/>
              </a:spcBef>
              <a:spcAft>
                <a:spcPts val="0"/>
              </a:spcAft>
              <a:buClrTx/>
              <a:buSzTx/>
              <a:buFontTx/>
              <a:buNone/>
              <a:tabLst/>
              <a:defRPr kumimoji="0" sz="1400" b="1" i="0" u="none" strike="noStrike"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defRPr>
            </a:lvl1pPr>
            <a:lvl2pPr marL="685800" indent="-228600">
              <a:lnSpc>
                <a:spcPct val="100000"/>
              </a:lnSpc>
              <a:spcBef>
                <a:spcPts val="600"/>
              </a:spcBef>
              <a:buClr>
                <a:schemeClr val="bg2"/>
              </a:buClr>
              <a:buFont typeface="Arial" panose="020B0604020202020204" pitchFamily="34" charset="0"/>
              <a:buChar char="•"/>
            </a:lvl2pPr>
            <a:lvl3pPr marL="1143000" indent="-228600">
              <a:lnSpc>
                <a:spcPct val="100000"/>
              </a:lnSpc>
              <a:spcBef>
                <a:spcPts val="600"/>
              </a:spcBef>
              <a:buClr>
                <a:schemeClr val="bg2"/>
              </a:buClr>
              <a:buFont typeface="Arial" panose="020B0604020202020204" pitchFamily="34" charset="0"/>
              <a:buChar char="•"/>
            </a:lvl3pPr>
            <a:lvl4pPr marL="1600200" indent="-228600">
              <a:lnSpc>
                <a:spcPct val="100000"/>
              </a:lnSpc>
              <a:spcBef>
                <a:spcPts val="600"/>
              </a:spcBef>
              <a:buClr>
                <a:schemeClr val="bg2"/>
              </a:buClr>
              <a:buFont typeface="Arial" panose="020B0604020202020204" pitchFamily="34" charset="0"/>
              <a:buChar char="•"/>
            </a:lvl4pPr>
            <a:lvl5pPr marL="2057400" indent="-228600">
              <a:lnSpc>
                <a:spcPct val="100000"/>
              </a:lnSpc>
              <a:spcBef>
                <a:spcPts val="600"/>
              </a:spcBef>
              <a:buClr>
                <a:schemeClr val="bg2"/>
              </a:buClr>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Mucin localization within cells and granules from PCLS and freshly isolated tissue </a:t>
            </a:r>
          </a:p>
        </p:txBody>
      </p:sp>
      <p:sp>
        <p:nvSpPr>
          <p:cNvPr id="12" name="TextBox 11">
            <a:extLst>
              <a:ext uri="{FF2B5EF4-FFF2-40B4-BE49-F238E27FC236}">
                <a16:creationId xmlns:a16="http://schemas.microsoft.com/office/drawing/2014/main" id="{8DA33925-44AF-41CF-A904-A43710D1974E}"/>
              </a:ext>
            </a:extLst>
          </p:cNvPr>
          <p:cNvSpPr txBox="1"/>
          <p:nvPr/>
        </p:nvSpPr>
        <p:spPr>
          <a:xfrm>
            <a:off x="4138722" y="5037852"/>
            <a:ext cx="7057916" cy="230832"/>
          </a:xfrm>
          <a:prstGeom prst="rect">
            <a:avLst/>
          </a:prstGeom>
          <a:noFill/>
        </p:spPr>
        <p:txBody>
          <a:bodyPr wrap="square" rtlCol="0">
            <a:spAutoFit/>
          </a:bodyPr>
          <a:lstStyle/>
          <a:p>
            <a:pPr algn="ctr"/>
            <a:r>
              <a:rPr lang="en-GB" sz="900"/>
              <a:t>Boxes show median and IQR; whiskers show 5</a:t>
            </a:r>
            <a:r>
              <a:rPr lang="en-GB" sz="900" baseline="30000"/>
              <a:t>th</a:t>
            </a:r>
            <a:r>
              <a:rPr lang="en-GB" sz="900"/>
              <a:t> and 9</a:t>
            </a:r>
            <a:r>
              <a:rPr lang="en-GB" sz="900" baseline="30000"/>
              <a:t>th</a:t>
            </a:r>
            <a:r>
              <a:rPr lang="en-GB" sz="900"/>
              <a:t> percentiles;</a:t>
            </a:r>
            <a:r>
              <a:rPr lang="en-GB" sz="900">
                <a:solidFill>
                  <a:srgbClr val="FF0000"/>
                </a:solidFill>
              </a:rPr>
              <a:t> </a:t>
            </a:r>
            <a:r>
              <a:rPr lang="en-GB" sz="900"/>
              <a:t>dots show outliers; n represents number of images analysed </a:t>
            </a:r>
          </a:p>
        </p:txBody>
      </p:sp>
      <p:sp>
        <p:nvSpPr>
          <p:cNvPr id="13" name="Rectangle 12">
            <a:extLst>
              <a:ext uri="{FF2B5EF4-FFF2-40B4-BE49-F238E27FC236}">
                <a16:creationId xmlns:a16="http://schemas.microsoft.com/office/drawing/2014/main" id="{963C9F3A-E322-4149-99C1-C63317CEFAD1}"/>
              </a:ext>
            </a:extLst>
          </p:cNvPr>
          <p:cNvSpPr/>
          <p:nvPr/>
        </p:nvSpPr>
        <p:spPr>
          <a:xfrm>
            <a:off x="3560018" y="2678886"/>
            <a:ext cx="3690738" cy="42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Mucin-containing cells</a:t>
            </a:r>
          </a:p>
        </p:txBody>
      </p:sp>
      <p:cxnSp>
        <p:nvCxnSpPr>
          <p:cNvPr id="26" name="Straight Connector 25">
            <a:extLst>
              <a:ext uri="{FF2B5EF4-FFF2-40B4-BE49-F238E27FC236}">
                <a16:creationId xmlns:a16="http://schemas.microsoft.com/office/drawing/2014/main" id="{D000FE78-BBF7-4F16-A323-6C6DD6BA2D39}"/>
              </a:ext>
            </a:extLst>
          </p:cNvPr>
          <p:cNvCxnSpPr>
            <a:cxnSpLocks/>
          </p:cNvCxnSpPr>
          <p:nvPr/>
        </p:nvCxnSpPr>
        <p:spPr>
          <a:xfrm>
            <a:off x="4267200" y="3324225"/>
            <a:ext cx="0" cy="1300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C82A0F-B1A5-4644-8A75-1024F5EA1C71}"/>
              </a:ext>
            </a:extLst>
          </p:cNvPr>
          <p:cNvCxnSpPr>
            <a:cxnSpLocks/>
          </p:cNvCxnSpPr>
          <p:nvPr/>
        </p:nvCxnSpPr>
        <p:spPr>
          <a:xfrm>
            <a:off x="4217194" y="4360070"/>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973A95-ABF4-4F84-AA65-D9A6B3689FC1}"/>
              </a:ext>
            </a:extLst>
          </p:cNvPr>
          <p:cNvCxnSpPr>
            <a:cxnSpLocks/>
          </p:cNvCxnSpPr>
          <p:nvPr/>
        </p:nvCxnSpPr>
        <p:spPr>
          <a:xfrm>
            <a:off x="4217194" y="4102895"/>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25354D-18A1-4149-9E0F-ABD98C393A20}"/>
              </a:ext>
            </a:extLst>
          </p:cNvPr>
          <p:cNvCxnSpPr>
            <a:cxnSpLocks/>
          </p:cNvCxnSpPr>
          <p:nvPr/>
        </p:nvCxnSpPr>
        <p:spPr>
          <a:xfrm>
            <a:off x="4214813" y="3849895"/>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148370-139C-44BB-8ED6-5C4B929C4842}"/>
              </a:ext>
            </a:extLst>
          </p:cNvPr>
          <p:cNvCxnSpPr>
            <a:cxnSpLocks/>
          </p:cNvCxnSpPr>
          <p:nvPr/>
        </p:nvCxnSpPr>
        <p:spPr>
          <a:xfrm>
            <a:off x="4213622" y="3591507"/>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6FB5D6-4AA3-45E9-BBEB-FEA8C0D0E23E}"/>
              </a:ext>
            </a:extLst>
          </p:cNvPr>
          <p:cNvCxnSpPr>
            <a:cxnSpLocks/>
          </p:cNvCxnSpPr>
          <p:nvPr/>
        </p:nvCxnSpPr>
        <p:spPr>
          <a:xfrm>
            <a:off x="4214813" y="333448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566913F-716C-4814-A393-898186E831F1}"/>
              </a:ext>
            </a:extLst>
          </p:cNvPr>
          <p:cNvSpPr txBox="1"/>
          <p:nvPr/>
        </p:nvSpPr>
        <p:spPr>
          <a:xfrm>
            <a:off x="3855011" y="3218896"/>
            <a:ext cx="374996" cy="226591"/>
          </a:xfrm>
          <a:prstGeom prst="rect">
            <a:avLst/>
          </a:prstGeom>
          <a:noFill/>
        </p:spPr>
        <p:txBody>
          <a:bodyPr wrap="square" lIns="36000" tIns="36000" rIns="36000" bIns="36000" rtlCol="0">
            <a:spAutoFit/>
          </a:bodyPr>
          <a:lstStyle/>
          <a:p>
            <a:pPr algn="r"/>
            <a:r>
              <a:rPr lang="en-GB" sz="1000"/>
              <a:t>1.0</a:t>
            </a:r>
          </a:p>
        </p:txBody>
      </p:sp>
      <p:sp>
        <p:nvSpPr>
          <p:cNvPr id="33" name="TextBox 32">
            <a:extLst>
              <a:ext uri="{FF2B5EF4-FFF2-40B4-BE49-F238E27FC236}">
                <a16:creationId xmlns:a16="http://schemas.microsoft.com/office/drawing/2014/main" id="{C9CA0FE7-74F5-403D-8A50-77464A664FEB}"/>
              </a:ext>
            </a:extLst>
          </p:cNvPr>
          <p:cNvSpPr txBox="1"/>
          <p:nvPr/>
        </p:nvSpPr>
        <p:spPr>
          <a:xfrm>
            <a:off x="3855011" y="3476062"/>
            <a:ext cx="374996" cy="226591"/>
          </a:xfrm>
          <a:prstGeom prst="rect">
            <a:avLst/>
          </a:prstGeom>
          <a:noFill/>
        </p:spPr>
        <p:txBody>
          <a:bodyPr wrap="square" lIns="36000" tIns="36000" rIns="36000" bIns="36000" rtlCol="0">
            <a:spAutoFit/>
          </a:bodyPr>
          <a:lstStyle/>
          <a:p>
            <a:pPr algn="r"/>
            <a:r>
              <a:rPr lang="en-GB" sz="1000"/>
              <a:t>0.8</a:t>
            </a:r>
          </a:p>
        </p:txBody>
      </p:sp>
      <p:sp>
        <p:nvSpPr>
          <p:cNvPr id="34" name="TextBox 33">
            <a:extLst>
              <a:ext uri="{FF2B5EF4-FFF2-40B4-BE49-F238E27FC236}">
                <a16:creationId xmlns:a16="http://schemas.microsoft.com/office/drawing/2014/main" id="{84E7FAF1-FBF6-4516-9BD7-3A22C28054B2}"/>
              </a:ext>
            </a:extLst>
          </p:cNvPr>
          <p:cNvSpPr txBox="1"/>
          <p:nvPr/>
        </p:nvSpPr>
        <p:spPr>
          <a:xfrm>
            <a:off x="3855011" y="3737990"/>
            <a:ext cx="374996" cy="226591"/>
          </a:xfrm>
          <a:prstGeom prst="rect">
            <a:avLst/>
          </a:prstGeom>
          <a:noFill/>
        </p:spPr>
        <p:txBody>
          <a:bodyPr wrap="square" lIns="36000" tIns="36000" rIns="36000" bIns="36000" rtlCol="0">
            <a:spAutoFit/>
          </a:bodyPr>
          <a:lstStyle/>
          <a:p>
            <a:pPr algn="r"/>
            <a:r>
              <a:rPr lang="en-GB" sz="1000"/>
              <a:t>0.6</a:t>
            </a:r>
          </a:p>
        </p:txBody>
      </p:sp>
      <p:sp>
        <p:nvSpPr>
          <p:cNvPr id="35" name="TextBox 34">
            <a:extLst>
              <a:ext uri="{FF2B5EF4-FFF2-40B4-BE49-F238E27FC236}">
                <a16:creationId xmlns:a16="http://schemas.microsoft.com/office/drawing/2014/main" id="{1D54A636-9A75-41EA-B45E-4BA2F0D9F155}"/>
              </a:ext>
            </a:extLst>
          </p:cNvPr>
          <p:cNvSpPr txBox="1"/>
          <p:nvPr/>
        </p:nvSpPr>
        <p:spPr>
          <a:xfrm>
            <a:off x="3855011" y="3988013"/>
            <a:ext cx="374996" cy="226591"/>
          </a:xfrm>
          <a:prstGeom prst="rect">
            <a:avLst/>
          </a:prstGeom>
          <a:noFill/>
        </p:spPr>
        <p:txBody>
          <a:bodyPr wrap="square" lIns="36000" tIns="36000" rIns="36000" bIns="36000" rtlCol="0">
            <a:spAutoFit/>
          </a:bodyPr>
          <a:lstStyle/>
          <a:p>
            <a:pPr algn="r"/>
            <a:r>
              <a:rPr lang="en-GB" sz="1000"/>
              <a:t>0.4</a:t>
            </a:r>
          </a:p>
        </p:txBody>
      </p:sp>
      <p:sp>
        <p:nvSpPr>
          <p:cNvPr id="36" name="TextBox 35">
            <a:extLst>
              <a:ext uri="{FF2B5EF4-FFF2-40B4-BE49-F238E27FC236}">
                <a16:creationId xmlns:a16="http://schemas.microsoft.com/office/drawing/2014/main" id="{B2B8C5B4-861C-4CED-B324-1C0D48C0D5F5}"/>
              </a:ext>
            </a:extLst>
          </p:cNvPr>
          <p:cNvSpPr txBox="1"/>
          <p:nvPr/>
        </p:nvSpPr>
        <p:spPr>
          <a:xfrm>
            <a:off x="3855011" y="4245179"/>
            <a:ext cx="374996" cy="226591"/>
          </a:xfrm>
          <a:prstGeom prst="rect">
            <a:avLst/>
          </a:prstGeom>
          <a:noFill/>
        </p:spPr>
        <p:txBody>
          <a:bodyPr wrap="square" lIns="36000" tIns="36000" rIns="36000" bIns="36000" rtlCol="0">
            <a:spAutoFit/>
          </a:bodyPr>
          <a:lstStyle/>
          <a:p>
            <a:pPr algn="r"/>
            <a:r>
              <a:rPr lang="en-GB" sz="1000"/>
              <a:t>0.2</a:t>
            </a:r>
          </a:p>
        </p:txBody>
      </p:sp>
      <p:sp>
        <p:nvSpPr>
          <p:cNvPr id="37" name="TextBox 36">
            <a:extLst>
              <a:ext uri="{FF2B5EF4-FFF2-40B4-BE49-F238E27FC236}">
                <a16:creationId xmlns:a16="http://schemas.microsoft.com/office/drawing/2014/main" id="{C0E00EA7-D07B-43F4-B53F-2C93D81242EA}"/>
              </a:ext>
            </a:extLst>
          </p:cNvPr>
          <p:cNvSpPr txBox="1"/>
          <p:nvPr/>
        </p:nvSpPr>
        <p:spPr>
          <a:xfrm>
            <a:off x="3855011" y="4509487"/>
            <a:ext cx="374996" cy="226591"/>
          </a:xfrm>
          <a:prstGeom prst="rect">
            <a:avLst/>
          </a:prstGeom>
          <a:noFill/>
        </p:spPr>
        <p:txBody>
          <a:bodyPr wrap="square" lIns="36000" tIns="36000" rIns="36000" bIns="36000" rtlCol="0">
            <a:spAutoFit/>
          </a:bodyPr>
          <a:lstStyle/>
          <a:p>
            <a:pPr algn="r"/>
            <a:r>
              <a:rPr lang="en-GB" sz="1000"/>
              <a:t>0.0</a:t>
            </a:r>
          </a:p>
        </p:txBody>
      </p:sp>
      <p:sp>
        <p:nvSpPr>
          <p:cNvPr id="38" name="TextBox 37">
            <a:extLst>
              <a:ext uri="{FF2B5EF4-FFF2-40B4-BE49-F238E27FC236}">
                <a16:creationId xmlns:a16="http://schemas.microsoft.com/office/drawing/2014/main" id="{E9971EF9-CA0A-4663-B93F-C2AB60A19B62}"/>
              </a:ext>
            </a:extLst>
          </p:cNvPr>
          <p:cNvSpPr txBox="1"/>
          <p:nvPr/>
        </p:nvSpPr>
        <p:spPr>
          <a:xfrm>
            <a:off x="4380550" y="4619626"/>
            <a:ext cx="468645" cy="226591"/>
          </a:xfrm>
          <a:prstGeom prst="rect">
            <a:avLst/>
          </a:prstGeom>
          <a:noFill/>
        </p:spPr>
        <p:txBody>
          <a:bodyPr wrap="none" lIns="36000" tIns="36000" rIns="36000" bIns="36000" rtlCol="0">
            <a:spAutoFit/>
          </a:bodyPr>
          <a:lstStyle/>
          <a:p>
            <a:pPr algn="r"/>
            <a:r>
              <a:rPr lang="en-GB" sz="1000"/>
              <a:t>MUC5B</a:t>
            </a:r>
          </a:p>
        </p:txBody>
      </p:sp>
      <p:sp>
        <p:nvSpPr>
          <p:cNvPr id="39" name="TextBox 38">
            <a:extLst>
              <a:ext uri="{FF2B5EF4-FFF2-40B4-BE49-F238E27FC236}">
                <a16:creationId xmlns:a16="http://schemas.microsoft.com/office/drawing/2014/main" id="{CB4F2732-5187-43AC-ACB3-04749FD72EBB}"/>
              </a:ext>
            </a:extLst>
          </p:cNvPr>
          <p:cNvSpPr txBox="1"/>
          <p:nvPr/>
        </p:nvSpPr>
        <p:spPr>
          <a:xfrm>
            <a:off x="5142190" y="4619626"/>
            <a:ext cx="540781" cy="226591"/>
          </a:xfrm>
          <a:prstGeom prst="rect">
            <a:avLst/>
          </a:prstGeom>
          <a:noFill/>
        </p:spPr>
        <p:txBody>
          <a:bodyPr wrap="none" lIns="36000" tIns="36000" rIns="36000" bIns="36000" rtlCol="0">
            <a:spAutoFit/>
          </a:bodyPr>
          <a:lstStyle/>
          <a:p>
            <a:pPr algn="r"/>
            <a:r>
              <a:rPr lang="en-GB" sz="1000"/>
              <a:t>MUC5AC</a:t>
            </a:r>
          </a:p>
        </p:txBody>
      </p:sp>
      <p:sp>
        <p:nvSpPr>
          <p:cNvPr id="40" name="TextBox 39">
            <a:extLst>
              <a:ext uri="{FF2B5EF4-FFF2-40B4-BE49-F238E27FC236}">
                <a16:creationId xmlns:a16="http://schemas.microsoft.com/office/drawing/2014/main" id="{490CC1DA-BF01-4484-885C-7A5F0E44DCDF}"/>
              </a:ext>
            </a:extLst>
          </p:cNvPr>
          <p:cNvSpPr txBox="1"/>
          <p:nvPr/>
        </p:nvSpPr>
        <p:spPr>
          <a:xfrm>
            <a:off x="6064004" y="4619626"/>
            <a:ext cx="321169" cy="226591"/>
          </a:xfrm>
          <a:prstGeom prst="rect">
            <a:avLst/>
          </a:prstGeom>
          <a:noFill/>
        </p:spPr>
        <p:txBody>
          <a:bodyPr wrap="none" lIns="36000" tIns="36000" rIns="36000" bIns="36000" rtlCol="0">
            <a:spAutoFit/>
          </a:bodyPr>
          <a:lstStyle/>
          <a:p>
            <a:pPr algn="r"/>
            <a:r>
              <a:rPr lang="en-GB" sz="1000"/>
              <a:t>Both</a:t>
            </a:r>
          </a:p>
        </p:txBody>
      </p:sp>
      <p:sp>
        <p:nvSpPr>
          <p:cNvPr id="41" name="TextBox 40">
            <a:extLst>
              <a:ext uri="{FF2B5EF4-FFF2-40B4-BE49-F238E27FC236}">
                <a16:creationId xmlns:a16="http://schemas.microsoft.com/office/drawing/2014/main" id="{0A53865E-08D7-4862-A1D8-633E546207E5}"/>
              </a:ext>
            </a:extLst>
          </p:cNvPr>
          <p:cNvSpPr txBox="1"/>
          <p:nvPr/>
        </p:nvSpPr>
        <p:spPr>
          <a:xfrm rot="16200000">
            <a:off x="3425412" y="3856345"/>
            <a:ext cx="906266" cy="226591"/>
          </a:xfrm>
          <a:prstGeom prst="rect">
            <a:avLst/>
          </a:prstGeom>
          <a:noFill/>
        </p:spPr>
        <p:txBody>
          <a:bodyPr wrap="none" lIns="36000" tIns="36000" rIns="36000" bIns="36000" rtlCol="0">
            <a:spAutoFit/>
          </a:bodyPr>
          <a:lstStyle/>
          <a:p>
            <a:pPr algn="ctr"/>
            <a:r>
              <a:rPr lang="en-GB" sz="1000"/>
              <a:t>Fraction of total</a:t>
            </a:r>
          </a:p>
        </p:txBody>
      </p:sp>
      <p:grpSp>
        <p:nvGrpSpPr>
          <p:cNvPr id="42" name="Group 41">
            <a:extLst>
              <a:ext uri="{FF2B5EF4-FFF2-40B4-BE49-F238E27FC236}">
                <a16:creationId xmlns:a16="http://schemas.microsoft.com/office/drawing/2014/main" id="{DE713B83-3047-4E94-A0E7-D693ADB89A90}"/>
              </a:ext>
            </a:extLst>
          </p:cNvPr>
          <p:cNvGrpSpPr/>
          <p:nvPr/>
        </p:nvGrpSpPr>
        <p:grpSpPr>
          <a:xfrm>
            <a:off x="4371798" y="3484332"/>
            <a:ext cx="193058" cy="1130531"/>
            <a:chOff x="4028898" y="3484332"/>
            <a:chExt cx="193058" cy="1130531"/>
          </a:xfrm>
        </p:grpSpPr>
        <p:sp>
          <p:nvSpPr>
            <p:cNvPr id="43" name="Oval 42">
              <a:extLst>
                <a:ext uri="{FF2B5EF4-FFF2-40B4-BE49-F238E27FC236}">
                  <a16:creationId xmlns:a16="http://schemas.microsoft.com/office/drawing/2014/main" id="{147C9415-A6A1-4046-90E9-6297ABAFAE21}"/>
                </a:ext>
              </a:extLst>
            </p:cNvPr>
            <p:cNvSpPr/>
            <p:nvPr/>
          </p:nvSpPr>
          <p:spPr>
            <a:xfrm>
              <a:off x="4102568" y="348433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863AE973-67F7-4832-BC01-F3ABDBFEDBD8}"/>
                </a:ext>
              </a:extLst>
            </p:cNvPr>
            <p:cNvCxnSpPr>
              <a:cxnSpLocks/>
            </p:cNvCxnSpPr>
            <p:nvPr/>
          </p:nvCxnSpPr>
          <p:spPr>
            <a:xfrm>
              <a:off x="4079122" y="3507191"/>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7BC2CD-936D-49C0-A73A-CC73995C77C5}"/>
                </a:ext>
              </a:extLst>
            </p:cNvPr>
            <p:cNvCxnSpPr>
              <a:cxnSpLocks/>
            </p:cNvCxnSpPr>
            <p:nvPr/>
          </p:nvCxnSpPr>
          <p:spPr>
            <a:xfrm>
              <a:off x="4125427" y="3499303"/>
              <a:ext cx="0" cy="7011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E744EA4-4677-4F96-994C-D611EC65DC2C}"/>
                </a:ext>
              </a:extLst>
            </p:cNvPr>
            <p:cNvSpPr/>
            <p:nvPr/>
          </p:nvSpPr>
          <p:spPr>
            <a:xfrm>
              <a:off x="4028898" y="4071938"/>
              <a:ext cx="193058" cy="542925"/>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47" name="Straight Connector 46">
              <a:extLst>
                <a:ext uri="{FF2B5EF4-FFF2-40B4-BE49-F238E27FC236}">
                  <a16:creationId xmlns:a16="http://schemas.microsoft.com/office/drawing/2014/main" id="{04648F0D-6F98-4FFF-A012-36D687154B0C}"/>
                </a:ext>
              </a:extLst>
            </p:cNvPr>
            <p:cNvCxnSpPr>
              <a:cxnSpLocks/>
            </p:cNvCxnSpPr>
            <p:nvPr/>
          </p:nvCxnSpPr>
          <p:spPr>
            <a:xfrm>
              <a:off x="4028898" y="4491039"/>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B79233D-C34A-4D82-A5E3-C66A335D7E8C}"/>
              </a:ext>
            </a:extLst>
          </p:cNvPr>
          <p:cNvGrpSpPr/>
          <p:nvPr/>
        </p:nvGrpSpPr>
        <p:grpSpPr>
          <a:xfrm>
            <a:off x="5175503" y="4286525"/>
            <a:ext cx="193058" cy="327544"/>
            <a:chOff x="4832603" y="4286525"/>
            <a:chExt cx="193058" cy="327544"/>
          </a:xfrm>
        </p:grpSpPr>
        <p:sp>
          <p:nvSpPr>
            <p:cNvPr id="49" name="Oval 48">
              <a:extLst>
                <a:ext uri="{FF2B5EF4-FFF2-40B4-BE49-F238E27FC236}">
                  <a16:creationId xmlns:a16="http://schemas.microsoft.com/office/drawing/2014/main" id="{2BBFF6DB-84E6-444A-BB7E-FDFBDBFC0097}"/>
                </a:ext>
              </a:extLst>
            </p:cNvPr>
            <p:cNvSpPr/>
            <p:nvPr/>
          </p:nvSpPr>
          <p:spPr>
            <a:xfrm>
              <a:off x="4906273" y="4286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56CAFA0A-6B8E-4D4A-BF85-1C4B2C8C9DEC}"/>
                </a:ext>
              </a:extLst>
            </p:cNvPr>
            <p:cNvCxnSpPr>
              <a:cxnSpLocks/>
            </p:cNvCxnSpPr>
            <p:nvPr/>
          </p:nvCxnSpPr>
          <p:spPr>
            <a:xfrm>
              <a:off x="4882827" y="4348165"/>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029AC4-6B39-44AB-877C-58D723EF27D2}"/>
                </a:ext>
              </a:extLst>
            </p:cNvPr>
            <p:cNvCxnSpPr>
              <a:cxnSpLocks/>
            </p:cNvCxnSpPr>
            <p:nvPr/>
          </p:nvCxnSpPr>
          <p:spPr>
            <a:xfrm>
              <a:off x="4929132" y="4352925"/>
              <a:ext cx="0" cy="2437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9BEE153-0EB7-417C-B182-8815EBC45E3F}"/>
                </a:ext>
              </a:extLst>
            </p:cNvPr>
            <p:cNvSpPr/>
            <p:nvPr/>
          </p:nvSpPr>
          <p:spPr>
            <a:xfrm>
              <a:off x="4832603" y="4535822"/>
              <a:ext cx="193058" cy="78247"/>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53" name="Straight Connector 52">
              <a:extLst>
                <a:ext uri="{FF2B5EF4-FFF2-40B4-BE49-F238E27FC236}">
                  <a16:creationId xmlns:a16="http://schemas.microsoft.com/office/drawing/2014/main" id="{D8AC5A7F-F22A-46F1-9FBA-87423A7711E7}"/>
                </a:ext>
              </a:extLst>
            </p:cNvPr>
            <p:cNvCxnSpPr>
              <a:cxnSpLocks/>
            </p:cNvCxnSpPr>
            <p:nvPr/>
          </p:nvCxnSpPr>
          <p:spPr>
            <a:xfrm>
              <a:off x="4832603" y="4577328"/>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9DE7827B-D3C6-4552-A03B-DA21DA33F804}"/>
              </a:ext>
            </a:extLst>
          </p:cNvPr>
          <p:cNvGrpSpPr/>
          <p:nvPr/>
        </p:nvGrpSpPr>
        <p:grpSpPr>
          <a:xfrm>
            <a:off x="5978156" y="3339243"/>
            <a:ext cx="193058" cy="1189284"/>
            <a:chOff x="5635256" y="3339243"/>
            <a:chExt cx="193058" cy="1189284"/>
          </a:xfrm>
        </p:grpSpPr>
        <p:sp>
          <p:nvSpPr>
            <p:cNvPr id="55" name="Oval 54">
              <a:extLst>
                <a:ext uri="{FF2B5EF4-FFF2-40B4-BE49-F238E27FC236}">
                  <a16:creationId xmlns:a16="http://schemas.microsoft.com/office/drawing/2014/main" id="{3FABDDD0-4898-477F-9D27-37C046877388}"/>
                </a:ext>
              </a:extLst>
            </p:cNvPr>
            <p:cNvSpPr/>
            <p:nvPr/>
          </p:nvSpPr>
          <p:spPr>
            <a:xfrm>
              <a:off x="5708926" y="448280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FCC351FC-3EEC-44D9-B9A7-D822D108A654}"/>
                </a:ext>
              </a:extLst>
            </p:cNvPr>
            <p:cNvCxnSpPr>
              <a:cxnSpLocks/>
            </p:cNvCxnSpPr>
            <p:nvPr/>
          </p:nvCxnSpPr>
          <p:spPr>
            <a:xfrm>
              <a:off x="5685480" y="333924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E48C8C-0482-48BD-910E-FE17E149A7D7}"/>
                </a:ext>
              </a:extLst>
            </p:cNvPr>
            <p:cNvCxnSpPr>
              <a:cxnSpLocks/>
            </p:cNvCxnSpPr>
            <p:nvPr/>
          </p:nvCxnSpPr>
          <p:spPr>
            <a:xfrm>
              <a:off x="5685480" y="4489352"/>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F1A075D-E7D7-4B4F-ABF9-669595B6E69B}"/>
                </a:ext>
              </a:extLst>
            </p:cNvPr>
            <p:cNvCxnSpPr>
              <a:cxnSpLocks/>
            </p:cNvCxnSpPr>
            <p:nvPr/>
          </p:nvCxnSpPr>
          <p:spPr>
            <a:xfrm>
              <a:off x="5731785" y="3339243"/>
              <a:ext cx="0" cy="115179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7353007-A56F-403C-BDDC-08A0A3912166}"/>
                </a:ext>
              </a:extLst>
            </p:cNvPr>
            <p:cNvSpPr/>
            <p:nvPr/>
          </p:nvSpPr>
          <p:spPr>
            <a:xfrm>
              <a:off x="5635256" y="3426619"/>
              <a:ext cx="193058" cy="461962"/>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60" name="Straight Connector 59">
              <a:extLst>
                <a:ext uri="{FF2B5EF4-FFF2-40B4-BE49-F238E27FC236}">
                  <a16:creationId xmlns:a16="http://schemas.microsoft.com/office/drawing/2014/main" id="{76A0774C-DC28-4748-B84D-DB66ECCE9431}"/>
                </a:ext>
              </a:extLst>
            </p:cNvPr>
            <p:cNvCxnSpPr>
              <a:cxnSpLocks/>
            </p:cNvCxnSpPr>
            <p:nvPr/>
          </p:nvCxnSpPr>
          <p:spPr>
            <a:xfrm>
              <a:off x="5635256" y="3523650"/>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936E8A09-C394-493A-A468-D4083311A04C}"/>
              </a:ext>
            </a:extLst>
          </p:cNvPr>
          <p:cNvGrpSpPr/>
          <p:nvPr/>
        </p:nvGrpSpPr>
        <p:grpSpPr>
          <a:xfrm>
            <a:off x="5476356" y="3952091"/>
            <a:ext cx="193058" cy="662773"/>
            <a:chOff x="5133456" y="3952091"/>
            <a:chExt cx="193058" cy="662773"/>
          </a:xfrm>
        </p:grpSpPr>
        <p:sp>
          <p:nvSpPr>
            <p:cNvPr id="62" name="Oval 61">
              <a:extLst>
                <a:ext uri="{FF2B5EF4-FFF2-40B4-BE49-F238E27FC236}">
                  <a16:creationId xmlns:a16="http://schemas.microsoft.com/office/drawing/2014/main" id="{E91EFC27-59ED-40E7-A960-F53CE5445E21}"/>
                </a:ext>
              </a:extLst>
            </p:cNvPr>
            <p:cNvSpPr/>
            <p:nvPr/>
          </p:nvSpPr>
          <p:spPr>
            <a:xfrm>
              <a:off x="5207126" y="39520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88E0A10A-7410-47C6-8B6B-F1003CCC5AB0}"/>
                </a:ext>
              </a:extLst>
            </p:cNvPr>
            <p:cNvCxnSpPr>
              <a:cxnSpLocks/>
            </p:cNvCxnSpPr>
            <p:nvPr/>
          </p:nvCxnSpPr>
          <p:spPr>
            <a:xfrm>
              <a:off x="5183680" y="4021935"/>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5F371C9-EB1E-4A18-B811-5ECD2F7EE236}"/>
                </a:ext>
              </a:extLst>
            </p:cNvPr>
            <p:cNvCxnSpPr>
              <a:cxnSpLocks/>
            </p:cNvCxnSpPr>
            <p:nvPr/>
          </p:nvCxnSpPr>
          <p:spPr>
            <a:xfrm>
              <a:off x="5229985" y="4020846"/>
              <a:ext cx="0" cy="3677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C56A430-4901-43E1-9E33-2104328289ED}"/>
                </a:ext>
              </a:extLst>
            </p:cNvPr>
            <p:cNvSpPr/>
            <p:nvPr/>
          </p:nvSpPr>
          <p:spPr>
            <a:xfrm>
              <a:off x="5133456" y="4332244"/>
              <a:ext cx="193058" cy="282620"/>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grpSp>
        <p:nvGrpSpPr>
          <p:cNvPr id="66" name="Group 65">
            <a:extLst>
              <a:ext uri="{FF2B5EF4-FFF2-40B4-BE49-F238E27FC236}">
                <a16:creationId xmlns:a16="http://schemas.microsoft.com/office/drawing/2014/main" id="{84EAB5B3-5A5C-4A8C-A49E-11134816032E}"/>
              </a:ext>
            </a:extLst>
          </p:cNvPr>
          <p:cNvGrpSpPr/>
          <p:nvPr/>
        </p:nvGrpSpPr>
        <p:grpSpPr>
          <a:xfrm>
            <a:off x="4670796" y="3339243"/>
            <a:ext cx="193058" cy="1275620"/>
            <a:chOff x="4327896" y="3339243"/>
            <a:chExt cx="193058" cy="1275620"/>
          </a:xfrm>
        </p:grpSpPr>
        <p:cxnSp>
          <p:nvCxnSpPr>
            <p:cNvPr id="67" name="Straight Connector 66">
              <a:extLst>
                <a:ext uri="{FF2B5EF4-FFF2-40B4-BE49-F238E27FC236}">
                  <a16:creationId xmlns:a16="http://schemas.microsoft.com/office/drawing/2014/main" id="{A7D4B135-DFBA-489E-BCFD-74A7D79FD647}"/>
                </a:ext>
              </a:extLst>
            </p:cNvPr>
            <p:cNvCxnSpPr>
              <a:cxnSpLocks/>
            </p:cNvCxnSpPr>
            <p:nvPr/>
          </p:nvCxnSpPr>
          <p:spPr>
            <a:xfrm>
              <a:off x="4378120" y="333924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92E100D-36A3-48B0-BD3A-7DB0A20ECD6F}"/>
                </a:ext>
              </a:extLst>
            </p:cNvPr>
            <p:cNvCxnSpPr>
              <a:cxnSpLocks/>
            </p:cNvCxnSpPr>
            <p:nvPr/>
          </p:nvCxnSpPr>
          <p:spPr>
            <a:xfrm>
              <a:off x="4424425" y="3339243"/>
              <a:ext cx="0" cy="12756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4857802-9D71-4491-9601-A98DB94E6E10}"/>
                </a:ext>
              </a:extLst>
            </p:cNvPr>
            <p:cNvSpPr/>
            <p:nvPr/>
          </p:nvSpPr>
          <p:spPr>
            <a:xfrm>
              <a:off x="4327896" y="3819938"/>
              <a:ext cx="193058" cy="402019"/>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70" name="Straight Connector 69">
              <a:extLst>
                <a:ext uri="{FF2B5EF4-FFF2-40B4-BE49-F238E27FC236}">
                  <a16:creationId xmlns:a16="http://schemas.microsoft.com/office/drawing/2014/main" id="{24ED33AE-939A-46EC-BDA5-66A961CC5EEC}"/>
                </a:ext>
              </a:extLst>
            </p:cNvPr>
            <p:cNvCxnSpPr>
              <a:cxnSpLocks/>
            </p:cNvCxnSpPr>
            <p:nvPr/>
          </p:nvCxnSpPr>
          <p:spPr>
            <a:xfrm>
              <a:off x="4327896" y="3973727"/>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0628CAEC-F286-4937-BF14-6F64BD4A6720}"/>
              </a:ext>
            </a:extLst>
          </p:cNvPr>
          <p:cNvGrpSpPr/>
          <p:nvPr/>
        </p:nvGrpSpPr>
        <p:grpSpPr>
          <a:xfrm>
            <a:off x="6280573" y="3337557"/>
            <a:ext cx="193058" cy="1279687"/>
            <a:chOff x="5937673" y="3337557"/>
            <a:chExt cx="193058" cy="1279687"/>
          </a:xfrm>
        </p:grpSpPr>
        <p:cxnSp>
          <p:nvCxnSpPr>
            <p:cNvPr id="72" name="Straight Connector 71">
              <a:extLst>
                <a:ext uri="{FF2B5EF4-FFF2-40B4-BE49-F238E27FC236}">
                  <a16:creationId xmlns:a16="http://schemas.microsoft.com/office/drawing/2014/main" id="{F8CAC15D-B917-46EC-A5B1-972FD2047633}"/>
                </a:ext>
              </a:extLst>
            </p:cNvPr>
            <p:cNvCxnSpPr>
              <a:cxnSpLocks/>
            </p:cNvCxnSpPr>
            <p:nvPr/>
          </p:nvCxnSpPr>
          <p:spPr>
            <a:xfrm>
              <a:off x="5987897" y="333924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6B923EA-1461-43AA-A80B-90D00AC4C823}"/>
                </a:ext>
              </a:extLst>
            </p:cNvPr>
            <p:cNvCxnSpPr>
              <a:cxnSpLocks/>
            </p:cNvCxnSpPr>
            <p:nvPr/>
          </p:nvCxnSpPr>
          <p:spPr>
            <a:xfrm>
              <a:off x="6034202" y="3337557"/>
              <a:ext cx="0" cy="12796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66A4399-0A70-419E-BBF0-03EDEE7BD722}"/>
                </a:ext>
              </a:extLst>
            </p:cNvPr>
            <p:cNvSpPr/>
            <p:nvPr/>
          </p:nvSpPr>
          <p:spPr>
            <a:xfrm>
              <a:off x="5937673" y="3808985"/>
              <a:ext cx="193058" cy="532034"/>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75" name="Straight Connector 74">
              <a:extLst>
                <a:ext uri="{FF2B5EF4-FFF2-40B4-BE49-F238E27FC236}">
                  <a16:creationId xmlns:a16="http://schemas.microsoft.com/office/drawing/2014/main" id="{564A2130-77EB-490D-882B-05289681BC3A}"/>
                </a:ext>
              </a:extLst>
            </p:cNvPr>
            <p:cNvCxnSpPr>
              <a:cxnSpLocks/>
            </p:cNvCxnSpPr>
            <p:nvPr/>
          </p:nvCxnSpPr>
          <p:spPr>
            <a:xfrm>
              <a:off x="5937673" y="4100514"/>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E582C73B-47C5-4CEE-8055-BE91ADD9202E}"/>
              </a:ext>
            </a:extLst>
          </p:cNvPr>
          <p:cNvSpPr/>
          <p:nvPr/>
        </p:nvSpPr>
        <p:spPr>
          <a:xfrm>
            <a:off x="6716506" y="3127346"/>
            <a:ext cx="54000" cy="54000"/>
          </a:xfrm>
          <a:prstGeom prst="rect">
            <a:avLst/>
          </a:prstGeom>
          <a:solidFill>
            <a:schemeClr val="tx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B437EAAE-D982-4FC1-8A3D-4162DF8D7733}"/>
              </a:ext>
            </a:extLst>
          </p:cNvPr>
          <p:cNvSpPr/>
          <p:nvPr/>
        </p:nvSpPr>
        <p:spPr>
          <a:xfrm>
            <a:off x="6716506" y="3290466"/>
            <a:ext cx="54000" cy="54000"/>
          </a:xfrm>
          <a:prstGeom prst="rect">
            <a:avLst/>
          </a:prstGeom>
          <a:solidFill>
            <a:schemeClr val="bg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72B31E6F-E368-4CBB-9F63-D04ED4272421}"/>
              </a:ext>
            </a:extLst>
          </p:cNvPr>
          <p:cNvSpPr txBox="1"/>
          <p:nvPr/>
        </p:nvSpPr>
        <p:spPr>
          <a:xfrm>
            <a:off x="6777926" y="3047945"/>
            <a:ext cx="731538" cy="226591"/>
          </a:xfrm>
          <a:prstGeom prst="rect">
            <a:avLst/>
          </a:prstGeom>
          <a:noFill/>
        </p:spPr>
        <p:txBody>
          <a:bodyPr wrap="none" lIns="36000" tIns="36000" rIns="36000" bIns="36000" rtlCol="0">
            <a:spAutoFit/>
          </a:bodyPr>
          <a:lstStyle/>
          <a:p>
            <a:pPr algn="r"/>
            <a:r>
              <a:rPr lang="en-GB" sz="1000"/>
              <a:t>Distal (n=27)</a:t>
            </a:r>
          </a:p>
        </p:txBody>
      </p:sp>
      <p:sp>
        <p:nvSpPr>
          <p:cNvPr id="79" name="TextBox 78">
            <a:extLst>
              <a:ext uri="{FF2B5EF4-FFF2-40B4-BE49-F238E27FC236}">
                <a16:creationId xmlns:a16="http://schemas.microsoft.com/office/drawing/2014/main" id="{FACC5612-D101-48D1-B0D1-D1B813E1EE3E}"/>
              </a:ext>
            </a:extLst>
          </p:cNvPr>
          <p:cNvSpPr txBox="1"/>
          <p:nvPr/>
        </p:nvSpPr>
        <p:spPr>
          <a:xfrm>
            <a:off x="6777926" y="3208262"/>
            <a:ext cx="689860" cy="226591"/>
          </a:xfrm>
          <a:prstGeom prst="rect">
            <a:avLst/>
          </a:prstGeom>
          <a:noFill/>
        </p:spPr>
        <p:txBody>
          <a:bodyPr wrap="none" lIns="36000" tIns="36000" rIns="36000" bIns="36000" rtlCol="0">
            <a:spAutoFit/>
          </a:bodyPr>
          <a:lstStyle/>
          <a:p>
            <a:pPr algn="r"/>
            <a:r>
              <a:rPr lang="en-GB" sz="1000"/>
              <a:t>PCLS (n=33)</a:t>
            </a:r>
          </a:p>
        </p:txBody>
      </p:sp>
      <p:cxnSp>
        <p:nvCxnSpPr>
          <p:cNvPr id="80" name="Straight Connector 79">
            <a:extLst>
              <a:ext uri="{FF2B5EF4-FFF2-40B4-BE49-F238E27FC236}">
                <a16:creationId xmlns:a16="http://schemas.microsoft.com/office/drawing/2014/main" id="{10B3F634-B902-403B-969D-2B2748524A7C}"/>
              </a:ext>
            </a:extLst>
          </p:cNvPr>
          <p:cNvCxnSpPr/>
          <p:nvPr/>
        </p:nvCxnSpPr>
        <p:spPr>
          <a:xfrm>
            <a:off x="4440924" y="3265010"/>
            <a:ext cx="3300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D1BB6BA-F5B4-4AD4-B829-9D09DC04A09D}"/>
              </a:ext>
            </a:extLst>
          </p:cNvPr>
          <p:cNvCxnSpPr/>
          <p:nvPr/>
        </p:nvCxnSpPr>
        <p:spPr>
          <a:xfrm>
            <a:off x="6050372" y="3258182"/>
            <a:ext cx="3300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EFBC7A62-0F41-45B0-A79D-CD0664A102A8}"/>
              </a:ext>
            </a:extLst>
          </p:cNvPr>
          <p:cNvSpPr txBox="1"/>
          <p:nvPr/>
        </p:nvSpPr>
        <p:spPr>
          <a:xfrm>
            <a:off x="4498774" y="3122583"/>
            <a:ext cx="200943" cy="226591"/>
          </a:xfrm>
          <a:prstGeom prst="rect">
            <a:avLst/>
          </a:prstGeom>
          <a:noFill/>
        </p:spPr>
        <p:txBody>
          <a:bodyPr wrap="none" lIns="36000" tIns="36000" rIns="36000" bIns="36000" rtlCol="0">
            <a:spAutoFit/>
          </a:bodyPr>
          <a:lstStyle/>
          <a:p>
            <a:pPr algn="r"/>
            <a:r>
              <a:rPr lang="en-GB" sz="1000"/>
              <a:t>**</a:t>
            </a:r>
          </a:p>
        </p:txBody>
      </p:sp>
      <p:sp>
        <p:nvSpPr>
          <p:cNvPr id="83" name="TextBox 82">
            <a:extLst>
              <a:ext uri="{FF2B5EF4-FFF2-40B4-BE49-F238E27FC236}">
                <a16:creationId xmlns:a16="http://schemas.microsoft.com/office/drawing/2014/main" id="{BC04B081-6065-44D5-B533-4BB06F233F2F}"/>
              </a:ext>
            </a:extLst>
          </p:cNvPr>
          <p:cNvSpPr txBox="1"/>
          <p:nvPr/>
        </p:nvSpPr>
        <p:spPr>
          <a:xfrm>
            <a:off x="6112832" y="3122583"/>
            <a:ext cx="200943" cy="226591"/>
          </a:xfrm>
          <a:prstGeom prst="rect">
            <a:avLst/>
          </a:prstGeom>
          <a:noFill/>
        </p:spPr>
        <p:txBody>
          <a:bodyPr wrap="none" lIns="36000" tIns="36000" rIns="36000" bIns="36000" rtlCol="0">
            <a:spAutoFit/>
          </a:bodyPr>
          <a:lstStyle/>
          <a:p>
            <a:pPr algn="r"/>
            <a:r>
              <a:rPr lang="en-GB" sz="1000"/>
              <a:t>**</a:t>
            </a:r>
          </a:p>
        </p:txBody>
      </p:sp>
      <p:cxnSp>
        <p:nvCxnSpPr>
          <p:cNvPr id="84" name="Straight Connector 83">
            <a:extLst>
              <a:ext uri="{FF2B5EF4-FFF2-40B4-BE49-F238E27FC236}">
                <a16:creationId xmlns:a16="http://schemas.microsoft.com/office/drawing/2014/main" id="{7B76D6D4-2143-450D-B032-40C9E0DA1601}"/>
              </a:ext>
            </a:extLst>
          </p:cNvPr>
          <p:cNvCxnSpPr>
            <a:cxnSpLocks/>
          </p:cNvCxnSpPr>
          <p:nvPr/>
        </p:nvCxnSpPr>
        <p:spPr>
          <a:xfrm>
            <a:off x="4217194" y="4619626"/>
            <a:ext cx="2359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727E64A0-86F4-4B86-830E-D73B6CA7CF6E}"/>
              </a:ext>
            </a:extLst>
          </p:cNvPr>
          <p:cNvGrpSpPr/>
          <p:nvPr/>
        </p:nvGrpSpPr>
        <p:grpSpPr>
          <a:xfrm>
            <a:off x="7713126" y="2678886"/>
            <a:ext cx="3744215" cy="2184831"/>
            <a:chOff x="7713126" y="2678886"/>
            <a:chExt cx="3744215" cy="2184831"/>
          </a:xfrm>
        </p:grpSpPr>
        <p:sp>
          <p:nvSpPr>
            <p:cNvPr id="86" name="Rectangle 85">
              <a:extLst>
                <a:ext uri="{FF2B5EF4-FFF2-40B4-BE49-F238E27FC236}">
                  <a16:creationId xmlns:a16="http://schemas.microsoft.com/office/drawing/2014/main" id="{3F6A013A-8217-4BF1-832B-E860DFAE8781}"/>
                </a:ext>
              </a:extLst>
            </p:cNvPr>
            <p:cNvSpPr/>
            <p:nvPr/>
          </p:nvSpPr>
          <p:spPr>
            <a:xfrm>
              <a:off x="7853005" y="2678886"/>
              <a:ext cx="3182882" cy="427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Mucin-containing granules</a:t>
              </a:r>
            </a:p>
          </p:txBody>
        </p:sp>
        <p:cxnSp>
          <p:nvCxnSpPr>
            <p:cNvPr id="87" name="Straight Connector 86">
              <a:extLst>
                <a:ext uri="{FF2B5EF4-FFF2-40B4-BE49-F238E27FC236}">
                  <a16:creationId xmlns:a16="http://schemas.microsoft.com/office/drawing/2014/main" id="{224AB6D5-DE41-4A22-A022-F67C2234691D}"/>
                </a:ext>
              </a:extLst>
            </p:cNvPr>
            <p:cNvCxnSpPr>
              <a:cxnSpLocks/>
            </p:cNvCxnSpPr>
            <p:nvPr/>
          </p:nvCxnSpPr>
          <p:spPr>
            <a:xfrm>
              <a:off x="8215077" y="3341725"/>
              <a:ext cx="0" cy="1300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99B75B5-C9D6-4309-9635-37122E075603}"/>
                </a:ext>
              </a:extLst>
            </p:cNvPr>
            <p:cNvCxnSpPr>
              <a:cxnSpLocks/>
            </p:cNvCxnSpPr>
            <p:nvPr/>
          </p:nvCxnSpPr>
          <p:spPr>
            <a:xfrm>
              <a:off x="8165071" y="4377570"/>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76FF33C-F354-4645-86A9-0A18EA3E3A31}"/>
                </a:ext>
              </a:extLst>
            </p:cNvPr>
            <p:cNvCxnSpPr>
              <a:cxnSpLocks/>
            </p:cNvCxnSpPr>
            <p:nvPr/>
          </p:nvCxnSpPr>
          <p:spPr>
            <a:xfrm>
              <a:off x="8165071" y="4120395"/>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7D3E7C-359F-4970-853C-296DB4E578D9}"/>
                </a:ext>
              </a:extLst>
            </p:cNvPr>
            <p:cNvCxnSpPr>
              <a:cxnSpLocks/>
            </p:cNvCxnSpPr>
            <p:nvPr/>
          </p:nvCxnSpPr>
          <p:spPr>
            <a:xfrm>
              <a:off x="8162690" y="3867395"/>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41F60B6-78C8-4C5B-B1D9-524B4A486196}"/>
                </a:ext>
              </a:extLst>
            </p:cNvPr>
            <p:cNvCxnSpPr>
              <a:cxnSpLocks/>
            </p:cNvCxnSpPr>
            <p:nvPr/>
          </p:nvCxnSpPr>
          <p:spPr>
            <a:xfrm>
              <a:off x="8161499" y="3609007"/>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47F82D5-D067-407A-9610-35CD339AD00D}"/>
                </a:ext>
              </a:extLst>
            </p:cNvPr>
            <p:cNvCxnSpPr>
              <a:cxnSpLocks/>
            </p:cNvCxnSpPr>
            <p:nvPr/>
          </p:nvCxnSpPr>
          <p:spPr>
            <a:xfrm>
              <a:off x="8162690" y="3351981"/>
              <a:ext cx="50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507599F-0E7D-45BB-99FE-C7BAC9C0D6F8}"/>
                </a:ext>
              </a:extLst>
            </p:cNvPr>
            <p:cNvSpPr txBox="1"/>
            <p:nvPr/>
          </p:nvSpPr>
          <p:spPr>
            <a:xfrm>
              <a:off x="7802888" y="3236396"/>
              <a:ext cx="374996" cy="226591"/>
            </a:xfrm>
            <a:prstGeom prst="rect">
              <a:avLst/>
            </a:prstGeom>
            <a:noFill/>
          </p:spPr>
          <p:txBody>
            <a:bodyPr wrap="square" lIns="36000" tIns="36000" rIns="36000" bIns="36000" rtlCol="0">
              <a:spAutoFit/>
            </a:bodyPr>
            <a:lstStyle/>
            <a:p>
              <a:pPr algn="r"/>
              <a:r>
                <a:rPr lang="en-GB" sz="1000"/>
                <a:t>1.0</a:t>
              </a:r>
            </a:p>
          </p:txBody>
        </p:sp>
        <p:sp>
          <p:nvSpPr>
            <p:cNvPr id="94" name="TextBox 93">
              <a:extLst>
                <a:ext uri="{FF2B5EF4-FFF2-40B4-BE49-F238E27FC236}">
                  <a16:creationId xmlns:a16="http://schemas.microsoft.com/office/drawing/2014/main" id="{A6706A14-606C-4D8E-809C-ED9F723D8356}"/>
                </a:ext>
              </a:extLst>
            </p:cNvPr>
            <p:cNvSpPr txBox="1"/>
            <p:nvPr/>
          </p:nvSpPr>
          <p:spPr>
            <a:xfrm>
              <a:off x="7802888" y="3493562"/>
              <a:ext cx="374996" cy="226591"/>
            </a:xfrm>
            <a:prstGeom prst="rect">
              <a:avLst/>
            </a:prstGeom>
            <a:noFill/>
          </p:spPr>
          <p:txBody>
            <a:bodyPr wrap="square" lIns="36000" tIns="36000" rIns="36000" bIns="36000" rtlCol="0">
              <a:spAutoFit/>
            </a:bodyPr>
            <a:lstStyle/>
            <a:p>
              <a:pPr algn="r"/>
              <a:r>
                <a:rPr lang="en-GB" sz="1000"/>
                <a:t>0.8</a:t>
              </a:r>
            </a:p>
          </p:txBody>
        </p:sp>
        <p:sp>
          <p:nvSpPr>
            <p:cNvPr id="95" name="TextBox 94">
              <a:extLst>
                <a:ext uri="{FF2B5EF4-FFF2-40B4-BE49-F238E27FC236}">
                  <a16:creationId xmlns:a16="http://schemas.microsoft.com/office/drawing/2014/main" id="{50C0D6CA-C8FD-4197-91FB-B4AE764D833B}"/>
                </a:ext>
              </a:extLst>
            </p:cNvPr>
            <p:cNvSpPr txBox="1"/>
            <p:nvPr/>
          </p:nvSpPr>
          <p:spPr>
            <a:xfrm>
              <a:off x="7802888" y="3755490"/>
              <a:ext cx="374996" cy="226591"/>
            </a:xfrm>
            <a:prstGeom prst="rect">
              <a:avLst/>
            </a:prstGeom>
            <a:noFill/>
          </p:spPr>
          <p:txBody>
            <a:bodyPr wrap="square" lIns="36000" tIns="36000" rIns="36000" bIns="36000" rtlCol="0">
              <a:spAutoFit/>
            </a:bodyPr>
            <a:lstStyle/>
            <a:p>
              <a:pPr algn="r"/>
              <a:r>
                <a:rPr lang="en-GB" sz="1000"/>
                <a:t>0.6</a:t>
              </a:r>
            </a:p>
          </p:txBody>
        </p:sp>
        <p:sp>
          <p:nvSpPr>
            <p:cNvPr id="96" name="TextBox 95">
              <a:extLst>
                <a:ext uri="{FF2B5EF4-FFF2-40B4-BE49-F238E27FC236}">
                  <a16:creationId xmlns:a16="http://schemas.microsoft.com/office/drawing/2014/main" id="{A087E141-1090-400D-9E4B-8CAFE9756D25}"/>
                </a:ext>
              </a:extLst>
            </p:cNvPr>
            <p:cNvSpPr txBox="1"/>
            <p:nvPr/>
          </p:nvSpPr>
          <p:spPr>
            <a:xfrm>
              <a:off x="7802888" y="4005513"/>
              <a:ext cx="374996" cy="226591"/>
            </a:xfrm>
            <a:prstGeom prst="rect">
              <a:avLst/>
            </a:prstGeom>
            <a:noFill/>
          </p:spPr>
          <p:txBody>
            <a:bodyPr wrap="square" lIns="36000" tIns="36000" rIns="36000" bIns="36000" rtlCol="0">
              <a:spAutoFit/>
            </a:bodyPr>
            <a:lstStyle/>
            <a:p>
              <a:pPr algn="r"/>
              <a:r>
                <a:rPr lang="en-GB" sz="1000"/>
                <a:t>0.4</a:t>
              </a:r>
            </a:p>
          </p:txBody>
        </p:sp>
        <p:sp>
          <p:nvSpPr>
            <p:cNvPr id="97" name="TextBox 96">
              <a:extLst>
                <a:ext uri="{FF2B5EF4-FFF2-40B4-BE49-F238E27FC236}">
                  <a16:creationId xmlns:a16="http://schemas.microsoft.com/office/drawing/2014/main" id="{4846A747-5A44-499A-8DBB-477D930CA5A0}"/>
                </a:ext>
              </a:extLst>
            </p:cNvPr>
            <p:cNvSpPr txBox="1"/>
            <p:nvPr/>
          </p:nvSpPr>
          <p:spPr>
            <a:xfrm>
              <a:off x="7802888" y="4262679"/>
              <a:ext cx="374996" cy="226591"/>
            </a:xfrm>
            <a:prstGeom prst="rect">
              <a:avLst/>
            </a:prstGeom>
            <a:noFill/>
          </p:spPr>
          <p:txBody>
            <a:bodyPr wrap="square" lIns="36000" tIns="36000" rIns="36000" bIns="36000" rtlCol="0">
              <a:spAutoFit/>
            </a:bodyPr>
            <a:lstStyle/>
            <a:p>
              <a:pPr algn="r"/>
              <a:r>
                <a:rPr lang="en-GB" sz="1000"/>
                <a:t>0.2</a:t>
              </a:r>
            </a:p>
          </p:txBody>
        </p:sp>
        <p:sp>
          <p:nvSpPr>
            <p:cNvPr id="98" name="TextBox 97">
              <a:extLst>
                <a:ext uri="{FF2B5EF4-FFF2-40B4-BE49-F238E27FC236}">
                  <a16:creationId xmlns:a16="http://schemas.microsoft.com/office/drawing/2014/main" id="{4A2FAE1D-2F14-4A08-9BC1-36AB800BDFFE}"/>
                </a:ext>
              </a:extLst>
            </p:cNvPr>
            <p:cNvSpPr txBox="1"/>
            <p:nvPr/>
          </p:nvSpPr>
          <p:spPr>
            <a:xfrm>
              <a:off x="7802888" y="4526987"/>
              <a:ext cx="374996" cy="226591"/>
            </a:xfrm>
            <a:prstGeom prst="rect">
              <a:avLst/>
            </a:prstGeom>
            <a:noFill/>
          </p:spPr>
          <p:txBody>
            <a:bodyPr wrap="square" lIns="36000" tIns="36000" rIns="36000" bIns="36000" rtlCol="0">
              <a:spAutoFit/>
            </a:bodyPr>
            <a:lstStyle/>
            <a:p>
              <a:pPr algn="r"/>
              <a:r>
                <a:rPr lang="en-GB" sz="1000"/>
                <a:t>0.0</a:t>
              </a:r>
            </a:p>
          </p:txBody>
        </p:sp>
        <p:sp>
          <p:nvSpPr>
            <p:cNvPr id="99" name="TextBox 98">
              <a:extLst>
                <a:ext uri="{FF2B5EF4-FFF2-40B4-BE49-F238E27FC236}">
                  <a16:creationId xmlns:a16="http://schemas.microsoft.com/office/drawing/2014/main" id="{31AC2B74-9CDE-476B-A3EA-21BEA8647D7D}"/>
                </a:ext>
              </a:extLst>
            </p:cNvPr>
            <p:cNvSpPr txBox="1"/>
            <p:nvPr/>
          </p:nvSpPr>
          <p:spPr>
            <a:xfrm>
              <a:off x="8328427" y="4637126"/>
              <a:ext cx="468645" cy="226591"/>
            </a:xfrm>
            <a:prstGeom prst="rect">
              <a:avLst/>
            </a:prstGeom>
            <a:noFill/>
          </p:spPr>
          <p:txBody>
            <a:bodyPr wrap="none" lIns="36000" tIns="36000" rIns="36000" bIns="36000" rtlCol="0">
              <a:spAutoFit/>
            </a:bodyPr>
            <a:lstStyle/>
            <a:p>
              <a:pPr algn="r"/>
              <a:r>
                <a:rPr lang="en-GB" sz="1000"/>
                <a:t>MUC5B</a:t>
              </a:r>
            </a:p>
          </p:txBody>
        </p:sp>
        <p:sp>
          <p:nvSpPr>
            <p:cNvPr id="100" name="TextBox 99">
              <a:extLst>
                <a:ext uri="{FF2B5EF4-FFF2-40B4-BE49-F238E27FC236}">
                  <a16:creationId xmlns:a16="http://schemas.microsoft.com/office/drawing/2014/main" id="{102D4188-DFEB-4474-81D6-69CCAD240614}"/>
                </a:ext>
              </a:extLst>
            </p:cNvPr>
            <p:cNvSpPr txBox="1"/>
            <p:nvPr/>
          </p:nvSpPr>
          <p:spPr>
            <a:xfrm>
              <a:off x="9090067" y="4637126"/>
              <a:ext cx="540781" cy="226591"/>
            </a:xfrm>
            <a:prstGeom prst="rect">
              <a:avLst/>
            </a:prstGeom>
            <a:noFill/>
          </p:spPr>
          <p:txBody>
            <a:bodyPr wrap="none" lIns="36000" tIns="36000" rIns="36000" bIns="36000" rtlCol="0">
              <a:spAutoFit/>
            </a:bodyPr>
            <a:lstStyle/>
            <a:p>
              <a:pPr algn="r"/>
              <a:r>
                <a:rPr lang="en-GB" sz="1000"/>
                <a:t>MUC5AC</a:t>
              </a:r>
            </a:p>
          </p:txBody>
        </p:sp>
        <p:sp>
          <p:nvSpPr>
            <p:cNvPr id="101" name="TextBox 100">
              <a:extLst>
                <a:ext uri="{FF2B5EF4-FFF2-40B4-BE49-F238E27FC236}">
                  <a16:creationId xmlns:a16="http://schemas.microsoft.com/office/drawing/2014/main" id="{3E595844-45A9-479D-B42B-9D63044421D1}"/>
                </a:ext>
              </a:extLst>
            </p:cNvPr>
            <p:cNvSpPr txBox="1"/>
            <p:nvPr/>
          </p:nvSpPr>
          <p:spPr>
            <a:xfrm>
              <a:off x="10011881" y="4637126"/>
              <a:ext cx="321169" cy="226591"/>
            </a:xfrm>
            <a:prstGeom prst="rect">
              <a:avLst/>
            </a:prstGeom>
            <a:noFill/>
          </p:spPr>
          <p:txBody>
            <a:bodyPr wrap="none" lIns="36000" tIns="36000" rIns="36000" bIns="36000" rtlCol="0">
              <a:spAutoFit/>
            </a:bodyPr>
            <a:lstStyle/>
            <a:p>
              <a:pPr algn="r"/>
              <a:r>
                <a:rPr lang="en-GB" sz="1000"/>
                <a:t>Both</a:t>
              </a:r>
            </a:p>
          </p:txBody>
        </p:sp>
        <p:sp>
          <p:nvSpPr>
            <p:cNvPr id="102" name="TextBox 101">
              <a:extLst>
                <a:ext uri="{FF2B5EF4-FFF2-40B4-BE49-F238E27FC236}">
                  <a16:creationId xmlns:a16="http://schemas.microsoft.com/office/drawing/2014/main" id="{8343EC01-C984-46FA-94ED-3E3443A9C529}"/>
                </a:ext>
              </a:extLst>
            </p:cNvPr>
            <p:cNvSpPr txBox="1"/>
            <p:nvPr/>
          </p:nvSpPr>
          <p:spPr>
            <a:xfrm rot="16200000">
              <a:off x="7373289" y="3873845"/>
              <a:ext cx="906266" cy="226591"/>
            </a:xfrm>
            <a:prstGeom prst="rect">
              <a:avLst/>
            </a:prstGeom>
            <a:noFill/>
          </p:spPr>
          <p:txBody>
            <a:bodyPr wrap="none" lIns="36000" tIns="36000" rIns="36000" bIns="36000" rtlCol="0">
              <a:spAutoFit/>
            </a:bodyPr>
            <a:lstStyle/>
            <a:p>
              <a:pPr algn="ctr"/>
              <a:r>
                <a:rPr lang="en-GB" sz="1000"/>
                <a:t>Fraction of total</a:t>
              </a:r>
            </a:p>
          </p:txBody>
        </p:sp>
        <p:sp>
          <p:nvSpPr>
            <p:cNvPr id="103" name="Oval 102">
              <a:extLst>
                <a:ext uri="{FF2B5EF4-FFF2-40B4-BE49-F238E27FC236}">
                  <a16:creationId xmlns:a16="http://schemas.microsoft.com/office/drawing/2014/main" id="{A9C2AF63-0536-4F00-9FB4-02DE1E33EEB8}"/>
                </a:ext>
              </a:extLst>
            </p:cNvPr>
            <p:cNvSpPr/>
            <p:nvPr/>
          </p:nvSpPr>
          <p:spPr>
            <a:xfrm>
              <a:off x="9197050" y="35638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D4B441DA-1D76-45DC-944F-9CE91DC42F82}"/>
                </a:ext>
              </a:extLst>
            </p:cNvPr>
            <p:cNvGrpSpPr/>
            <p:nvPr/>
          </p:nvGrpSpPr>
          <p:grpSpPr>
            <a:xfrm>
              <a:off x="9926033" y="3694886"/>
              <a:ext cx="193058" cy="820187"/>
              <a:chOff x="5635256" y="3677386"/>
              <a:chExt cx="193058" cy="820187"/>
            </a:xfrm>
          </p:grpSpPr>
          <p:sp>
            <p:nvSpPr>
              <p:cNvPr id="150" name="Oval 149">
                <a:extLst>
                  <a:ext uri="{FF2B5EF4-FFF2-40B4-BE49-F238E27FC236}">
                    <a16:creationId xmlns:a16="http://schemas.microsoft.com/office/drawing/2014/main" id="{EEA19F14-696F-4C6E-88C2-57935C39F0BD}"/>
                  </a:ext>
                </a:extLst>
              </p:cNvPr>
              <p:cNvSpPr/>
              <p:nvPr/>
            </p:nvSpPr>
            <p:spPr>
              <a:xfrm>
                <a:off x="5711307" y="44518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1" name="Straight Connector 150">
                <a:extLst>
                  <a:ext uri="{FF2B5EF4-FFF2-40B4-BE49-F238E27FC236}">
                    <a16:creationId xmlns:a16="http://schemas.microsoft.com/office/drawing/2014/main" id="{22FEBB43-92F3-495C-8CC1-8BC84EF9D3DB}"/>
                  </a:ext>
                </a:extLst>
              </p:cNvPr>
              <p:cNvCxnSpPr>
                <a:cxnSpLocks/>
              </p:cNvCxnSpPr>
              <p:nvPr/>
            </p:nvCxnSpPr>
            <p:spPr>
              <a:xfrm>
                <a:off x="5685480" y="3677386"/>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957F9A4-EBBD-47BB-8B37-EC047AF491ED}"/>
                  </a:ext>
                </a:extLst>
              </p:cNvPr>
              <p:cNvCxnSpPr>
                <a:cxnSpLocks/>
              </p:cNvCxnSpPr>
              <p:nvPr/>
            </p:nvCxnSpPr>
            <p:spPr>
              <a:xfrm>
                <a:off x="5685480" y="4448872"/>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868B089-A8B9-430A-B3D9-A35721D871E9}"/>
                  </a:ext>
                </a:extLst>
              </p:cNvPr>
              <p:cNvCxnSpPr>
                <a:cxnSpLocks/>
              </p:cNvCxnSpPr>
              <p:nvPr/>
            </p:nvCxnSpPr>
            <p:spPr>
              <a:xfrm>
                <a:off x="5731785" y="3680581"/>
                <a:ext cx="0" cy="7691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B3D343D2-DA14-46F8-94CF-B28DECB0B5EE}"/>
                  </a:ext>
                </a:extLst>
              </p:cNvPr>
              <p:cNvSpPr/>
              <p:nvPr/>
            </p:nvSpPr>
            <p:spPr>
              <a:xfrm>
                <a:off x="5635256" y="3988013"/>
                <a:ext cx="193058" cy="326728"/>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155" name="Straight Connector 154">
                <a:extLst>
                  <a:ext uri="{FF2B5EF4-FFF2-40B4-BE49-F238E27FC236}">
                    <a16:creationId xmlns:a16="http://schemas.microsoft.com/office/drawing/2014/main" id="{771D9F74-D6F9-458C-817B-33D115A3AB70}"/>
                  </a:ext>
                </a:extLst>
              </p:cNvPr>
              <p:cNvCxnSpPr>
                <a:cxnSpLocks/>
              </p:cNvCxnSpPr>
              <p:nvPr/>
            </p:nvCxnSpPr>
            <p:spPr>
              <a:xfrm>
                <a:off x="5635256" y="4159450"/>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5" name="Oval 104">
              <a:extLst>
                <a:ext uri="{FF2B5EF4-FFF2-40B4-BE49-F238E27FC236}">
                  <a16:creationId xmlns:a16="http://schemas.microsoft.com/office/drawing/2014/main" id="{BDD609E9-C861-40B0-99FE-6369164FFB0E}"/>
                </a:ext>
              </a:extLst>
            </p:cNvPr>
            <p:cNvSpPr/>
            <p:nvPr/>
          </p:nvSpPr>
          <p:spPr>
            <a:xfrm>
              <a:off x="9502546" y="36264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4B7895D0-6578-4BF0-A538-A02C0135B4F3}"/>
                </a:ext>
              </a:extLst>
            </p:cNvPr>
            <p:cNvCxnSpPr>
              <a:cxnSpLocks/>
            </p:cNvCxnSpPr>
            <p:nvPr/>
          </p:nvCxnSpPr>
          <p:spPr>
            <a:xfrm>
              <a:off x="9474457" y="3706056"/>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213379-1292-4EF3-9971-B9D3418F42F7}"/>
                </a:ext>
              </a:extLst>
            </p:cNvPr>
            <p:cNvCxnSpPr>
              <a:cxnSpLocks/>
            </p:cNvCxnSpPr>
            <p:nvPr/>
          </p:nvCxnSpPr>
          <p:spPr>
            <a:xfrm>
              <a:off x="9520762" y="3709988"/>
              <a:ext cx="0" cy="9191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476F053D-5DB5-493A-AC5D-26AE0F1E4910}"/>
                </a:ext>
              </a:extLst>
            </p:cNvPr>
            <p:cNvSpPr/>
            <p:nvPr/>
          </p:nvSpPr>
          <p:spPr>
            <a:xfrm>
              <a:off x="9424233" y="4264820"/>
              <a:ext cx="193058" cy="226218"/>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grpSp>
          <p:nvGrpSpPr>
            <p:cNvPr id="109" name="Group 108">
              <a:extLst>
                <a:ext uri="{FF2B5EF4-FFF2-40B4-BE49-F238E27FC236}">
                  <a16:creationId xmlns:a16="http://schemas.microsoft.com/office/drawing/2014/main" id="{407DEB34-045D-4769-B781-D42D6CE6D34D}"/>
                </a:ext>
              </a:extLst>
            </p:cNvPr>
            <p:cNvGrpSpPr/>
            <p:nvPr/>
          </p:nvGrpSpPr>
          <p:grpSpPr>
            <a:xfrm>
              <a:off x="8621054" y="3671073"/>
              <a:ext cx="193058" cy="941408"/>
              <a:chOff x="4327896" y="3653573"/>
              <a:chExt cx="193058" cy="941408"/>
            </a:xfrm>
          </p:grpSpPr>
          <p:cxnSp>
            <p:nvCxnSpPr>
              <p:cNvPr id="146" name="Straight Connector 145">
                <a:extLst>
                  <a:ext uri="{FF2B5EF4-FFF2-40B4-BE49-F238E27FC236}">
                    <a16:creationId xmlns:a16="http://schemas.microsoft.com/office/drawing/2014/main" id="{886EBC02-A6B6-48B9-BF20-1612FC13C692}"/>
                  </a:ext>
                </a:extLst>
              </p:cNvPr>
              <p:cNvCxnSpPr>
                <a:cxnSpLocks/>
              </p:cNvCxnSpPr>
              <p:nvPr/>
            </p:nvCxnSpPr>
            <p:spPr>
              <a:xfrm>
                <a:off x="4378120" y="3653573"/>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F0EF392-6561-46E0-A61F-F35E08E93CE3}"/>
                  </a:ext>
                </a:extLst>
              </p:cNvPr>
              <p:cNvCxnSpPr>
                <a:cxnSpLocks/>
              </p:cNvCxnSpPr>
              <p:nvPr/>
            </p:nvCxnSpPr>
            <p:spPr>
              <a:xfrm>
                <a:off x="4424425" y="3659150"/>
                <a:ext cx="0" cy="93583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460322D6-4B3B-46D9-B895-A6EEE330AF68}"/>
                  </a:ext>
                </a:extLst>
              </p:cNvPr>
              <p:cNvSpPr/>
              <p:nvPr/>
            </p:nvSpPr>
            <p:spPr>
              <a:xfrm>
                <a:off x="4327896" y="3813932"/>
                <a:ext cx="193058" cy="447674"/>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149" name="Straight Connector 148">
                <a:extLst>
                  <a:ext uri="{FF2B5EF4-FFF2-40B4-BE49-F238E27FC236}">
                    <a16:creationId xmlns:a16="http://schemas.microsoft.com/office/drawing/2014/main" id="{95E94FB2-BA4E-4CDB-9305-F5C1B6153EE3}"/>
                  </a:ext>
                </a:extLst>
              </p:cNvPr>
              <p:cNvCxnSpPr>
                <a:cxnSpLocks/>
              </p:cNvCxnSpPr>
              <p:nvPr/>
            </p:nvCxnSpPr>
            <p:spPr>
              <a:xfrm>
                <a:off x="4327896" y="4038018"/>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392DF1C8-C8F0-41C0-AF03-577565435A07}"/>
                </a:ext>
              </a:extLst>
            </p:cNvPr>
            <p:cNvGrpSpPr/>
            <p:nvPr/>
          </p:nvGrpSpPr>
          <p:grpSpPr>
            <a:xfrm>
              <a:off x="10228450" y="3811570"/>
              <a:ext cx="197808" cy="823174"/>
              <a:chOff x="5937673" y="3794070"/>
              <a:chExt cx="197808" cy="823174"/>
            </a:xfrm>
          </p:grpSpPr>
          <p:cxnSp>
            <p:nvCxnSpPr>
              <p:cNvPr id="142" name="Straight Connector 141">
                <a:extLst>
                  <a:ext uri="{FF2B5EF4-FFF2-40B4-BE49-F238E27FC236}">
                    <a16:creationId xmlns:a16="http://schemas.microsoft.com/office/drawing/2014/main" id="{3FD71A80-55F6-4584-B587-3725F8D69038}"/>
                  </a:ext>
                </a:extLst>
              </p:cNvPr>
              <p:cNvCxnSpPr>
                <a:cxnSpLocks/>
              </p:cNvCxnSpPr>
              <p:nvPr/>
            </p:nvCxnSpPr>
            <p:spPr>
              <a:xfrm>
                <a:off x="5987897" y="3794070"/>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B471C92-4E9D-4196-A567-0BDD209023CE}"/>
                  </a:ext>
                </a:extLst>
              </p:cNvPr>
              <p:cNvCxnSpPr>
                <a:cxnSpLocks/>
              </p:cNvCxnSpPr>
              <p:nvPr/>
            </p:nvCxnSpPr>
            <p:spPr>
              <a:xfrm>
                <a:off x="6034202" y="3794881"/>
                <a:ext cx="0" cy="8223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CB19397C-3D99-4A73-9526-A4C6B1F99011}"/>
                  </a:ext>
                </a:extLst>
              </p:cNvPr>
              <p:cNvSpPr/>
              <p:nvPr/>
            </p:nvSpPr>
            <p:spPr>
              <a:xfrm>
                <a:off x="5937673" y="4032821"/>
                <a:ext cx="193058" cy="312129"/>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145" name="Straight Connector 144">
                <a:extLst>
                  <a:ext uri="{FF2B5EF4-FFF2-40B4-BE49-F238E27FC236}">
                    <a16:creationId xmlns:a16="http://schemas.microsoft.com/office/drawing/2014/main" id="{AE3C13B7-0EF2-4624-A29C-5AFE3F0C224D}"/>
                  </a:ext>
                </a:extLst>
              </p:cNvPr>
              <p:cNvCxnSpPr>
                <a:cxnSpLocks/>
              </p:cNvCxnSpPr>
              <p:nvPr/>
            </p:nvCxnSpPr>
            <p:spPr>
              <a:xfrm>
                <a:off x="5942423" y="4231486"/>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F619E91E-0066-4538-AF4C-CB1CCD45F34D}"/>
                </a:ext>
              </a:extLst>
            </p:cNvPr>
            <p:cNvSpPr/>
            <p:nvPr/>
          </p:nvSpPr>
          <p:spPr>
            <a:xfrm>
              <a:off x="10664383" y="3144846"/>
              <a:ext cx="54000" cy="54000"/>
            </a:xfrm>
            <a:prstGeom prst="rect">
              <a:avLst/>
            </a:prstGeom>
            <a:solidFill>
              <a:schemeClr val="tx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35C47D54-2371-4260-88AF-A7E23C4A6824}"/>
                </a:ext>
              </a:extLst>
            </p:cNvPr>
            <p:cNvSpPr/>
            <p:nvPr/>
          </p:nvSpPr>
          <p:spPr>
            <a:xfrm>
              <a:off x="10664383" y="3307966"/>
              <a:ext cx="54000" cy="54000"/>
            </a:xfrm>
            <a:prstGeom prst="rect">
              <a:avLst/>
            </a:prstGeom>
            <a:solidFill>
              <a:schemeClr val="bg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E0980B47-4193-4EAE-BB11-08AD04C8330D}"/>
                </a:ext>
              </a:extLst>
            </p:cNvPr>
            <p:cNvSpPr txBox="1"/>
            <p:nvPr/>
          </p:nvSpPr>
          <p:spPr>
            <a:xfrm>
              <a:off x="10725803" y="3065445"/>
              <a:ext cx="731538" cy="226591"/>
            </a:xfrm>
            <a:prstGeom prst="rect">
              <a:avLst/>
            </a:prstGeom>
            <a:noFill/>
          </p:spPr>
          <p:txBody>
            <a:bodyPr wrap="none" lIns="36000" tIns="36000" rIns="36000" bIns="36000" rtlCol="0">
              <a:spAutoFit/>
            </a:bodyPr>
            <a:lstStyle/>
            <a:p>
              <a:pPr algn="r"/>
              <a:r>
                <a:rPr lang="en-GB" sz="1000"/>
                <a:t>Distal (n=48)</a:t>
              </a:r>
            </a:p>
          </p:txBody>
        </p:sp>
        <p:sp>
          <p:nvSpPr>
            <p:cNvPr id="114" name="TextBox 113">
              <a:extLst>
                <a:ext uri="{FF2B5EF4-FFF2-40B4-BE49-F238E27FC236}">
                  <a16:creationId xmlns:a16="http://schemas.microsoft.com/office/drawing/2014/main" id="{59C3AF19-596D-4383-8D1B-647F4742A234}"/>
                </a:ext>
              </a:extLst>
            </p:cNvPr>
            <p:cNvSpPr txBox="1"/>
            <p:nvPr/>
          </p:nvSpPr>
          <p:spPr>
            <a:xfrm>
              <a:off x="10725803" y="3225762"/>
              <a:ext cx="689860" cy="226591"/>
            </a:xfrm>
            <a:prstGeom prst="rect">
              <a:avLst/>
            </a:prstGeom>
            <a:noFill/>
          </p:spPr>
          <p:txBody>
            <a:bodyPr wrap="none" lIns="36000" tIns="36000" rIns="36000" bIns="36000" rtlCol="0">
              <a:spAutoFit/>
            </a:bodyPr>
            <a:lstStyle/>
            <a:p>
              <a:pPr algn="r"/>
              <a:r>
                <a:rPr lang="en-GB" sz="1000"/>
                <a:t>PCLS (n=51)</a:t>
              </a:r>
            </a:p>
          </p:txBody>
        </p:sp>
        <p:grpSp>
          <p:nvGrpSpPr>
            <p:cNvPr id="115" name="Group 114">
              <a:extLst>
                <a:ext uri="{FF2B5EF4-FFF2-40B4-BE49-F238E27FC236}">
                  <a16:creationId xmlns:a16="http://schemas.microsoft.com/office/drawing/2014/main" id="{5F6AAF62-8F5D-4FD9-A28A-30EFC15B6846}"/>
                </a:ext>
              </a:extLst>
            </p:cNvPr>
            <p:cNvGrpSpPr/>
            <p:nvPr/>
          </p:nvGrpSpPr>
          <p:grpSpPr>
            <a:xfrm>
              <a:off x="8319675" y="3402299"/>
              <a:ext cx="193058" cy="1246979"/>
              <a:chOff x="8075835" y="3402299"/>
              <a:chExt cx="193058" cy="1246979"/>
            </a:xfrm>
          </p:grpSpPr>
          <p:sp>
            <p:nvSpPr>
              <p:cNvPr id="134" name="Oval 133">
                <a:extLst>
                  <a:ext uri="{FF2B5EF4-FFF2-40B4-BE49-F238E27FC236}">
                    <a16:creationId xmlns:a16="http://schemas.microsoft.com/office/drawing/2014/main" id="{74EC4B96-334D-4E9D-A716-806678FC8D8E}"/>
                  </a:ext>
                </a:extLst>
              </p:cNvPr>
              <p:cNvSpPr/>
              <p:nvPr/>
            </p:nvSpPr>
            <p:spPr>
              <a:xfrm>
                <a:off x="8149505" y="347564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5" name="Straight Connector 134">
                <a:extLst>
                  <a:ext uri="{FF2B5EF4-FFF2-40B4-BE49-F238E27FC236}">
                    <a16:creationId xmlns:a16="http://schemas.microsoft.com/office/drawing/2014/main" id="{164D2D8C-008D-471E-A2B3-3E0A5C99A24B}"/>
                  </a:ext>
                </a:extLst>
              </p:cNvPr>
              <p:cNvCxnSpPr>
                <a:cxnSpLocks/>
              </p:cNvCxnSpPr>
              <p:nvPr/>
            </p:nvCxnSpPr>
            <p:spPr>
              <a:xfrm>
                <a:off x="8126059" y="3508024"/>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750C154-11B2-4D9A-A1EE-45B03C706D35}"/>
                  </a:ext>
                </a:extLst>
              </p:cNvPr>
              <p:cNvCxnSpPr>
                <a:cxnSpLocks/>
              </p:cNvCxnSpPr>
              <p:nvPr/>
            </p:nvCxnSpPr>
            <p:spPr>
              <a:xfrm>
                <a:off x="8172364" y="3490612"/>
                <a:ext cx="0" cy="9861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D019E77E-DCD7-4BB3-9A78-12FB6ECBF1B8}"/>
                  </a:ext>
                </a:extLst>
              </p:cNvPr>
              <p:cNvSpPr/>
              <p:nvPr/>
            </p:nvSpPr>
            <p:spPr>
              <a:xfrm>
                <a:off x="8075835" y="3837439"/>
                <a:ext cx="193058" cy="427380"/>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sp>
            <p:nvSpPr>
              <p:cNvPr id="138" name="Oval 137">
                <a:extLst>
                  <a:ext uri="{FF2B5EF4-FFF2-40B4-BE49-F238E27FC236}">
                    <a16:creationId xmlns:a16="http://schemas.microsoft.com/office/drawing/2014/main" id="{5C2A60B7-08A9-4BBE-94D7-3743B166EF2B}"/>
                  </a:ext>
                </a:extLst>
              </p:cNvPr>
              <p:cNvSpPr/>
              <p:nvPr/>
            </p:nvSpPr>
            <p:spPr>
              <a:xfrm>
                <a:off x="8149505" y="340229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A5A761F6-369A-43C0-930E-43D21C459A3B}"/>
                  </a:ext>
                </a:extLst>
              </p:cNvPr>
              <p:cNvCxnSpPr>
                <a:cxnSpLocks/>
              </p:cNvCxnSpPr>
              <p:nvPr/>
            </p:nvCxnSpPr>
            <p:spPr>
              <a:xfrm>
                <a:off x="8126059" y="4479574"/>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BAD2375A-4F34-4769-8F1B-92E4CD8E71B6}"/>
                  </a:ext>
                </a:extLst>
              </p:cNvPr>
              <p:cNvSpPr/>
              <p:nvPr/>
            </p:nvSpPr>
            <p:spPr>
              <a:xfrm>
                <a:off x="8149505" y="44637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C0374A44-386E-420D-87F9-44DEE2A2FFCF}"/>
                  </a:ext>
                </a:extLst>
              </p:cNvPr>
              <p:cNvSpPr/>
              <p:nvPr/>
            </p:nvSpPr>
            <p:spPr>
              <a:xfrm>
                <a:off x="8149505" y="46035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6" name="Straight Connector 115">
              <a:extLst>
                <a:ext uri="{FF2B5EF4-FFF2-40B4-BE49-F238E27FC236}">
                  <a16:creationId xmlns:a16="http://schemas.microsoft.com/office/drawing/2014/main" id="{FF20CF9E-3DC3-4B46-AE6C-146200796E83}"/>
                </a:ext>
              </a:extLst>
            </p:cNvPr>
            <p:cNvCxnSpPr>
              <a:cxnSpLocks/>
            </p:cNvCxnSpPr>
            <p:nvPr/>
          </p:nvCxnSpPr>
          <p:spPr>
            <a:xfrm>
              <a:off x="8319978" y="4089442"/>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FE8CF051-1E9E-4FA2-94E4-CD900598A539}"/>
                </a:ext>
              </a:extLst>
            </p:cNvPr>
            <p:cNvSpPr/>
            <p:nvPr/>
          </p:nvSpPr>
          <p:spPr>
            <a:xfrm>
              <a:off x="8662091" y="460657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5734148C-9DE8-40B2-83C4-0410423216B7}"/>
                </a:ext>
              </a:extLst>
            </p:cNvPr>
            <p:cNvSpPr/>
            <p:nvPr/>
          </p:nvSpPr>
          <p:spPr>
            <a:xfrm>
              <a:off x="8730595" y="46062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18">
              <a:extLst>
                <a:ext uri="{FF2B5EF4-FFF2-40B4-BE49-F238E27FC236}">
                  <a16:creationId xmlns:a16="http://schemas.microsoft.com/office/drawing/2014/main" id="{B2D1B386-E9EA-417C-BD69-BBD541FBE19C}"/>
                </a:ext>
              </a:extLst>
            </p:cNvPr>
            <p:cNvCxnSpPr>
              <a:cxnSpLocks/>
            </p:cNvCxnSpPr>
            <p:nvPr/>
          </p:nvCxnSpPr>
          <p:spPr>
            <a:xfrm>
              <a:off x="8670944" y="4609307"/>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3D7A051-348A-4A6C-88C2-B26FB932183D}"/>
                </a:ext>
              </a:extLst>
            </p:cNvPr>
            <p:cNvSpPr/>
            <p:nvPr/>
          </p:nvSpPr>
          <p:spPr>
            <a:xfrm>
              <a:off x="8694723" y="35411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8D4A96B3-5263-4762-B11A-D36543550BAC}"/>
                </a:ext>
              </a:extLst>
            </p:cNvPr>
            <p:cNvSpPr/>
            <p:nvPr/>
          </p:nvSpPr>
          <p:spPr>
            <a:xfrm>
              <a:off x="9200759" y="373987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2" name="Straight Connector 121">
              <a:extLst>
                <a:ext uri="{FF2B5EF4-FFF2-40B4-BE49-F238E27FC236}">
                  <a16:creationId xmlns:a16="http://schemas.microsoft.com/office/drawing/2014/main" id="{26832F0F-8B4B-4478-86F5-492CA7796DDD}"/>
                </a:ext>
              </a:extLst>
            </p:cNvPr>
            <p:cNvCxnSpPr>
              <a:cxnSpLocks/>
            </p:cNvCxnSpPr>
            <p:nvPr/>
          </p:nvCxnSpPr>
          <p:spPr>
            <a:xfrm>
              <a:off x="9177313" y="3808985"/>
              <a:ext cx="926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162FD82-E0D7-4567-A89F-B322F4157222}"/>
                </a:ext>
              </a:extLst>
            </p:cNvPr>
            <p:cNvCxnSpPr>
              <a:cxnSpLocks/>
            </p:cNvCxnSpPr>
            <p:nvPr/>
          </p:nvCxnSpPr>
          <p:spPr>
            <a:xfrm>
              <a:off x="9221544" y="3808985"/>
              <a:ext cx="0" cy="4367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2425425-F6F1-4729-AFD6-3413CF1A2CB1}"/>
                </a:ext>
              </a:extLst>
            </p:cNvPr>
            <p:cNvCxnSpPr>
              <a:cxnSpLocks/>
            </p:cNvCxnSpPr>
            <p:nvPr/>
          </p:nvCxnSpPr>
          <p:spPr>
            <a:xfrm>
              <a:off x="9424419" y="4383882"/>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C3DCF72C-4C0B-42FA-AD55-C4C215BFF140}"/>
                </a:ext>
              </a:extLst>
            </p:cNvPr>
            <p:cNvSpPr/>
            <p:nvPr/>
          </p:nvSpPr>
          <p:spPr>
            <a:xfrm>
              <a:off x="9502546" y="348137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A8980556-009F-4FB1-8CBF-BA617765AC1F}"/>
                </a:ext>
              </a:extLst>
            </p:cNvPr>
            <p:cNvSpPr/>
            <p:nvPr/>
          </p:nvSpPr>
          <p:spPr>
            <a:xfrm>
              <a:off x="10002084" y="453131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391F57EB-B11D-4611-89B1-0FC7E712E02F}"/>
                </a:ext>
              </a:extLst>
            </p:cNvPr>
            <p:cNvSpPr/>
            <p:nvPr/>
          </p:nvSpPr>
          <p:spPr>
            <a:xfrm>
              <a:off x="9972081" y="36510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05D93B8E-0FE7-465B-AB08-C874B31EC8BE}"/>
                </a:ext>
              </a:extLst>
            </p:cNvPr>
            <p:cNvSpPr/>
            <p:nvPr/>
          </p:nvSpPr>
          <p:spPr>
            <a:xfrm>
              <a:off x="10029705" y="365317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3FE4617A-46CF-48D8-B9F7-A082E7C22921}"/>
                </a:ext>
              </a:extLst>
            </p:cNvPr>
            <p:cNvSpPr/>
            <p:nvPr/>
          </p:nvSpPr>
          <p:spPr>
            <a:xfrm>
              <a:off x="10304500" y="35863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D81FD39C-FD9E-4F3C-BC6E-DF4117B5CC77}"/>
                </a:ext>
              </a:extLst>
            </p:cNvPr>
            <p:cNvSpPr/>
            <p:nvPr/>
          </p:nvSpPr>
          <p:spPr>
            <a:xfrm>
              <a:off x="10304500" y="37554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292775A9-93CA-43B3-A8CD-6EE4EC945D12}"/>
                </a:ext>
              </a:extLst>
            </p:cNvPr>
            <p:cNvSpPr/>
            <p:nvPr/>
          </p:nvSpPr>
          <p:spPr>
            <a:xfrm>
              <a:off x="9123380" y="4217194"/>
              <a:ext cx="193058" cy="414375"/>
            </a:xfrm>
            <a:prstGeom prst="rect">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6350">
                  <a:solidFill>
                    <a:schemeClr val="tx1"/>
                  </a:solidFill>
                </a:ln>
              </a:endParaRPr>
            </a:p>
          </p:txBody>
        </p:sp>
        <p:cxnSp>
          <p:nvCxnSpPr>
            <p:cNvPr id="132" name="Straight Connector 131">
              <a:extLst>
                <a:ext uri="{FF2B5EF4-FFF2-40B4-BE49-F238E27FC236}">
                  <a16:creationId xmlns:a16="http://schemas.microsoft.com/office/drawing/2014/main" id="{8CD283AF-FF1D-4D30-B9D4-387544A1712F}"/>
                </a:ext>
              </a:extLst>
            </p:cNvPr>
            <p:cNvCxnSpPr>
              <a:cxnSpLocks/>
            </p:cNvCxnSpPr>
            <p:nvPr/>
          </p:nvCxnSpPr>
          <p:spPr>
            <a:xfrm>
              <a:off x="9123380" y="4466236"/>
              <a:ext cx="19305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EEA4329-7906-43FF-8277-42344FDEA6B4}"/>
                </a:ext>
              </a:extLst>
            </p:cNvPr>
            <p:cNvCxnSpPr>
              <a:cxnSpLocks/>
            </p:cNvCxnSpPr>
            <p:nvPr/>
          </p:nvCxnSpPr>
          <p:spPr>
            <a:xfrm>
              <a:off x="8165071" y="4637126"/>
              <a:ext cx="2359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24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471272-58F6-43F4-8C58-0024D4B508C6}"/>
              </a:ext>
            </a:extLst>
          </p:cNvPr>
          <p:cNvSpPr txBox="1">
            <a:spLocks/>
          </p:cNvSpPr>
          <p:nvPr/>
        </p:nvSpPr>
        <p:spPr>
          <a:xfrm>
            <a:off x="648000" y="4021055"/>
            <a:ext cx="6480000" cy="1198800"/>
          </a:xfrm>
          <a:prstGeom prst="rect">
            <a:avLst/>
          </a:prstGeom>
        </p:spPr>
        <p:txBody>
          <a:bodyPr vert="horz" wrap="square" lIns="0" tIns="0" rIns="0" bIns="0" rtlCol="0" anchor="b" anchorCtr="0">
            <a:noAutofit/>
          </a:bodyPr>
          <a:lstStyle>
            <a:lvl1pPr marL="0" algn="l" defTabSz="914400" rtl="0" eaLnBrk="1" latinLnBrk="0" hangingPunct="1">
              <a:lnSpc>
                <a:spcPct val="100000"/>
              </a:lnSpc>
              <a:spcBef>
                <a:spcPct val="0"/>
              </a:spcBef>
              <a:buNone/>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Complexity of severe asthma</a:t>
            </a:r>
          </a:p>
        </p:txBody>
      </p:sp>
    </p:spTree>
    <p:extLst>
      <p:ext uri="{BB962C8B-B14F-4D97-AF65-F5344CB8AC3E}">
        <p14:creationId xmlns:p14="http://schemas.microsoft.com/office/powerpoint/2010/main" val="1822376864"/>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6" ma:contentTypeDescription="Create a new document." ma:contentTypeScope="" ma:versionID="72b4867800b97237171ba2547ef7d8d0">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4ca59a8ffb79186311e69902d6961c1f"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7" ma:contentTypeDescription="Create a new document." ma:contentTypeScope="" ma:versionID="9c7544855d7332a6ded5d8c1d2ec96fc">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0abca8e85f7cfdfcf4871d06ba18fd69"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55137-5214-449C-8806-85D323C5EAB8}">
  <ds:schemaRefs>
    <ds:schemaRef ds:uri="18ce686f-ec55-47ba-93ac-4e1affdd0871"/>
    <ds:schemaRef ds:uri="http://purl.org/dc/elements/1.1/"/>
    <ds:schemaRef ds:uri="f0fe46a7-c1fe-44cb-b57a-c90be0d90d64"/>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F477A7-227B-4A8A-85A7-B18D5EF1CC4D}"/>
</file>

<file path=customXml/itemProps3.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4.xml><?xml version="1.0" encoding="utf-8"?>
<ds:datastoreItem xmlns:ds="http://schemas.openxmlformats.org/officeDocument/2006/customXml" ds:itemID="{E2419864-EE9E-48EB-937D-551C86D477AC}"/>
</file>

<file path=docProps/app.xml><?xml version="1.0" encoding="utf-8"?>
<Properties xmlns="http://schemas.openxmlformats.org/officeDocument/2006/extended-properties" xmlns:vt="http://schemas.openxmlformats.org/officeDocument/2006/docPropsVTypes">
  <TotalTime>11</TotalTime>
  <Words>6173</Words>
  <Application>Microsoft Office PowerPoint</Application>
  <PresentationFormat>Widescreen</PresentationFormat>
  <Paragraphs>581</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Master</vt:lpstr>
      <vt:lpstr>1_Master</vt:lpstr>
      <vt:lpstr>Epithelial science congress highlights: The American Thoracic Society (ATS) International Conference </vt:lpstr>
      <vt:lpstr>Contents</vt:lpstr>
      <vt:lpstr>Key takeaways</vt:lpstr>
      <vt:lpstr>Human and in vitro data</vt:lpstr>
      <vt:lpstr>PowerPoint Presentation</vt:lpstr>
      <vt:lpstr>Early-life RSV infection alters nasal airway epithelial cell development</vt:lpstr>
      <vt:lpstr>Primary infection of mast cells with human rhinovirus A16 induces T2 gene expression via an autocrine loop</vt:lpstr>
      <vt:lpstr>Mucin expression in human precision-cut lung slices</vt:lpstr>
      <vt:lpstr>PowerPoint Presentation</vt:lpstr>
      <vt:lpstr>Multi-compartment clustering of asthma patients using network-based transcriptional profiling</vt:lpstr>
      <vt:lpstr>Heterogeneity in clinically and molecularly defined airway type 2 inflammation among children with exacerbation-prone asthma</vt:lpstr>
      <vt:lpstr>PowerPoint Presentation</vt:lpstr>
      <vt:lpstr>Nasal epithelial lining fluid (nELF) cytokines as biomarkers to characterize  T2-high asthma in children</vt:lpstr>
      <vt:lpstr>PowerPoint Presentation</vt:lpstr>
      <vt:lpstr>IL-25 alters human airway smooth muscle responsiveness  to isoproterenol</vt:lpstr>
      <vt:lpstr>Eosinophil as a determinant of airway hyperresponsiveness in allergic asthma with elevated blood eosinophils</vt:lpstr>
      <vt:lpstr>PowerPoint Presentation</vt:lpstr>
      <vt:lpstr>Kisspeptin attenuates airway smooth muscle cell migration by regulating  Rho GTPase signaling pathway</vt:lpstr>
      <vt:lpstr>In human airway epithelial cells, mechanical compression induces release of extracellular vesicles containing tenascin c </vt:lpstr>
      <vt:lpstr>Preclinical data</vt:lpstr>
      <vt:lpstr>Fungal allergen induces expansion of invariant natural killer T cell in an acute innate type 2 lung inflammation</vt:lpstr>
      <vt:lpstr>Characterization of neutrophilic responses in a pollutant-aggravated asthma mouse model</vt:lpstr>
      <vt:lpstr>Mouse model of late-onset neutrophilic asthma reveals novel cellular and molecular circuits underlying destructive airway neutrophilia</vt:lpstr>
      <vt:lpstr>Remodilins – a new class of small molecules that blunt human airway smooth muscle contractile protein accumulation and allergen-induced airway hyperresponsiveness in mice</vt:lpstr>
      <vt:lpstr>Leptin augments human airway fibroblast invasion and IL-13-induced eotaxin production in a murine model of allergic airway disease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Harriet Levery</dc:creator>
  <cp:keywords/>
  <dc:description/>
  <cp:lastModifiedBy>Georgina Greenwood</cp:lastModifiedBy>
  <cp:revision>1</cp:revision>
  <dcterms:created xsi:type="dcterms:W3CDTF">2019-06-25T14:01:35Z</dcterms:created>
  <dcterms:modified xsi:type="dcterms:W3CDTF">2023-04-12T14:08:11Z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